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slides/slide15.xml" ContentType="application/vnd.openxmlformats-officedocument.presentationml.slide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slides/slide1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notesSlide14.xml" ContentType="application/vnd.openxmlformats-officedocument.presentationml.notesSlide+xml"/>
  <Override PartName="/ppt/viewProps.xml" ContentType="application/vnd.openxmlformats-officedocument.presentationml.viewProp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2.xml" ContentType="application/vnd.openxmlformats-officedocument.them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61" r:id="rId3"/>
    <p:sldId id="259" r:id="rId4"/>
    <p:sldId id="265" r:id="rId5"/>
    <p:sldId id="274" r:id="rId6"/>
    <p:sldId id="266" r:id="rId7"/>
    <p:sldId id="268" r:id="rId8"/>
    <p:sldId id="270" r:id="rId9"/>
    <p:sldId id="271" r:id="rId10"/>
    <p:sldId id="276" r:id="rId11"/>
    <p:sldId id="260" r:id="rId12"/>
    <p:sldId id="282" r:id="rId13"/>
    <p:sldId id="281" r:id="rId14"/>
    <p:sldId id="279" r:id="rId15"/>
    <p:sldId id="28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 panose="020B0604020202020204"/>
        <a:ea typeface="+mn-ea"/>
        <a:cs typeface="Arial" pitchFamily="34" charset="0" panose="020B060402020202020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 panose="020B0604020202020204"/>
        <a:ea typeface="+mn-ea"/>
        <a:cs typeface="Arial" pitchFamily="34" charset="0" panose="020B060402020202020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 panose="020B0604020202020204"/>
        <a:ea typeface="+mn-ea"/>
        <a:cs typeface="Arial" pitchFamily="34" charset="0" panose="020B060402020202020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 panose="020B0604020202020204"/>
        <a:ea typeface="+mn-ea"/>
        <a:cs typeface="Arial" pitchFamily="34" charset="0" panose="020B060402020202020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 panose="020B0604020202020204"/>
        <a:ea typeface="+mn-ea"/>
        <a:cs typeface="Arial" pitchFamily="34" charset="0" panose="020B060402020202020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 panose="020B0604020202020204"/>
        <a:ea typeface="+mn-ea"/>
        <a:cs typeface="Arial" pitchFamily="34" charset="0" panose="020B060402020202020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 panose="020B0604020202020204"/>
        <a:ea typeface="+mn-ea"/>
        <a:cs typeface="Arial" pitchFamily="34" charset="0" panose="020B060402020202020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 panose="020B0604020202020204"/>
        <a:ea typeface="+mn-ea"/>
        <a:cs typeface="Arial" pitchFamily="34" charset="0" panose="020B060402020202020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 panose="020B0604020202020204"/>
        <a:ea typeface="+mn-ea"/>
        <a:cs typeface="Arial" pitchFamily="34" charset="0" panose="020B0604020202020204"/>
      </a:defRPr>
    </a:lvl9pPr>
  </p:defaultTextStyle>
  <p:extLst>
    <p:ext uri="{EFAFB233-063F-42B5-8137-9DF3F51BA10A}">
      <p15:sldGuideLst xmlns:p15="http://schemas.microsoft.com/office/powerpoint/2012/main">
        <p15:guide id="0" orient="horz" pos="2160" userDrawn="1">
          <p15:clr>
            <a:srgbClr val="A4A3A4"/>
          </p15:clr>
        </p15:guide>
        <p15:guide id="1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3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tableStyles" Target="tableStyle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0ED199D-2BB9-4D09-942C-F724A5018D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BF39C0A-500A-4C42-B615-DEF7560764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0D9FA13-17A4-4ECD-AD0E-DD58336F78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D3C839B-764B-4A14-963B-93D9E50CF7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CBA180F-0CAF-4BAA-90EE-E2E5B2AF1B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B09C709-F216-4C97-B9E4-79E6091303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4E6632F-B648-4F2F-AC8C-49A0CBC0E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52AF38A-0909-4A42-9908-ECEA0A87B3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284E186-9FE9-4980-8B8B-219021314C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36AE9C8-7229-4190-9F36-214720D56C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B976DFB-3A0C-4702-BB58-53FF93DBC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9406ED6-1C56-430D-AB8A-6AF6738C44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FE25977-A3AC-445A-8808-802C77471C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85B346E-C086-42D6-8B7A-BF7EF340B5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8C4FF4-6EE1-4A76-9B8F-B2F594D6C874}" type="datetimeFigureOut">
              <a:rPr lang="ru-RU"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F7A747-1B53-4B3F-B8D2-D8AB0E12814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4BD201-5F9C-4593-BEFD-74C971F0B552}" type="datetimeFigureOut">
              <a:rPr lang="ru-RU"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22E6F0-797A-404D-B2F0-96032D2C16E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7A3035-02C7-4538-A480-C6887B19F5A6}" type="datetimeFigureOut">
              <a:rPr lang="ru-RU"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18664C-3B03-4311-A452-8E87A1DF2E3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52DDE1-E9F2-4B50-AB95-1A36B28481DE}" type="datetimeFigureOut">
              <a:rPr lang="ru-RU"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87BA6C-DE82-4922-A007-5CB817EE4E2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011FA9-72D4-4D0D-AA04-5200C8F96D1C}" type="datetimeFigureOut">
              <a:rPr lang="ru-RU"/>
              <a:t>23.10.2025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CBFCBB-F7D8-4AD9-B5F9-93687358CA6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 noEditPoint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8AA105-3B9A-485F-A7BD-B3B1C1BFF994}" type="datetimeFigureOut">
              <a:rPr lang="ru-RU"/>
              <a:t>23.10.2025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 noEditPoint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5"/>
          <p:cNvSpPr>
            <a:spLocks noGrp="1" noEditPoint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217202-91A5-4841-8837-12B3422A9C1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 noEditPoints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 noEditPoint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03E727-7E97-4B76-A273-97C117DFD6DE}" type="datetimeFigureOut">
              <a:rPr lang="ru-RU"/>
              <a:t>23.10.2025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 noEditPoint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5"/>
          <p:cNvSpPr>
            <a:spLocks noGrp="1" noEditPoint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F140D1-42AB-456C-B3EB-2E58162D29C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 noEditPoint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FDA9A-A9AF-4522-BA4E-959710ABA8F2}" type="datetimeFigureOut">
              <a:rPr lang="ru-RU"/>
              <a:t>23.10.2025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 noEditPoint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5"/>
          <p:cNvSpPr>
            <a:spLocks noGrp="1" noEditPoint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C4C3DF-49FF-4AA4-A1AB-8615103FAEC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 noEditPoint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1C31E6-6AC6-4E62-806B-D0CB1E8C6262}" type="datetimeFigureOut">
              <a:rPr lang="ru-RU"/>
              <a:t>23.10.2025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 noEditPoint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5"/>
          <p:cNvSpPr>
            <a:spLocks noGrp="1" noEditPoint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B0E188-B191-46AC-99B7-5113417AE6A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 noEditPoint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E59BE0-226E-4980-AAF5-F1A9DF7C7AE8}" type="datetimeFigureOut">
              <a:rPr lang="ru-RU"/>
              <a:t>23.10.2025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 noEditPoint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5"/>
          <p:cNvSpPr>
            <a:spLocks noGrp="1" noEditPoint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D8319C-EFFD-43A6-A723-9E31BBA50F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 noEditPoint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94FB44-2B3A-4EA5-B708-4FEB9F41BBF1}" type="datetimeFigureOut">
              <a:rPr lang="ru-RU"/>
              <a:t>23.10.2025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 noEditPoint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5"/>
          <p:cNvSpPr>
            <a:spLocks noGrp="1" noEditPoint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C51498-F984-481A-8E8C-4DDFA9BC918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theme" Target="../theme/theme1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">
            <a:lum bright="0" contrast="0"/>
          </a:blip>
          <a:srcRect/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http://linda6035.ucoz.ru/</a:t>
            </a:r>
            <a:endParaRPr lang="ru-RU" sz="800" dirty="0">
              <a:solidFill>
                <a:schemeClr val="bg1">
                  <a:lumMod val="65000"/>
                </a:schemeClr>
              </a:solidFill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pic>
        <p:nvPicPr>
          <p:cNvPr id="15370" name="Picture 10" descr="http://s3.pic4you.ru/allimage/y2013/10-24/12216/392512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872646"/>
            <a:ext cx="2333598" cy="198535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 panose="020F050202020403020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 panose="020F050202020403020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 panose="020F050202020403020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 panose="020F050202020403020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 panose="020F050202020403020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 panose="020F050202020403020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 panose="020F050202020403020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 panose="020F050202020403020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shkola-abv.ru/" TargetMode="Externa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/>
          <p:nvPr/>
        </p:nvSpPr>
        <p:spPr>
          <a:xfrm>
            <a:off x="591406" y="4582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 panose="020F050202020403020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 panose="020F050202020403020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 panose="020F050202020403020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 panose="020F0502020204030204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 panose="020F0502020204030204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 panose="020F0502020204030204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 panose="020F0502020204030204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 panose="020F0502020204030204"/>
              </a:defRPr>
            </a:lvl9pPr>
          </a:lstStyle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Русский  язык  3 класс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УМК  «Школа  России»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</a:br>
          </a:p>
          <a:p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Развитие 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речи.</a:t>
            </a:r>
          </a:p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Сочинение – повествование по картине</a:t>
            </a:r>
          </a:p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Константина Фёдоровича Юона</a:t>
            </a:r>
          </a:p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"Конец зимы.Полдень".</a:t>
            </a:r>
          </a:p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.</a:t>
            </a:r>
          </a:p>
          <a:p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r>
              <a:rPr lang="ru-RU" sz="1800" b="1" i="1" dirty="0" smtClean="0">
                <a:latin typeface="Times New Roman" pitchFamily="18" charset="0" panose="02020603050405020304"/>
                <a:cs typeface="Times New Roman" pitchFamily="18" charset="0" panose="02020603050405020304"/>
              </a:rPr>
              <a:t>Учитель начальных классов</a:t>
            </a:r>
          </a:p>
          <a:p>
            <a:r>
              <a:rPr lang="ru-RU" sz="1800" b="1" i="1" dirty="0" smtClean="0">
                <a:latin typeface="Times New Roman" pitchFamily="18" charset="0" panose="02020603050405020304"/>
                <a:cs typeface="Times New Roman" pitchFamily="18" charset="0" panose="02020603050405020304"/>
              </a:rPr>
              <a:t>МОУ « Пушкинская СОШ»</a:t>
            </a:r>
          </a:p>
          <a:p>
            <a:r>
              <a:rPr lang="ru-RU" sz="1800" b="1" i="1" dirty="0" smtClean="0">
                <a:latin typeface="Times New Roman" pitchFamily="18" charset="0" panose="02020603050405020304"/>
                <a:cs typeface="Times New Roman" pitchFamily="18" charset="0" panose="02020603050405020304"/>
              </a:rPr>
              <a:t>Калининского района Тверской области</a:t>
            </a:r>
            <a:endParaRPr lang="ru-RU" sz="1800" b="1" i="1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r>
              <a:rPr lang="ru-RU" sz="1800" b="1" i="1" dirty="0" smtClean="0">
                <a:latin typeface="Times New Roman" pitchFamily="18" charset="0" panose="02020603050405020304"/>
                <a:cs typeface="Times New Roman" pitchFamily="18" charset="0" panose="02020603050405020304"/>
              </a:rPr>
              <a:t>Трифонова Г.Н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.</a:t>
            </a:r>
          </a:p>
          <a:p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2025г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.</a:t>
            </a:r>
            <a:endParaRPr lang="ru-RU" sz="2800" b="1" i="1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8" name="Заголовок 3"/>
          <p:cNvSpPr txBox="1"/>
          <p:nvPr/>
        </p:nvSpPr>
        <p:spPr>
          <a:xfrm>
            <a:off x="1230141" y="2204864"/>
            <a:ext cx="7596336" cy="144016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 panose="020F050202020403020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 panose="020F050202020403020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 panose="020F050202020403020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 panose="020F0502020204030204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 panose="020F0502020204030204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 panose="020F0502020204030204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 panose="020F0502020204030204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 panose="020F0502020204030204"/>
              </a:defRPr>
            </a:lvl9pPr>
          </a:lstStyle>
          <a:p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Arial Black" pitchFamily="34" charset="0" panose="020B0A04020102020204"/>
            </a:endParaRPr>
          </a:p>
          <a:p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Arial Black" pitchFamily="34" charset="0" panose="020B0A04020102020204"/>
            </a:endParaRPr>
          </a:p>
          <a:p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Arial Black" pitchFamily="34" charset="0" panose="020B0A04020102020204"/>
            </a:endParaRPr>
          </a:p>
          <a:p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Arial Black" pitchFamily="34" charset="0" panose="020B0A04020102020204"/>
            </a:endParaRPr>
          </a:p>
          <a:p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Arial Black" pitchFamily="34" charset="0" panose="020B0A0402010202020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EditPoints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/>
              <a:t>(</a:t>
            </a:r>
            <a:r>
              <a:rPr lang="ru-RU" altLang="ru-RU" sz="2800" i="1" dirty="0" smtClean="0"/>
              <a:t>Приложение</a:t>
            </a:r>
            <a:r>
              <a:rPr lang="ru-RU" altLang="ru-RU" sz="2800" dirty="0" smtClean="0"/>
              <a:t>)</a:t>
            </a:r>
            <a:endParaRPr lang="ru-RU" altLang="ru-RU" sz="2800" dirty="0"/>
          </a:p>
        </p:txBody>
      </p:sp>
      <p:sp>
        <p:nvSpPr>
          <p:cNvPr id="27651" name="Rectangle 3"/>
          <p:cNvSpPr>
            <a:spLocks noGrp="1" noEditPoints="1" noChangeArrowheads="1"/>
          </p:cNvSpPr>
          <p:nvPr>
            <p:ph type="body" idx="1"/>
          </p:nvPr>
        </p:nvSpPr>
        <p:spPr>
          <a:xfrm>
            <a:off x="467544" y="692696"/>
            <a:ext cx="8229600" cy="557748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b="1" i="1" u="sng" dirty="0"/>
              <a:t>Вступление.</a:t>
            </a:r>
            <a:endParaRPr lang="ru-RU" altLang="ru-RU" sz="2400" u="sng" dirty="0"/>
          </a:p>
          <a:p>
            <a:pPr>
              <a:lnSpc>
                <a:spcPct val="80000"/>
              </a:lnSpc>
            </a:pPr>
            <a:r>
              <a:rPr lang="ru-RU" altLang="ru-RU" sz="2400" dirty="0"/>
              <a:t>На картине (полотне, холсте, рисунке) мы видим…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Художник на своём полотне изобразил (написал, отразил, показал)…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Внимательно посмотрим на картину (полотно, холст, рисунок)…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b="1" i="1" u="sng" dirty="0"/>
              <a:t>Основная часть.</a:t>
            </a:r>
            <a:endParaRPr lang="ru-RU" altLang="ru-RU" sz="2400" u="sng" dirty="0"/>
          </a:p>
          <a:p>
            <a:pPr>
              <a:lnSpc>
                <a:spcPct val="80000"/>
              </a:lnSpc>
            </a:pPr>
            <a:r>
              <a:rPr lang="ru-RU" altLang="ru-RU" sz="2400" dirty="0"/>
              <a:t>Рассмотрим картину…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Наше внимание привлекает…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На первом плане картины изображено…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На втором плане мы видим…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Задний план картины представляет собой…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Нужно ещё добавить…</a:t>
            </a:r>
            <a:endParaRPr lang="ru-RU" altLang="ru-RU" sz="2400" b="1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b="1" i="1" u="sng" dirty="0"/>
              <a:t>Заключение</a:t>
            </a:r>
            <a:endParaRPr lang="ru-RU" altLang="ru-RU" sz="2400" u="sng" dirty="0"/>
          </a:p>
          <a:p>
            <a:pPr>
              <a:lnSpc>
                <a:spcPct val="80000"/>
              </a:lnSpc>
            </a:pPr>
            <a:r>
              <a:rPr lang="ru-RU" altLang="ru-RU" sz="2400" dirty="0"/>
              <a:t>Завершая описание, хочется отметить, что…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И последнее, что хочется отметить…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179512" y="116632"/>
            <a:ext cx="8507288" cy="1301006"/>
          </a:xfrm>
        </p:spPr>
        <p:txBody>
          <a:bodyPr/>
          <a:lstStyle/>
          <a:p>
            <a:pPr algn="l"/>
            <a:r>
              <a:rPr lang="ru-RU" sz="2000" i="1">
                <a:solidFill>
                  <a:srgbClr val="00B0F0"/>
                </a:solidFill>
              </a:rPr>
              <a:t>План:1.Что изображено на картине.</a:t>
            </a:r>
          </a:p>
          <a:p>
            <a:pPr algn="l"/>
            <a:r>
              <a:rPr lang="ru-RU" sz="2000" i="1">
                <a:solidFill>
                  <a:srgbClr val="00B0F0"/>
                </a:solidFill>
              </a:rPr>
              <a:t>           2.Близость весны.</a:t>
            </a:r>
          </a:p>
          <a:p>
            <a:pPr algn="l"/>
            <a:r>
              <a:rPr lang="ru-RU" sz="2000" i="1">
                <a:solidFill>
                  <a:srgbClr val="00B0F0"/>
                </a:solidFill>
              </a:rPr>
              <a:t>           3.Деревенские лыжники.</a:t>
            </a:r>
          </a:p>
          <a:p>
            <a:pPr algn="l"/>
            <a:r>
              <a:rPr lang="ru-RU" sz="2000" i="1">
                <a:solidFill>
                  <a:srgbClr val="00B0F0"/>
                </a:solidFill>
              </a:rPr>
              <a:t>           4.мастерство автора.</a:t>
            </a:r>
          </a:p>
          <a:p>
            <a:pPr algn="l"/>
            <a:endParaRPr lang="ru-RU" sz="1600" i="1">
              <a:solidFill>
                <a:srgbClr val="00B0F0"/>
              </a:solidFill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Изображение 8602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364087" y="44624"/>
            <a:ext cx="3816424" cy="3960440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0" y="1556792"/>
            <a:ext cx="5508104" cy="5328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Tx/>
              <a:buNone/>
            </a:pPr>
            <a:r>
              <a:rPr lang="ru-RU" sz="2000" b="1" i="1" u="sng" dirty="0" smtClean="0">
                <a:solidFill>
                  <a:srgbClr val="00B0F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Небо</a:t>
            </a:r>
            <a:r>
              <a:rPr lang="ru-RU" sz="2000" b="1" i="1" dirty="0" smtClean="0">
                <a:latin typeface="Times New Roman" pitchFamily="18" charset="0" panose="02020603050405020304"/>
                <a:cs typeface="Times New Roman" pitchFamily="18" charset="0" panose="02020603050405020304"/>
              </a:rPr>
              <a:t>: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высокое, </a:t>
            </a:r>
            <a:r>
              <a:rPr lang="ru-RU" sz="2000" b="1" i="1" u="none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безоблачное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, бледно-голубое, хрустальное.</a:t>
            </a:r>
          </a:p>
          <a:p>
            <a:pPr eaLnBrk="1" hangingPunct="1">
              <a:buFontTx/>
              <a:buNone/>
            </a:pPr>
            <a:r>
              <a:rPr lang="ru-RU" sz="2000" b="1" i="1" u="sng" dirty="0" smtClean="0">
                <a:solidFill>
                  <a:srgbClr val="00B0F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Воздух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: прозрачный, безветренный, бодрящий.</a:t>
            </a:r>
          </a:p>
          <a:p>
            <a:pPr eaLnBrk="1" hangingPunct="1">
              <a:buFontTx/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r>
              <a:rPr lang="ru-RU" sz="2000" b="1" i="1" u="sng" dirty="0" smtClean="0">
                <a:solidFill>
                  <a:srgbClr val="00B0F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Снег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: голубоватый, сиреневый, мягкий, пористый, серовато-розовый, местами светло-жёлтый.</a:t>
            </a:r>
          </a:p>
          <a:p>
            <a:pPr eaLnBrk="1" hangingPunct="1">
              <a:buFontTx/>
              <a:buNone/>
            </a:pPr>
            <a:r>
              <a:rPr lang="ru-RU" sz="2000" b="1" i="1" u="sng" dirty="0" smtClean="0">
                <a:solidFill>
                  <a:srgbClr val="00B0F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Берёзки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:грустные, светлые ,стройные,с тонкими голыми веточками,тянут к солнцу руки-веточки,бросают длинные голубые тени.</a:t>
            </a:r>
          </a:p>
          <a:p>
            <a:pPr eaLnBrk="1" hangingPunct="1">
              <a:buFontTx/>
              <a:buNone/>
            </a:pPr>
            <a:r>
              <a:rPr lang="ru-RU" sz="2000" b="1" i="1" u="sng" dirty="0" smtClean="0">
                <a:solidFill>
                  <a:srgbClr val="00B0F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Лыжники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: деревенские ребята,четверо лыжников,подставили лица солнцу, собираются на лыжную прогулку, сборный пункт, лыжный кросс.</a:t>
            </a:r>
          </a:p>
          <a:p>
            <a:pPr eaLnBrk="1" hangingPunct="1">
              <a:buFontTx/>
              <a:buNone/>
            </a:pPr>
            <a:r>
              <a:rPr lang="ru-RU" sz="2000" b="1" i="1" u="sng" dirty="0" smtClean="0">
                <a:solidFill>
                  <a:srgbClr val="00B0F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Куры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:копающиеся в снегу,красивый петух.</a:t>
            </a:r>
          </a:p>
          <a:p>
            <a:pPr eaLnBrk="1" hangingPunct="1">
              <a:buFontTx/>
              <a:buNone/>
            </a:pPr>
            <a:r>
              <a:rPr lang="ru-RU" sz="2000" b="1" i="1" u="sng" dirty="0" smtClean="0">
                <a:solidFill>
                  <a:srgbClr val="00B0F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Лес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: синеет на горизонте, дальний, сиренево-лиловый.</a:t>
            </a:r>
          </a:p>
          <a:p>
            <a:pPr eaLnBrk="1" hangingPunct="1">
              <a:buFontTx/>
              <a:buNone/>
            </a:pPr>
            <a:endParaRPr lang="ru-RU" sz="2400" b="1" i="1" dirty="0" smtClean="0">
              <a:solidFill>
                <a:schemeClr val="tx1"/>
              </a:solidFill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/>
          <a:lstStyle/>
          <a:p>
            <a:pPr algn="just"/>
            <a:r>
              <a:rPr lang="ru-RU" sz="2000"/>
              <a:t>                               Примерный текст сочинения.</a:t>
            </a:r>
          </a:p>
          <a:p>
            <a:pPr algn="just"/>
            <a:r>
              <a:rPr lang="ru-RU" sz="2000"/>
              <a:t>        Художник К.Ф.Юон очень любил природу, и поэтому она на его картинах яркая, радостная. С большим мастерством ему удалось передать первое пробуждение природы в картине "Конец зимы.Полдень".На полотне изображена деревенская окраина,покрытая снегом.</a:t>
            </a:r>
          </a:p>
          <a:p>
            <a:pPr algn="just"/>
            <a:r>
              <a:rPr lang="ru-RU" sz="2000"/>
              <a:t>       На переднем плане мы видим деревенский домик, от него тянется забор,возле которого лежат дрова.За оврагом всё выше и выше поднимаются заснеженные,поросшие лесом холмы.</a:t>
            </a:r>
          </a:p>
          <a:p>
            <a:pPr algn="just"/>
            <a:r>
              <a:rPr lang="ru-RU" sz="2000"/>
              <a:t>       Всё в картине говорит о близости весны.По-весеннему греет солнце.На дворе полдень,поэтому стройные берёзы перед домом бросают длинные голубые тени.</a:t>
            </a:r>
          </a:p>
          <a:p>
            <a:pPr algn="just"/>
            <a:r>
              <a:rPr lang="ru-RU" sz="2000"/>
              <a:t>       На подтаявший снег вышли из своего зимнего убежища куры, они что -то ищут,роются в снегу.</a:t>
            </a:r>
          </a:p>
          <a:p>
            <a:pPr algn="just"/>
            <a:r>
              <a:rPr lang="ru-RU" sz="2000"/>
              <a:t>       У ёлок собрались лыжники.Так приятно отправиться в лес в солнечный день!</a:t>
            </a:r>
          </a:p>
          <a:p>
            <a:pPr algn="just"/>
            <a:r>
              <a:rPr lang="ru-RU" sz="2000"/>
              <a:t>       Автору мастерски удалось передать "сияние родного солнца".</a:t>
            </a:r>
          </a:p>
          <a:p>
            <a:pPr algn="just"/>
            <a:r>
              <a:rPr lang="ru-RU" sz="2000"/>
              <a:t>Несмотря на скромный колорит картины, Юон использовал различные оттенки цветов.Серовато-синие тона заднего плана создают ощущение прозрачности воздуха.Благодаря сочетанию белых. голубых,розоватых,светло-жёлтых,зелёных тонов создаётся радостное настроение.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EditPoints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Rectangle 3"/>
          <p:cNvSpPr>
            <a:spLocks noGrp="1" noEditPoints="1" noChangeArrowhead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23908" name="WordArt 4"/>
          <p:cNvSpPr>
            <a:spLocks noChangeArrowheads="1" noChangeShapeType="1" noTextEdit="1"/>
          </p:cNvSpPr>
          <p:nvPr/>
        </p:nvSpPr>
        <p:spPr bwMode="auto">
          <a:xfrm>
            <a:off x="1115616" y="2565400"/>
            <a:ext cx="6696744" cy="1439863"/>
          </a:xfrm>
          <a:prstGeom prst="rect">
            <a:avLst/>
          </a:prstGeom>
        </p:spPr>
        <p:txBody>
          <a:bodyPr wrap="none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 panose="02020603050405020304"/>
                <a:cs typeface="Times New Roman" pitchFamily="18" charset="0" panose="02020603050405020304"/>
              </a:rPr>
              <a:t>удачи</a:t>
            </a:r>
            <a:endParaRPr lang="ru-RU" sz="3600" b="1" kern="10" dirty="0">
              <a:ln w="9525">
                <a:noFill/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467544" y="1556792"/>
            <a:ext cx="6696744" cy="4525963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 </a:t>
            </a:r>
            <a:r>
              <a:rPr lang="ru-RU" sz="1800" dirty="0" smtClean="0"/>
              <a:t>При создании презентации были </a:t>
            </a:r>
            <a:r>
              <a:rPr lang="ru-RU" sz="1800" smtClean="0"/>
              <a:t>использованы интернет</a:t>
            </a:r>
            <a:endParaRPr lang="en-US" sz="1800" dirty="0" smtClean="0"/>
          </a:p>
          <a:p>
            <a:pPr>
              <a:buNone/>
            </a:pPr>
            <a:r>
              <a:rPr lang="ru-RU" sz="1800" dirty="0" smtClean="0"/>
              <a:t>ресурсы: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>
                <a:hlinkClick r:id="rId1"/>
              </a:rPr>
              <a:t> www.shkola-abv.ru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infourok.ru</a:t>
            </a:r>
          </a:p>
          <a:p>
            <a:pPr>
              <a:buNone/>
            </a:pPr>
            <a:r>
              <a:rPr lang="en-US" sz="1800" dirty="0" smtClean="0"/>
              <a:t>proshkolu.ru</a:t>
            </a:r>
          </a:p>
          <a:p>
            <a:pPr>
              <a:buNone/>
            </a:pPr>
            <a:r>
              <a:rPr lang="en-US" sz="1800" dirty="0" smtClean="0"/>
              <a:t> </a:t>
            </a:r>
            <a:r>
              <a:rPr lang="ru-RU" sz="1800" dirty="0" smtClean="0"/>
              <a:t>методическое пособие Л.Л.Страховой « Сочинение по картине</a:t>
            </a:r>
            <a:endParaRPr lang="en-US" sz="1800" dirty="0" smtClean="0"/>
          </a:p>
          <a:p>
            <a:pPr>
              <a:buNone/>
            </a:pPr>
            <a:r>
              <a:rPr lang="ru-RU" sz="1800" dirty="0" smtClean="0"/>
              <a:t>для младших школьников» 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Спасибо за внимание!</a:t>
            </a:r>
            <a:endParaRPr lang="ru-RU" sz="2800" b="1" dirty="0">
              <a:solidFill>
                <a:srgbClr val="C00000"/>
              </a:solidFill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EditPoints="1" noChangeArrowheads="1"/>
          </p:cNvSpPr>
          <p:nvPr>
            <p:ph type="title"/>
          </p:nvPr>
        </p:nvSpPr>
        <p:spPr>
          <a:xfrm>
            <a:off x="457200" y="274638"/>
            <a:ext cx="8229600" cy="49212"/>
          </a:xfrm>
        </p:spPr>
        <p:txBody>
          <a:bodyPr/>
          <a:lstStyle/>
          <a:p>
            <a:pPr algn="l"/>
            <a:endParaRPr lang="ru-RU" altLang="ru-RU" sz="4000"/>
          </a:p>
        </p:txBody>
      </p:sp>
      <p:sp>
        <p:nvSpPr>
          <p:cNvPr id="5123" name="Rectangle 3"/>
          <p:cNvSpPr>
            <a:spLocks noGrp="1" noEditPoints="1" noChangeArrowheads="1"/>
          </p:cNvSpPr>
          <p:nvPr>
            <p:ph type="body" idx="1"/>
          </p:nvPr>
        </p:nvSpPr>
        <p:spPr>
          <a:xfrm>
            <a:off x="683568" y="0"/>
            <a:ext cx="7696200" cy="5373191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endParaRPr lang="ru-RU" altLang="ru-RU" sz="3600" b="1" i="1" dirty="0">
              <a:solidFill>
                <a:schemeClr val="tx2"/>
              </a:solidFill>
            </a:endParaRPr>
          </a:p>
          <a:p>
            <a:pPr marL="274638" indent="350838">
              <a:buNone/>
            </a:pPr>
            <a:r>
              <a:rPr lang="ru-RU" altLang="ru-RU" sz="36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Цель:</a:t>
            </a:r>
            <a:endParaRPr lang="en-US" altLang="ru-RU" sz="3600" b="1" i="1" dirty="0" smtClean="0">
              <a:solidFill>
                <a:srgbClr val="FF0000"/>
              </a:solidFill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>
              <a:buFontTx/>
              <a:buNone/>
            </a:pPr>
            <a:endParaRPr lang="ru-RU" altLang="ru-RU" i="1" dirty="0" smtClean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274638" indent="350838">
              <a:buFontTx/>
              <a:buBlip>
                <a:blip r:embed="rId1"/>
              </a:buBlip>
            </a:pPr>
            <a:r>
              <a:rPr lang="ru-RU" sz="2400" b="1" i="1" dirty="0" smtClean="0">
                <a:latin typeface="Times New Roman" pitchFamily="18" charset="0" panose="02020603050405020304"/>
                <a:cs typeface="Times New Roman" pitchFamily="18" charset="0" panose="02020603050405020304"/>
              </a:rPr>
              <a:t>развивать художественную речь учащихся; </a:t>
            </a:r>
          </a:p>
          <a:p>
            <a:pPr marL="274638" indent="350838"/>
            <a:endParaRPr lang="ru-RU" sz="2400" b="1" i="1" dirty="0" smtClean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274638" indent="350838">
              <a:buFontTx/>
              <a:buBlip>
                <a:blip r:embed="rId1"/>
              </a:buBlip>
            </a:pPr>
            <a:r>
              <a:rPr lang="ru-RU" sz="2400" b="1" i="1" dirty="0" smtClean="0">
                <a:latin typeface="Times New Roman" pitchFamily="18" charset="0" panose="02020603050405020304"/>
                <a:cs typeface="Times New Roman" pitchFamily="18" charset="0" panose="02020603050405020304"/>
              </a:rPr>
              <a:t>учить описывать изображённое на картине; </a:t>
            </a:r>
          </a:p>
          <a:p>
            <a:pPr marL="274638" indent="350838"/>
            <a:endParaRPr lang="ru-RU" sz="2400" b="1" i="1" dirty="0" smtClean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marL="274638" indent="350838">
              <a:buFontTx/>
              <a:buBlip>
                <a:blip r:embed="rId1"/>
              </a:buBlip>
            </a:pPr>
            <a:r>
              <a:rPr lang="ru-RU" sz="2400" b="1" i="1" dirty="0" smtClean="0">
                <a:latin typeface="Times New Roman" pitchFamily="18" charset="0" panose="02020603050405020304"/>
                <a:cs typeface="Times New Roman" pitchFamily="18" charset="0" panose="02020603050405020304"/>
              </a:rPr>
              <a:t>активизировать лексику учащихся по данной теме;</a:t>
            </a:r>
          </a:p>
          <a:p>
            <a:pPr marL="631825" indent="-360363">
              <a:buFontTx/>
              <a:buBlip>
                <a:blip r:embed="rId1"/>
              </a:buBlip>
            </a:pPr>
            <a:r>
              <a:rPr lang="ru-RU" sz="2400" b="1" i="1" dirty="0" smtClean="0">
                <a:latin typeface="Times New Roman" pitchFamily="18" charset="0" panose="02020603050405020304"/>
                <a:cs typeface="Times New Roman" pitchFamily="18" charset="0" panose="02020603050405020304"/>
              </a:rPr>
              <a:t>расширить кругозор учащихся – познакомить с  жизнью и творчеством К.Ф Юона.</a:t>
            </a:r>
          </a:p>
          <a:p>
            <a:pPr>
              <a:buFontTx/>
              <a:buNone/>
            </a:pPr>
            <a:endParaRPr lang="ru-RU" altLang="ru-RU" dirty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914400" y="404664"/>
            <a:ext cx="8229600" cy="1143000"/>
          </a:xfrm>
        </p:spPr>
        <p:txBody>
          <a:bodyPr/>
          <a:lstStyle/>
          <a:p>
            <a:br>
              <a:rPr lang="ru-RU" altLang="ru-RU" sz="3600" b="1" kern="0" dirty="0">
                <a:solidFill>
                  <a:schemeClr val="accent3">
                    <a:lumMod val="50000"/>
                  </a:schemeClr>
                </a:solidFill>
                <a:latin typeface="Arial Black" pitchFamily="34" charset="0" panose="020B0A04020102020204"/>
                <a:cs typeface="Times New Roman" pitchFamily="18" charset="0" panose="02020603050405020304"/>
              </a:rPr>
            </a:b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 l="47664" t="14645" b="8314"/>
          <a:stretch/>
        </p:blipFill>
        <p:spPr bwMode="auto">
          <a:xfrm>
            <a:off x="467544" y="1816359"/>
            <a:ext cx="3744416" cy="3988905"/>
          </a:xfrm>
          <a:prstGeom prst="roundRect">
            <a:avLst/>
          </a:prstGeom>
          <a:noFill/>
          <a:ln>
            <a:noFill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647087"/>
            <a:ext cx="4248472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Сижу  правильно,  </a:t>
            </a:r>
            <a:endParaRPr lang="ru-RU" sz="3200" b="1" i="1" dirty="0" smtClean="0">
              <a:solidFill>
                <a:srgbClr val="FF0000"/>
              </a:solidFill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пишу 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красиво!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16808" y="4468552"/>
            <a:ext cx="3240360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 panose="020B0A04020102020204"/>
              </a:rPr>
              <a:t>С.51 упр.93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Arial Black" pitchFamily="34" charset="0" panose="020B0A04020102020204"/>
            </a:endParaRPr>
          </a:p>
        </p:txBody>
      </p:sp>
      <p:pic>
        <p:nvPicPr>
          <p:cNvPr id="8" name="Picture 1"/>
          <p:cNvPicPr>
            <a:picLocks noGrp="0" noSelect="0" noChangeAspect="1" noMove="0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16808" y="620688"/>
            <a:ext cx="3270885" cy="3744416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395536" y="623497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altLang="ru-RU" dirty="0" smtClean="0">
                <a:latin typeface="Times New Roman" pitchFamily="18" charset="0" panose="02020603050405020304"/>
                <a:cs typeface="Times New Roman" pitchFamily="18" charset="0" panose="02020603050405020304"/>
              </a:rPr>
              <a:t>        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16632"/>
            <a:ext cx="7056784" cy="270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  </a:t>
            </a:r>
          </a:p>
          <a:p>
            <a:r>
              <a:rPr lang="ru-RU" alt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Константин Фёдорович Юон</a:t>
            </a:r>
          </a:p>
          <a:p>
            <a:r>
              <a:rPr lang="ru-RU" alt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                    (1875 - 1958)</a:t>
            </a:r>
          </a:p>
          <a:p>
            <a:r>
              <a:rPr lang="ru-RU" alt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                 </a:t>
            </a:r>
          </a:p>
          <a:p>
            <a:r>
              <a:rPr lang="ru-RU" alt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                     </a:t>
            </a:r>
            <a:r>
              <a:rPr lang="ru-RU" alt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        </a:t>
            </a:r>
            <a:r>
              <a:rPr lang="ru-RU" altLang="ru-RU" sz="2800" dirty="0" smtClean="0">
                <a:latin typeface="Times New Roman" pitchFamily="18" charset="0" panose="02020603050405020304"/>
                <a:cs typeface="Times New Roman" pitchFamily="18" charset="0" panose="02020603050405020304"/>
              </a:rPr>
              <a:t>                   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2165916"/>
            <a:ext cx="4932040" cy="2526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 -русский живописец 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      -мастер пейзажа,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      -театральный художник,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      -академик АХ СССР,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      -народный художник,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      -лауреат Сталинской премии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                  </a:t>
            </a:r>
          </a:p>
          <a:p>
            <a:pPr algn="r">
              <a:buNone/>
            </a:pPr>
            <a:endParaRPr lang="ru-RU" sz="1600" b="1" i="1" dirty="0" smtClean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7504" y="1600200"/>
            <a:ext cx="3528392" cy="3744416"/>
          </a:xfrm>
          <a:prstGeom prst="rect">
            <a:avLst/>
          </a:prstGeom>
        </p:spPr>
      </p:pic>
      <p:sp>
        <p:nvSpPr>
          <p:cNvPr id="9" name="Текст. поле 8"/>
          <p:cNvSpPr txBox="1"/>
          <p:nvPr/>
        </p:nvSpPr>
        <p:spPr>
          <a:xfrm>
            <a:off x="179512" y="5124231"/>
            <a:ext cx="5544616" cy="1733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  <a:p>
            <a:r>
              <a:rPr lang="en-US">
                <a:solidFill>
                  <a:srgbClr val="C00000"/>
                </a:solidFill>
              </a:rPr>
              <a:t>«МНЕ ХОТЕЛОСЬ ПИСАТЬ КАРТИНЫ, КАК ПИШУТСЯ ПЕСНИ О ЖИЗНИ, ОБ ИСТОРИИ РУССКОГО НАРОДА, О ПРИРОДЕ, О ДРЕВНИХ РУССКИХ ГОРОДАХ».</a:t>
            </a:r>
          </a:p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07504" y="116632"/>
            <a:ext cx="8784976" cy="5832648"/>
          </a:xfrm>
        </p:spPr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Слово об авторе</a:t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</a:br>
          </a:p>
        </p:txBody>
      </p:sp>
      <p:sp>
        <p:nvSpPr>
          <p:cNvPr id="4099" name="Содержимое 2"/>
          <p:cNvSpPr>
            <a:spLocks noGrp="1" noEditPoints="1"/>
          </p:cNvSpPr>
          <p:nvPr>
            <p:ph sz="half" idx="1"/>
          </p:nvPr>
        </p:nvSpPr>
        <p:spPr>
          <a:xfrm>
            <a:off x="457200" y="4076700"/>
            <a:ext cx="8507413" cy="23764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b="1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4100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0" y="656692"/>
            <a:ext cx="6156176" cy="554461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dirty="0" smtClean="0"/>
              <a:t>        </a:t>
            </a:r>
            <a:r>
              <a:rPr lang="ru-RU" sz="1800" b="1" i="1" dirty="0" smtClean="0"/>
              <a:t>     К.Ф.Юон родился 12(24)октября в 1875 году.Он учился в Московском училище живописи,ваяния и зодчества. Его учителями были В.А.Серов и А.Е. Архипов. Художник очень рано нашёл свою особую тему в искусстве. Его внимание привлекли древние города, их величавая архитектура и быт людей.Юон был безгранично влюблён в Россию, он умел раскрыть её неповторимую красоту в скромных пейзажах Подмосковья. Наиболее известные  картины художника: "Над Волгой", "К Троице",пейзаж "Весенний солнечный день".</a:t>
            </a:r>
          </a:p>
          <a:p>
            <a:pPr algn="just" eaLnBrk="1" hangingPunct="1">
              <a:buFontTx/>
              <a:buNone/>
            </a:pPr>
            <a:r>
              <a:rPr lang="ru-RU" sz="1800" b="1" i="1" dirty="0" smtClean="0"/>
              <a:t>           Образы зимней природы занимают преобладающее место в творчестве художника.К 1915 году относится один из самых знаменитых его пейзажей - "Мартовское солнце".</a:t>
            </a:r>
          </a:p>
          <a:p>
            <a:pPr eaLnBrk="1" hangingPunct="1">
              <a:buFontTx/>
              <a:buNone/>
            </a:pPr>
            <a:r>
              <a:rPr lang="ru-RU" sz="1800" b="1" i="1" dirty="0" smtClean="0"/>
              <a:t>           Юон был художником - оптимистом. Его картина "Конец зимы.Полдень"отмечена радостным, бодрым ощущением жизни. Написанная в подмосковном селе Лигачёво, она с большой теплотой воссоздаёт типичную окраину русской деревни. зимние забавы ребят и те неповторимые радостные дни, когда всё говорит о приближении весны.</a:t>
            </a:r>
          </a:p>
        </p:txBody>
      </p:sp>
      <p:pic>
        <p:nvPicPr>
          <p:cNvPr id="21508" name="Изображение 2150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156176" y="1124744"/>
            <a:ext cx="2952328" cy="4752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5"/>
          <p:cNvSpPr>
            <a:spLocks noGrp="1" noEditPoints="1" noChangeArrowheads="1"/>
          </p:cNvSpPr>
          <p:nvPr>
            <p:ph type="body" sz="half" idx="2"/>
          </p:nvPr>
        </p:nvSpPr>
        <p:spPr>
          <a:xfrm>
            <a:off x="5105400" y="765175"/>
            <a:ext cx="4038600" cy="1439689"/>
          </a:xfrm>
          <a:prstGeom prst="rect">
            <a:avLst/>
          </a:prstGeom>
        </p:spPr>
        <p:txBody>
          <a:bodyPr/>
          <a:lstStyle/>
          <a:p>
            <a:pPr eaLnBrk="1" hangingPunct="1">
              <a:buNone/>
            </a:pPr>
            <a:endParaRPr lang="ru-RU" sz="3200" b="1" dirty="0" smtClean="0">
              <a:solidFill>
                <a:srgbClr val="009900"/>
              </a:solidFill>
            </a:endParaRPr>
          </a:p>
        </p:txBody>
      </p:sp>
      <p:pic>
        <p:nvPicPr>
          <p:cNvPr id="86023" name="Изображение 8602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5"/>
          <p:cNvSpPr>
            <a:spLocks noGrp="1" noEditPoints="1" noChangeArrowheads="1"/>
          </p:cNvSpPr>
          <p:nvPr>
            <p:ph type="body" sz="half" idx="2"/>
          </p:nvPr>
        </p:nvSpPr>
        <p:spPr>
          <a:xfrm>
            <a:off x="5148064" y="332656"/>
            <a:ext cx="3995936" cy="5822083"/>
          </a:xfrm>
          <a:prstGeom prst="rect">
            <a:avLst/>
          </a:prstGeom>
        </p:spPr>
        <p:txBody>
          <a:bodyPr/>
          <a:lstStyle/>
          <a:p>
            <a:pPr eaLnBrk="1" hangingPunct="1">
              <a:buNone/>
            </a:pPr>
            <a:r>
              <a:rPr lang="ru-RU" sz="1800" b="1" i="1" dirty="0" smtClean="0">
                <a:latin typeface="Times New Roman" pitchFamily="18" charset="0" panose="02020603050405020304"/>
                <a:cs typeface="Times New Roman" pitchFamily="18" charset="0" panose="02020603050405020304"/>
              </a:rPr>
              <a:t>         </a:t>
            </a:r>
          </a:p>
          <a:p>
            <a:pPr eaLnBrk="1" hangingPunct="1">
              <a:buNone/>
            </a:pPr>
            <a:r>
              <a:rPr lang="ru-RU" sz="1800" b="1" i="1" dirty="0" smtClean="0">
                <a:latin typeface="Times New Roman" pitchFamily="18" charset="0" panose="02020603050405020304"/>
                <a:cs typeface="Times New Roman" pitchFamily="18" charset="0" panose="02020603050405020304"/>
              </a:rPr>
              <a:t>          </a:t>
            </a:r>
          </a:p>
          <a:p>
            <a:pPr eaLnBrk="1" hangingPunct="1">
              <a:buNone/>
            </a:pPr>
            <a:r>
              <a:rPr lang="ru-RU" sz="1800" b="1" i="1" dirty="0" smtClean="0">
                <a:latin typeface="Times New Roman" pitchFamily="18" charset="0" panose="02020603050405020304"/>
                <a:cs typeface="Times New Roman" pitchFamily="18" charset="0" panose="02020603050405020304"/>
              </a:rPr>
              <a:t>          Прежде чем приступать к</a:t>
            </a:r>
          </a:p>
          <a:p>
            <a:pPr eaLnBrk="1" hangingPunct="1">
              <a:buNone/>
            </a:pPr>
            <a:r>
              <a:rPr lang="ru-RU" sz="1800" b="1" i="1" dirty="0" smtClean="0">
                <a:latin typeface="Times New Roman" pitchFamily="18" charset="0" panose="02020603050405020304"/>
                <a:cs typeface="Times New Roman" pitchFamily="18" charset="0" panose="02020603050405020304"/>
              </a:rPr>
              <a:t> написанию сочинения, соберите </a:t>
            </a:r>
          </a:p>
          <a:p>
            <a:pPr eaLnBrk="1" hangingPunct="1">
              <a:buNone/>
            </a:pPr>
            <a:r>
              <a:rPr lang="ru-RU" sz="1800" b="1" i="1" dirty="0" smtClean="0">
                <a:latin typeface="Times New Roman" pitchFamily="18" charset="0" panose="02020603050405020304"/>
                <a:cs typeface="Times New Roman" pitchFamily="18" charset="0" panose="02020603050405020304"/>
              </a:rPr>
              <a:t>материал. Краткие записи,которые </a:t>
            </a:r>
          </a:p>
          <a:p>
            <a:pPr eaLnBrk="1" hangingPunct="1">
              <a:buNone/>
            </a:pPr>
            <a:r>
              <a:rPr lang="ru-RU" sz="1800" b="1" i="1" dirty="0" smtClean="0">
                <a:latin typeface="Times New Roman" pitchFamily="18" charset="0" panose="02020603050405020304"/>
                <a:cs typeface="Times New Roman" pitchFamily="18" charset="0" panose="02020603050405020304"/>
              </a:rPr>
              <a:t>вы сделаете при внимательном </a:t>
            </a:r>
          </a:p>
          <a:p>
            <a:pPr eaLnBrk="1" hangingPunct="1">
              <a:buNone/>
            </a:pPr>
            <a:r>
              <a:rPr lang="ru-RU" sz="1800" b="1" i="1" dirty="0" smtClean="0">
                <a:latin typeface="Times New Roman" pitchFamily="18" charset="0" panose="02020603050405020304"/>
                <a:cs typeface="Times New Roman" pitchFamily="18" charset="0" panose="02020603050405020304"/>
              </a:rPr>
              <a:t>рассмотрении картины, помогут </a:t>
            </a:r>
          </a:p>
          <a:p>
            <a:pPr eaLnBrk="1" hangingPunct="1">
              <a:buNone/>
            </a:pPr>
            <a:r>
              <a:rPr lang="ru-RU" sz="1800" b="1" i="1" dirty="0" smtClean="0">
                <a:latin typeface="Times New Roman" pitchFamily="18" charset="0" panose="02020603050405020304"/>
                <a:cs typeface="Times New Roman" pitchFamily="18" charset="0" panose="02020603050405020304"/>
              </a:rPr>
              <a:t>вам при создании текста сочинения.</a:t>
            </a:r>
          </a:p>
          <a:p>
            <a:pPr eaLnBrk="1" hangingPunct="1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    </a:t>
            </a:r>
          </a:p>
          <a:p>
            <a:pPr eaLnBrk="1" hangingPunct="1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    небо</a:t>
            </a:r>
          </a:p>
          <a:p>
            <a:pPr eaLnBrk="1" hangingPunct="1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    воздух</a:t>
            </a:r>
          </a:p>
          <a:p>
            <a:pPr eaLnBrk="1" hangingPunct="1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    снег</a:t>
            </a:r>
          </a:p>
          <a:p>
            <a:pPr eaLnBrk="1" hangingPunct="1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    лыжники</a:t>
            </a:r>
          </a:p>
          <a:p>
            <a:pPr eaLnBrk="1" hangingPunct="1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    куры</a:t>
            </a:r>
          </a:p>
          <a:p>
            <a:pPr eaLnBrk="1" hangingPunct="1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    берёзки</a:t>
            </a:r>
          </a:p>
          <a:p>
            <a:pPr eaLnBrk="1" hangingPunct="1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    лес</a:t>
            </a:r>
          </a:p>
        </p:txBody>
      </p:sp>
      <p:pic>
        <p:nvPicPr>
          <p:cNvPr id="86024" name="Изображение 8602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95536" y="404664"/>
            <a:ext cx="4680520" cy="58326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05" dur="indefinite" restart="never" nodeType="tmRoot">
          <p:childTnLst>
            <p:seq concurrent="1" nextAc="seek">
              <p:cTn id="106" dur="indefinite" nodeType="mainSeq">
                <p:childTnLst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7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770"/>
                                        <p:tgtEl>
                                          <p:spTgt spid="860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4" dur="77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77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6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Материал к сочинению</a:t>
            </a:r>
            <a:endParaRPr lang="ru-RU" sz="3200" b="1" i="1" dirty="0">
              <a:solidFill>
                <a:srgbClr val="C00000"/>
              </a:solidFill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3" name="Содержимое 2"/>
          <p:cNvSpPr>
            <a:spLocks noGrp="1" noEditPoints="1"/>
          </p:cNvSpPr>
          <p:nvPr>
            <p:ph sz="half" idx="1"/>
          </p:nvPr>
        </p:nvSpPr>
        <p:spPr>
          <a:xfrm>
            <a:off x="251520" y="1052736"/>
            <a:ext cx="8712968" cy="507342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i="1" dirty="0" smtClean="0">
                <a:latin typeface="Times New Roman" pitchFamily="18" charset="0" panose="02020603050405020304"/>
                <a:cs typeface="Times New Roman" pitchFamily="18" charset="0" panose="02020603050405020304"/>
              </a:rPr>
              <a:t>      </a:t>
            </a:r>
            <a:r>
              <a:rPr lang="ru-RU" sz="2400" b="1" i="1" u="sng" dirty="0" smtClean="0">
                <a:latin typeface="Times New Roman" pitchFamily="18" charset="0" panose="02020603050405020304"/>
                <a:cs typeface="Times New Roman" pitchFamily="18" charset="0" panose="02020603050405020304"/>
              </a:rPr>
              <a:t>Небо</a:t>
            </a:r>
            <a:r>
              <a:rPr lang="ru-RU" sz="2400" b="1" i="1" dirty="0" smtClean="0">
                <a:latin typeface="Times New Roman" pitchFamily="18" charset="0" panose="02020603050405020304"/>
                <a:cs typeface="Times New Roman" pitchFamily="18" charset="0" panose="02020603050405020304"/>
              </a:rPr>
              <a:t>: высок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ое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, </a:t>
            </a:r>
            <a:r>
              <a:rPr lang="ru-RU" sz="2400" b="1" i="1" u="none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безоблачное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, бледн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о-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г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луб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ое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, хрустальн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ое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.</a:t>
            </a:r>
          </a:p>
          <a:p>
            <a:pPr eaLnBrk="1" hangingPunct="1">
              <a:buFontTx/>
              <a:buNone/>
            </a:pPr>
            <a:r>
              <a:rPr lang="ru-RU" sz="2400" b="1" i="1" u="sng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Воздух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: пр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зра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чн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ый,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без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ветре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нн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ый, б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дрящий.</a:t>
            </a:r>
          </a:p>
          <a:p>
            <a:pPr eaLnBrk="1" hangingPunct="1">
              <a:buFontTx/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</a:t>
            </a:r>
            <a:r>
              <a:rPr lang="ru-RU" sz="2400" b="1" i="1" u="sng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Сне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г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: г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луб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ватый, сирен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е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вый, мя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г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кий, пористый, с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е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р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ват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о-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роз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вый, м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е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стами светл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о-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ж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ё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лтый.</a:t>
            </a:r>
          </a:p>
          <a:p>
            <a:pPr eaLnBrk="1" hangingPunct="1">
              <a:buFontTx/>
              <a:buNone/>
            </a:pPr>
            <a:r>
              <a:rPr lang="ru-RU" sz="2400" b="1" i="1" u="sng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Б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е</a:t>
            </a:r>
            <a:r>
              <a:rPr lang="ru-RU" sz="2400" b="1" i="1" u="sng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рё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з</a:t>
            </a:r>
            <a:r>
              <a:rPr lang="ru-RU" sz="2400" b="1" i="1" u="sng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ки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:грус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т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ные, светлые, стройные,с тонкими голыми вет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очк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ами,тянут к сол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цу руки-вет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очк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и,бр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сают дли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нн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ые г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лубые тени.</a:t>
            </a:r>
          </a:p>
          <a:p>
            <a:pPr eaLnBrk="1" hangingPunct="1">
              <a:buFontTx/>
              <a:buNone/>
            </a:pPr>
            <a:r>
              <a:rPr lang="ru-RU" sz="2400" b="1" i="1" u="sng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Лыжники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: д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е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р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е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венские р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е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бята,четвер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лыжник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ов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,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под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ставили лица сол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цу, с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б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и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раю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тся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(на) лыжную пр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гулку,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с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борный пункт, лыжный кро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сс.</a:t>
            </a:r>
          </a:p>
          <a:p>
            <a:pPr eaLnBrk="1" hangingPunct="1">
              <a:buFontTx/>
              <a:buNone/>
            </a:pPr>
            <a:r>
              <a:rPr lang="ru-RU" sz="2400" b="1" i="1" u="sng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Куры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:к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пающиеся (в) сн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е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гу,красивый п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е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тух.</a:t>
            </a:r>
          </a:p>
          <a:p>
            <a:pPr eaLnBrk="1" hangingPunct="1">
              <a:buFontTx/>
              <a:buNone/>
            </a:pPr>
            <a:r>
              <a:rPr lang="ru-RU" sz="2400" b="1" i="1" u="sng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Лес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: с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и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не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ет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 (на) г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ризонте, дальний, сирен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е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в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о-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лиловый.</a:t>
            </a:r>
          </a:p>
          <a:p>
            <a:pPr eaLnBrk="1" hangingPunct="1">
              <a:buFontTx/>
              <a:buNone/>
            </a:pPr>
            <a:endParaRPr lang="ru-RU" sz="2400" b="1" i="1" dirty="0" smtClean="0">
              <a:solidFill>
                <a:schemeClr val="tx1"/>
              </a:solidFill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eaLnBrk="1" hangingPunct="1">
              <a:buFontTx/>
              <a:buNone/>
            </a:pPr>
            <a:endParaRPr lang="ru-RU" sz="2400" b="1" i="1" dirty="0" smtClean="0">
              <a:latin typeface="Times New Roman" pitchFamily="18" charset="0" panose="02020603050405020304"/>
              <a:cs typeface="Times New Roman" pitchFamily="18" charset="0" panose="02020603050405020304"/>
            </a:endParaRPr>
          </a:p>
          <a:p>
            <a:pPr eaLnBrk="1" hangingPunct="1">
              <a:buFontTx/>
              <a:buNone/>
            </a:pPr>
            <a:r>
              <a:rPr lang="ru-RU" sz="2400" b="1" i="1" dirty="0" smtClean="0">
                <a:latin typeface="Times New Roman" pitchFamily="18" charset="0" panose="02020603050405020304"/>
                <a:cs typeface="Times New Roman" pitchFamily="18" charset="0" panose="02020603050405020304"/>
              </a:rPr>
              <a:t>  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2195736" y="6093296"/>
            <a:ext cx="4038600" cy="150162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EditPoints="1" noChangeArrowheads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C00000"/>
                </a:solidFill>
                <a:latin typeface="Times New Roman" pitchFamily="18" charset="0" panose="02020603050405020304"/>
                <a:cs typeface="Times New Roman" pitchFamily="18" charset="0" panose="02020603050405020304"/>
              </a:rPr>
              <a:t>План</a:t>
            </a:r>
            <a:endParaRPr lang="ru-RU" sz="2800" b="1" i="1" dirty="0" smtClean="0">
              <a:latin typeface="Times New Roman" pitchFamily="18" charset="0" panose="02020603050405020304"/>
              <a:cs typeface="Times New Roman" pitchFamily="18" charset="0" panose="02020603050405020304"/>
            </a:endParaRPr>
          </a:p>
        </p:txBody>
      </p:sp>
      <p:sp>
        <p:nvSpPr>
          <p:cNvPr id="87043" name="Rectangle 3"/>
          <p:cNvSpPr>
            <a:spLocks noGrp="1" noEditPoints="1" noChangeArrowheads="1"/>
          </p:cNvSpPr>
          <p:nvPr>
            <p:ph type="body" idx="1"/>
          </p:nvPr>
        </p:nvSpPr>
        <p:spPr>
          <a:xfrm>
            <a:off x="0" y="1484784"/>
            <a:ext cx="8964613" cy="5029200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3600" b="1" i="1" dirty="0" smtClean="0"/>
              <a:t>Что изображено на картине.</a:t>
            </a:r>
          </a:p>
          <a:p>
            <a:pPr marL="609600" indent="-609600" eaLnBrk="1" hangingPunct="1">
              <a:buFontTx/>
              <a:buNone/>
            </a:pPr>
            <a:endParaRPr lang="ru-RU" sz="3600" b="1" i="1" dirty="0" smtClean="0">
              <a:solidFill>
                <a:srgbClr val="CC00FF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ru-RU" sz="4000" b="1" i="1" dirty="0" smtClean="0"/>
              <a:t>2. Близость весны.</a:t>
            </a:r>
          </a:p>
          <a:p>
            <a:pPr marL="609600" indent="-609600" eaLnBrk="1" hangingPunct="1">
              <a:buFontTx/>
              <a:buNone/>
            </a:pPr>
            <a:r>
              <a:rPr lang="ru-RU" sz="4000" b="1" i="1" dirty="0" smtClean="0"/>
              <a:t>3. Деревенские лыжники.</a:t>
            </a:r>
          </a:p>
          <a:p>
            <a:pPr marL="609600" indent="-609600" eaLnBrk="1" hangingPunct="1">
              <a:buFontTx/>
              <a:buNone/>
            </a:pPr>
            <a:endParaRPr lang="ru-RU" sz="4000" b="1" i="1" dirty="0" smtClean="0"/>
          </a:p>
          <a:p>
            <a:pPr marL="609600" indent="-609600" eaLnBrk="1" hangingPunct="1">
              <a:buFontTx/>
              <a:buNone/>
            </a:pPr>
            <a:r>
              <a:rPr lang="ru-RU" sz="4000" b="1" i="1" dirty="0" smtClean="0"/>
              <a:t>4.Мастерство автора.</a:t>
            </a:r>
          </a:p>
          <a:p>
            <a:pPr marL="609600" indent="-609600" eaLnBrk="1" hangingPunct="1">
              <a:buFontTx/>
              <a:buNone/>
            </a:pPr>
            <a:endParaRPr lang="ru-RU" sz="4000" b="1" i="1" dirty="0" smtClean="0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684213" y="1196975"/>
            <a:ext cx="3600450" cy="431800"/>
          </a:xfrm>
          <a:prstGeom prst="rect">
            <a:avLst/>
          </a:prstGeom>
          <a:solidFill>
            <a:srgbClr val="FFCCCC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I. </a:t>
            </a:r>
            <a:r>
              <a:rPr lang="ru-RU" sz="2000" b="1">
                <a:solidFill>
                  <a:srgbClr val="FF0000"/>
                </a:solidFill>
              </a:rPr>
              <a:t>Вступительная часть.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827088" y="2420938"/>
            <a:ext cx="2808287" cy="358775"/>
          </a:xfrm>
          <a:prstGeom prst="rect">
            <a:avLst/>
          </a:prstGeom>
          <a:solidFill>
            <a:srgbClr val="FFCCCC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II. </a:t>
            </a:r>
            <a:r>
              <a:rPr lang="ru-RU" sz="2000" b="1">
                <a:solidFill>
                  <a:srgbClr val="FF0000"/>
                </a:solidFill>
              </a:rPr>
              <a:t>Основная часть.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755650" y="4581525"/>
            <a:ext cx="3600450" cy="360363"/>
          </a:xfrm>
          <a:prstGeom prst="rect">
            <a:avLst/>
          </a:prstGeom>
          <a:solidFill>
            <a:srgbClr val="FFCCCC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III. </a:t>
            </a:r>
            <a:r>
              <a:rPr lang="ru-RU" sz="2000" b="1">
                <a:solidFill>
                  <a:srgbClr val="FF0000"/>
                </a:solidFill>
              </a:rPr>
              <a:t>Заключительная часть.</a:t>
            </a:r>
          </a:p>
        </p:txBody>
      </p:sp>
    </p:spTree>
  </p:cSld>
  <p:clrMapOvr>
    <a:masterClrMapping/>
  </p:clrMapOvr>
  <p:transition/>
  <p:timing>
    <p:tnLst>
      <p:par>
        <p:cTn id="55" dur="indefinite" restart="never" nodeType="tmRoot">
          <p:childTnLst>
            <p:seq concurrent="1" nextAc="seek">
              <p:cTn id="56" dur="indefinite" nodeType="mainSeq">
                <p:childTnLst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1" animBg="1"/>
      <p:bldP spid="8704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7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E36C0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701</Words>
  <Application>Microsoft Office PowerPoint</Application>
  <PresentationFormat>Экран (4:3)</PresentationFormat>
  <Paragraphs>152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 </vt:lpstr>
      <vt:lpstr>Слайд 4</vt:lpstr>
      <vt:lpstr>Слово об авторе </vt:lpstr>
      <vt:lpstr>Слайд 6</vt:lpstr>
      <vt:lpstr>Слайд 7</vt:lpstr>
      <vt:lpstr>Материал к сочинению</vt:lpstr>
      <vt:lpstr>Слайд 9</vt:lpstr>
      <vt:lpstr>Слайд 10</vt:lpstr>
      <vt:lpstr>Материал к сочинению</vt:lpstr>
      <vt:lpstr>План</vt:lpstr>
      <vt:lpstr>(Приложение)</vt:lpstr>
      <vt:lpstr> 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Honor</cp:lastModifiedBy>
  <cp:revision>53</cp:revision>
  <dcterms:created xsi:type="dcterms:W3CDTF">2014-06-24T15:51:35Z</dcterms:created>
  <dcterms:modified xsi:type="dcterms:W3CDTF">2025-10-23T17:25:16Z</dcterms:modified>
</cp:coreProperties>
</file>