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3" r:id="rId3"/>
    <p:sldId id="284" r:id="rId4"/>
    <p:sldId id="259" r:id="rId5"/>
    <p:sldId id="280" r:id="rId6"/>
    <p:sldId id="260" r:id="rId7"/>
    <p:sldId id="262" r:id="rId8"/>
    <p:sldId id="264" r:id="rId9"/>
    <p:sldId id="266" r:id="rId10"/>
    <p:sldId id="268" r:id="rId11"/>
    <p:sldId id="289" r:id="rId12"/>
    <p:sldId id="301" r:id="rId13"/>
    <p:sldId id="270" r:id="rId14"/>
    <p:sldId id="291" r:id="rId15"/>
    <p:sldId id="272" r:id="rId16"/>
    <p:sldId id="285" r:id="rId17"/>
    <p:sldId id="302" r:id="rId18"/>
    <p:sldId id="274" r:id="rId19"/>
    <p:sldId id="276" r:id="rId20"/>
    <p:sldId id="277" r:id="rId21"/>
    <p:sldId id="263" r:id="rId22"/>
    <p:sldId id="286" r:id="rId23"/>
    <p:sldId id="297" r:id="rId24"/>
    <p:sldId id="261" r:id="rId25"/>
    <p:sldId id="300" r:id="rId26"/>
    <p:sldId id="267" r:id="rId27"/>
    <p:sldId id="298" r:id="rId28"/>
    <p:sldId id="299" r:id="rId29"/>
    <p:sldId id="293" r:id="rId30"/>
    <p:sldId id="294" r:id="rId31"/>
    <p:sldId id="304" r:id="rId32"/>
    <p:sldId id="305" r:id="rId33"/>
    <p:sldId id="306" r:id="rId34"/>
    <p:sldId id="311" r:id="rId35"/>
    <p:sldId id="312" r:id="rId36"/>
    <p:sldId id="314" r:id="rId37"/>
    <p:sldId id="313" r:id="rId38"/>
    <p:sldId id="307" r:id="rId39"/>
    <p:sldId id="308" r:id="rId40"/>
    <p:sldId id="309" r:id="rId41"/>
    <p:sldId id="310" r:id="rId42"/>
    <p:sldId id="303" r:id="rId43"/>
    <p:sldId id="288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4/5/2023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s://mysteriesrunsolved.com/ru/2021/10/secret-white-pyramid-of-xian.html" TargetMode="External"/><Relationship Id="rId3" Type="http://schemas.openxmlformats.org/officeDocument/2006/relationships/hyperlink" Target="https://ru.wikipedia.org/wiki" TargetMode="External"/><Relationship Id="rId7" Type="http://schemas.openxmlformats.org/officeDocument/2006/relationships/hyperlink" Target="http://jj-tours.ru/articles/Egypt/egypt-pi-mikerin-pyramid.html" TargetMode="External"/><Relationship Id="rId2" Type="http://schemas.openxmlformats.org/officeDocument/2006/relationships/hyperlink" Target="https://touristam.com/piramida-heopsa.html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fishki.net/1923232-velikij-sfinks-48-faktov-iz-zhizni-monumenta.html" TargetMode="External"/><Relationship Id="rId5" Type="http://schemas.openxmlformats.org/officeDocument/2006/relationships/hyperlink" Target="https://planetofhotels.com/guide/ru/egipet/al-manyal/piramida-khefrena" TargetMode="External"/><Relationship Id="rId4" Type="http://schemas.openxmlformats.org/officeDocument/2006/relationships/hyperlink" Target="https://ivanero123.wordpress.com/2014/04/12/&#1087;&#1080;&#1088;&#1072;&#1084;&#1080;&#1076;&#1072;-&#1093;&#1077;&#1086;&#1087;&#1089;&#1072;/" TargetMode="External"/><Relationship Id="rId9" Type="http://schemas.openxmlformats.org/officeDocument/2006/relationships/hyperlink" Target="https://obshe.net/posts/id461.htm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Пирамиды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Составитель: ПДО </a:t>
            </a:r>
            <a:r>
              <a:rPr lang="ru-RU" dirty="0" err="1" smtClean="0"/>
              <a:t>Мушина</a:t>
            </a:r>
            <a:r>
              <a:rPr lang="ru-RU" dirty="0" smtClean="0"/>
              <a:t> </a:t>
            </a:r>
            <a:r>
              <a:rPr lang="ru-RU" dirty="0" err="1" smtClean="0"/>
              <a:t>ольга</a:t>
            </a:r>
            <a:r>
              <a:rPr lang="ru-RU" dirty="0" smtClean="0"/>
              <a:t> </a:t>
            </a:r>
            <a:r>
              <a:rPr lang="ru-RU" dirty="0" err="1" smtClean="0"/>
              <a:t>витальевна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21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нутри пирамиды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25" y="122237"/>
            <a:ext cx="8105775" cy="59531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0" y="122237"/>
            <a:ext cx="3886200" cy="5361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1875"/>
              </a:spcAft>
            </a:pP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 как пирамиды </a:t>
            </a:r>
            <a:r>
              <a:rPr lang="ru-RU" sz="20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служили 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местом погребения фараонов, то и внутри устройство и убранство у них схожи. Главная составляющая – погребальный зал, где устанавливался саркофаг правителя. Вход устраивался не на уровне земли, а на несколько метров выше, причем маскировался облицовочными плитами. От входа к внутреннему залу вели лестницы и ходы-коридоры, которые иногда сужаются настолько, что по ним можно пройти только на корточках или ползком.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752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99" y="0"/>
            <a:ext cx="9600001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761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06"/>
            <a:ext cx="12192000" cy="683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823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0500" y="533400"/>
            <a:ext cx="3403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большинстве некрополей погребальные залы (камеры) находятся ниже уровня земли. Вентилирование осуществлялось через узкие шахты-каналы, которыми пронизаны стены. Наскальные картинки и древние религиозные тексты встречаются на стенах многих пирамид – собственно, из них ученые черпают часть информации о строительстве и владельцах </a:t>
            </a:r>
            <a:r>
              <a:rPr lang="ru-RU" sz="20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захоронений.</a:t>
            </a:r>
          </a:p>
          <a:p>
            <a:pPr algn="just"/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00" y="0"/>
            <a:ext cx="8178800" cy="6134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81500" y="5638800"/>
            <a:ext cx="412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Гробница фараона </a:t>
            </a:r>
            <a:r>
              <a:rPr lang="ru-RU" dirty="0" err="1" smtClean="0"/>
              <a:t>Хефрена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8768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гребальный зал в пирамид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200" y="101600"/>
            <a:ext cx="8470900" cy="6032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39700" y="1689100"/>
            <a:ext cx="3378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 камеры Царя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пустым саркофагом. Хорошо видно точно пригнанные гранитные плоские глыбы, из которых сделаны стены, пол и потолок этого помещения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758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то с египетских пирамид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512" y="0"/>
            <a:ext cx="8105775" cy="60293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39700" y="170484"/>
            <a:ext cx="3833812" cy="5115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1800"/>
              </a:spcBef>
              <a:spcAft>
                <a:spcPts val="600"/>
              </a:spcAft>
            </a:pPr>
            <a:r>
              <a:rPr lang="ru-RU" sz="20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загадки пирамид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0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Форма 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некрополей. Почему выбрана именно форма </a:t>
            </a:r>
            <a:r>
              <a:rPr lang="ru-RU" sz="20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пирамиды? </a:t>
            </a:r>
          </a:p>
          <a:p>
            <a:pPr marL="457200" indent="-457200" algn="just">
              <a:buAutoNum type="arabicPeriod"/>
            </a:pPr>
            <a:r>
              <a:rPr lang="ru-RU" sz="20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Почему 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грани располагались четко по сторонам света</a:t>
            </a:r>
            <a:r>
              <a:rPr lang="ru-RU" sz="20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457200" indent="-457200" algn="just">
              <a:buAutoNum type="arabicPeriod"/>
            </a:pPr>
            <a:r>
              <a:rPr lang="ru-RU" sz="20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Как перемещались огромные каменные блоки от места выработки и как их поднимали на большую высоту? </a:t>
            </a:r>
            <a:endParaRPr lang="ru-RU" sz="2000" dirty="0" smtClean="0">
              <a:solidFill>
                <a:srgbClr val="22222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0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 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были ли постройки возведены инопланетянами или людьми, владеющими магическим </a:t>
            </a:r>
            <a:r>
              <a:rPr lang="ru-RU" sz="20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кристаллом?</a:t>
            </a:r>
          </a:p>
          <a:p>
            <a:pPr algn="just"/>
            <a:r>
              <a:rPr lang="ru-RU" sz="20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и т.д.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90557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42900"/>
            <a:ext cx="46355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Ответы и теории</a:t>
            </a: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всех трех пирамид Гизы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ориентированы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севера на юг и с востока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запад. </a:t>
            </a:r>
          </a:p>
          <a:p>
            <a:pPr algn="just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из теорий: расположение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пирамид представляет собой изображение созвездия 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Ориона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основе этой теории лежит предположение о том, что относительное положение трех главных древнеегипетских пирамид на плато Гиза было намеренно соотнесено с относительным положением трех звезд в созвездии Ориона, составляющих Пояс Ориона, поскольку эти звезды появились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раз в период возведения пирамид.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0"/>
            <a:ext cx="6816725" cy="609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52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402093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991600" y="1951672"/>
            <a:ext cx="2997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-apple-system"/>
              </a:rPr>
              <a:t>Совпадение звёзд созвездия Ориона с расположением и величиной пирамид в Гизе 12,5 тыс. лет назад.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5033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нутренняя отделка пирамиды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512" y="122237"/>
            <a:ext cx="8105775" cy="58007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0" y="975885"/>
            <a:ext cx="36322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Ученые </a:t>
            </a:r>
            <a:r>
              <a:rPr lang="ru-RU" sz="2000" b="1" i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спорят </a:t>
            </a:r>
            <a:r>
              <a:rPr lang="ru-RU" sz="2000" b="1" i="1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также </a:t>
            </a:r>
            <a:r>
              <a:rPr lang="ru-RU" sz="2000" b="1" i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над вопросом, кто построил такие высокие монументальные </a:t>
            </a:r>
            <a:r>
              <a:rPr lang="ru-RU" sz="2000" b="1" i="1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сооружения.</a:t>
            </a:r>
          </a:p>
          <a:p>
            <a:pPr algn="just"/>
            <a:r>
              <a:rPr lang="ru-RU" sz="20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Ранее считалось, 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что их строили </a:t>
            </a:r>
            <a:r>
              <a:rPr lang="ru-RU" sz="20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рабы. Однако 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новые открытия археологов и антропологов убеждают в том, что строителями были вольные люди, получавшие хорошее питание и медицинскую помощь.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59929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уннель в пирамид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0"/>
            <a:ext cx="8597901" cy="61071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01600" y="608677"/>
            <a:ext cx="31369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Очень часто при раскопках случались смерти людей, которым приписывали 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мистические совпадения, что спровоцировало </a:t>
            </a:r>
            <a:r>
              <a:rPr lang="ru-RU" sz="2000" b="1" i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слухи и разговоры о проклятии фараонов.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Никаких научных подтверждений этому нет. Возможно, слухи пустили для отпугивания воров и мародеров, желающих найти в могилах ценные вещи и украшения.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86308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4105" y="766419"/>
            <a:ext cx="3298221" cy="1049235"/>
          </a:xfrm>
        </p:spPr>
        <p:txBody>
          <a:bodyPr/>
          <a:lstStyle/>
          <a:p>
            <a:r>
              <a:rPr lang="ru-RU" dirty="0" smtClean="0"/>
              <a:t>Цель и 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300" b="1" dirty="0" smtClean="0"/>
              <a:t>Цель – построение пирамиды.</a:t>
            </a:r>
          </a:p>
          <a:p>
            <a:pPr marL="0" indent="0">
              <a:buNone/>
            </a:pPr>
            <a:endParaRPr lang="ru-RU" sz="2300" b="1" dirty="0" smtClean="0"/>
          </a:p>
          <a:p>
            <a:pPr marL="0" indent="0">
              <a:buNone/>
            </a:pPr>
            <a:r>
              <a:rPr lang="ru-RU" sz="2800" i="1" dirty="0" smtClean="0"/>
              <a:t> Задачи: </a:t>
            </a:r>
          </a:p>
          <a:p>
            <a:r>
              <a:rPr lang="ru-RU" sz="2400" dirty="0" smtClean="0"/>
              <a:t>изучить историю возникновения пирамид;</a:t>
            </a:r>
            <a:r>
              <a:rPr lang="ru-RU" sz="2400" dirty="0"/>
              <a:t> </a:t>
            </a:r>
            <a:endParaRPr lang="ru-RU" sz="2400" dirty="0" smtClean="0"/>
          </a:p>
          <a:p>
            <a:r>
              <a:rPr lang="ru-RU" sz="2400" dirty="0" smtClean="0"/>
              <a:t>расширить </a:t>
            </a:r>
            <a:r>
              <a:rPr lang="ru-RU" sz="2400" dirty="0"/>
              <a:t>кругозора </a:t>
            </a:r>
            <a:r>
              <a:rPr lang="ru-RU" sz="2400" dirty="0" smtClean="0"/>
              <a:t>ребенка;</a:t>
            </a:r>
          </a:p>
          <a:p>
            <a:r>
              <a:rPr lang="ru-RU" sz="2400" dirty="0" smtClean="0"/>
              <a:t>познакомить с принципами построения пирамид.</a:t>
            </a:r>
            <a:r>
              <a:rPr lang="ru-RU" sz="2400" b="1" dirty="0" smtClean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82971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300" y="1123052"/>
            <a:ext cx="3568700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 загадочным интересным фактам можно отнести </a:t>
            </a:r>
            <a:r>
              <a:rPr lang="ru-RU" sz="2000" b="1" i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сжатые сроки строительства египетских пирамид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Согласно расчетам, крупные некрополи при том уровне техники должны были возводиться не менее чем за столетие. Каким образом, например, пирамида Хеопса была построена всего за 20 </a:t>
            </a:r>
            <a:r>
              <a:rPr lang="ru-RU" sz="20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лет</a:t>
            </a:r>
            <a:r>
              <a:rPr lang="ru-RU" sz="25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</p:txBody>
      </p:sp>
      <p:pic>
        <p:nvPicPr>
          <p:cNvPr id="6" name="Рисунок 5" descr="Архитектура Египт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900" y="0"/>
            <a:ext cx="7823201" cy="6108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5414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84504"/>
            <a:ext cx="31242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Пирамида Хеопса</a:t>
            </a:r>
          </a:p>
          <a:p>
            <a:pPr algn="ctr"/>
            <a:endParaRPr lang="ru-RU" sz="2000" b="1" dirty="0" smtClean="0">
              <a:solidFill>
                <a:srgbClr val="22222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Первоначальная высота пирамиды Хеопса составляла 146 м, длина стороны – 230 м. Построена 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 20 </a:t>
            </a:r>
            <a:r>
              <a:rPr lang="ru-RU" sz="20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лет. Самая 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большая из египетских достопримечательностей имеет не один, а три погребальных зала. Один из них находится ниже уровня земли, а два – выше линии </a:t>
            </a:r>
            <a:r>
              <a:rPr lang="ru-RU" sz="20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основания.</a:t>
            </a:r>
          </a:p>
          <a:p>
            <a:pPr algn="just"/>
            <a:r>
              <a:rPr lang="ru-RU" sz="20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Сама мумия Хеопс не найдена до сих пор.</a:t>
            </a:r>
            <a:endParaRPr lang="ru-RU" sz="2000" dirty="0"/>
          </a:p>
        </p:txBody>
      </p:sp>
      <p:pic>
        <p:nvPicPr>
          <p:cNvPr id="6" name="Picture 2" descr="https://static.tildacdn.com/tild3939-3663-4563-b763-393431356338/2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196348" y="0"/>
            <a:ext cx="8995652" cy="597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19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471" y="0"/>
            <a:ext cx="9139429" cy="609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1944469"/>
            <a:ext cx="124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Пирамида Хеопса, вид сверху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50238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06"/>
            <a:ext cx="12213240" cy="684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8645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Пирамида Микерин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01526" cy="61087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8288450" y="2000071"/>
            <a:ext cx="3903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Пирамида </a:t>
            </a:r>
            <a:r>
              <a:rPr lang="ru-RU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Микерина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– 66 м в высоту и 108 м в длину. Внутри была установлена огромная статуя фараона.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03656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1950" y="607199"/>
            <a:ext cx="43307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1C1C1C"/>
                </a:solidFill>
                <a:latin typeface="Trebuchet MS" panose="020B0603020202020204" pitchFamily="34" charset="0"/>
              </a:rPr>
              <a:t>Четыре полные статуи изображали самого фараона </a:t>
            </a:r>
            <a:r>
              <a:rPr lang="ru-RU" dirty="0" err="1">
                <a:solidFill>
                  <a:srgbClr val="1C1C1C"/>
                </a:solidFill>
                <a:latin typeface="Trebuchet MS" panose="020B0603020202020204" pitchFamily="34" charset="0"/>
              </a:rPr>
              <a:t>Микерина</a:t>
            </a:r>
            <a:r>
              <a:rPr lang="ru-RU" dirty="0">
                <a:solidFill>
                  <a:srgbClr val="1C1C1C"/>
                </a:solidFill>
                <a:latin typeface="Trebuchet MS" panose="020B0603020202020204" pitchFamily="34" charset="0"/>
              </a:rPr>
              <a:t> в сопровождении двух богинь. Такие скульптурные композиции стали называть “триады”. </a:t>
            </a:r>
            <a:endParaRPr lang="ru-RU" dirty="0" smtClean="0">
              <a:solidFill>
                <a:srgbClr val="1C1C1C"/>
              </a:solidFill>
              <a:latin typeface="Trebuchet MS" panose="020B0603020202020204" pitchFamily="34" charset="0"/>
            </a:endParaRPr>
          </a:p>
          <a:p>
            <a:pPr algn="just"/>
            <a:endParaRPr lang="ru-RU" dirty="0">
              <a:solidFill>
                <a:srgbClr val="1C1C1C"/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800" y="0"/>
            <a:ext cx="3880678" cy="67784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2773045"/>
            <a:ext cx="4597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</a:t>
            </a:r>
            <a:r>
              <a:rPr lang="ru-RU" dirty="0"/>
              <a:t>ногах созданных статуй видны вены, а на кончиках пальцев - кутикула (валик кожи, который обрамляет основание ногтевой пластины). Статуя сделана тысячи лет назад, да еще и с такой </a:t>
            </a:r>
            <a:r>
              <a:rPr lang="ru-RU" dirty="0" smtClean="0"/>
              <a:t>точностью, и </a:t>
            </a:r>
            <a:r>
              <a:rPr lang="ru-RU" dirty="0"/>
              <a:t>все это создано из одного цельного блока диорита</a:t>
            </a:r>
            <a:r>
              <a:rPr lang="ru-RU" dirty="0" smtClean="0"/>
              <a:t>!</a:t>
            </a:r>
          </a:p>
          <a:p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67300" y="5358368"/>
            <a:ext cx="3111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solidFill>
                  <a:srgbClr val="1C1C1C"/>
                </a:solidFill>
                <a:latin typeface="Trebuchet MS" panose="020B0603020202020204" pitchFamily="34" charset="0"/>
              </a:rPr>
              <a:t>Микерин</a:t>
            </a:r>
            <a:r>
              <a:rPr lang="ru-RU" dirty="0">
                <a:solidFill>
                  <a:srgbClr val="1C1C1C"/>
                </a:solidFill>
                <a:latin typeface="Trebuchet MS" panose="020B0603020202020204" pitchFamily="34" charset="0"/>
              </a:rPr>
              <a:t> с богиней </a:t>
            </a:r>
            <a:r>
              <a:rPr lang="ru-RU" dirty="0" err="1">
                <a:solidFill>
                  <a:srgbClr val="1C1C1C"/>
                </a:solidFill>
                <a:latin typeface="Trebuchet MS" panose="020B0603020202020204" pitchFamily="34" charset="0"/>
              </a:rPr>
              <a:t>Хатхор</a:t>
            </a:r>
            <a:r>
              <a:rPr lang="ru-RU" dirty="0">
                <a:solidFill>
                  <a:srgbClr val="1C1C1C"/>
                </a:solidFill>
                <a:latin typeface="Trebuchet MS" panose="020B0603020202020204" pitchFamily="34" charset="0"/>
              </a:rPr>
              <a:t> и богиней Бат.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28066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0474" y="1027973"/>
            <a:ext cx="277862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Пирамида </a:t>
            </a:r>
            <a:r>
              <a:rPr lang="ru-RU" sz="2200" b="1" dirty="0" err="1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Хефрена</a:t>
            </a:r>
            <a:endParaRPr lang="ru-RU" sz="2200" b="1" dirty="0" smtClean="0">
              <a:solidFill>
                <a:srgbClr val="22222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2200" dirty="0" smtClean="0">
              <a:solidFill>
                <a:srgbClr val="22222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2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Имеет </a:t>
            </a:r>
            <a:r>
              <a:rPr lang="ru-RU" sz="22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высоту 143 м, длину стороны 215 м. Именно возле нее расположен знаменитый </a:t>
            </a:r>
            <a:r>
              <a:rPr lang="ru-RU" sz="22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Сфинкс.</a:t>
            </a:r>
            <a:endParaRPr lang="ru-RU" sz="2200" dirty="0"/>
          </a:p>
        </p:txBody>
      </p:sp>
      <p:pic>
        <p:nvPicPr>
          <p:cNvPr id="5" name="Picture 2" descr="https://ekovolga.com/images/img/science/pyram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054" y="263483"/>
            <a:ext cx="8502555" cy="566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373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906"/>
            <a:ext cx="12213241" cy="684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5034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06"/>
            <a:ext cx="12192000" cy="683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551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ирамиды жен фараонов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559" y="95534"/>
            <a:ext cx="7865163" cy="580032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28600" y="451134"/>
            <a:ext cx="3251200" cy="3512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1800"/>
              </a:spcBef>
              <a:spcAft>
                <a:spcPts val="600"/>
              </a:spcAft>
            </a:pPr>
            <a:r>
              <a:rPr lang="ru-RU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Пирамида </a:t>
            </a:r>
            <a:r>
              <a:rPr lang="ru-RU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Джосера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Первая пирамида в мире находится в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Саккаре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недалеко от Мемфиса – бывшей столицы Древнего Египта. Сегодня пирамида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Джосера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не так привлекательна для туристов, как некрополь Хеопса, но в свое время она была самой большой в стране и самой сложной по инженерному проекту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9708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82079" y="791819"/>
            <a:ext cx="3831621" cy="1049235"/>
          </a:xfrm>
        </p:spPr>
        <p:txBody>
          <a:bodyPr/>
          <a:lstStyle/>
          <a:p>
            <a:r>
              <a:rPr lang="ru-RU" dirty="0" smtClean="0"/>
              <a:t>Формы и методы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346200" y="2222500"/>
            <a:ext cx="102362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800" u="sng" dirty="0" smtClean="0"/>
              <a:t>Методы:</a:t>
            </a:r>
            <a:r>
              <a:rPr lang="ru-RU" sz="3800" dirty="0" smtClean="0"/>
              <a:t> словесный, наглядный и практический.</a:t>
            </a:r>
          </a:p>
          <a:p>
            <a:endParaRPr lang="ru-RU" sz="3800" dirty="0" smtClean="0"/>
          </a:p>
          <a:p>
            <a:r>
              <a:rPr lang="ru-RU" sz="3800" u="sng" dirty="0" smtClean="0"/>
              <a:t>Форма занятия:</a:t>
            </a:r>
            <a:r>
              <a:rPr lang="ru-RU" sz="3800" i="1" dirty="0" smtClean="0"/>
              <a:t> </a:t>
            </a:r>
            <a:r>
              <a:rPr lang="ru-RU" sz="3800" dirty="0" smtClean="0"/>
              <a:t>рассказ, виртуальная экскурсия, практическая работа.</a:t>
            </a:r>
          </a:p>
          <a:p>
            <a:endParaRPr lang="ru-RU" sz="3800" dirty="0"/>
          </a:p>
        </p:txBody>
      </p:sp>
    </p:spTree>
    <p:extLst>
      <p:ext uri="{BB962C8B-B14F-4D97-AF65-F5344CB8AC3E}">
        <p14:creationId xmlns:p14="http://schemas.microsoft.com/office/powerpoint/2010/main" val="5039380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zen_doc/98986/pub_5b8e871fbe15b400aed1d37e_5b8e87b768517200a9a93b3d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543" y="245655"/>
            <a:ext cx="8393536" cy="549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" y="0"/>
            <a:ext cx="3655542" cy="6019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1875"/>
              </a:spcAft>
            </a:pP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Погребальный комплекс включал в себя часовни, внутренние дворы, хранилища. Сама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шестиступенчатая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пирамида имеет не квадратное основание, а </a:t>
            </a:r>
            <a:r>
              <a:rPr lang="ru-RU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прямоугольное. Высота 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самого сооружения 60 м, внутри него расположено 12 погребальных камер, где предположительно был захоронен сам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Джосер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члены его семьи. Мумию фараона при раскопках обнаружить не удалось. Всю территорию комплекса в 15 га окружала каменная стена высотой 10 м. В настоящее время восстановлена часть стены и других построек, а пирамида, возраст которой приближается к 4700 годам, сохранилась достаточно хорошо.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2611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34.userapi.com/impg/Y5v40MvYGoEFlVKvfsRFYQQ0FldjVs7gnev1zA/mLtgRObZnv4.jpg?size=744x600&amp;quality=96&amp;sign=a54e81c233908b20416643349d6e8b41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039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503920" y="723900"/>
            <a:ext cx="368808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000000"/>
                </a:solidFill>
              </a:rPr>
              <a:t>В 1977 году японцы решили построить уменьшенную копию Великой пирамиды...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>
                <a:solidFill>
                  <a:srgbClr val="000000"/>
                </a:solidFill>
              </a:rPr>
              <a:t>...Причем с использованием строительных методов и технологий, которыми должны были руководствоваться зодчие времён фараонов.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>
                <a:solidFill>
                  <a:srgbClr val="000000"/>
                </a:solidFill>
              </a:rPr>
              <a:t>Копия </a:t>
            </a:r>
            <a:r>
              <a:rPr lang="ru-RU" sz="1400" dirty="0">
                <a:solidFill>
                  <a:srgbClr val="000000"/>
                </a:solidFill>
              </a:rPr>
              <a:t>Хеопса должна быть в высоту чуть более 10 метров, размер основания в 15 раз меньше оригинала. Размер блоков должен быть от 1 до 3 тонн, тогда как масса некоторых блоков Великой пирамиды доходит до 35 тонн. Задача выглядела хоть и необычной, но осуществимой, и сроки возведения пирамиды оценивались в один месяц.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>
                <a:solidFill>
                  <a:srgbClr val="000000"/>
                </a:solidFill>
              </a:rPr>
              <a:t>В </a:t>
            </a:r>
            <a:r>
              <a:rPr lang="ru-RU" sz="1400" dirty="0">
                <a:solidFill>
                  <a:srgbClr val="000000"/>
                </a:solidFill>
              </a:rPr>
              <a:t>итоге, весь процесс возведения занял год. Это при том, что для установки некоторых частей конструкции использовались современные краны и даже вертолёт.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>
                <a:solidFill>
                  <a:srgbClr val="000000"/>
                </a:solidFill>
              </a:rPr>
              <a:t>После </a:t>
            </a:r>
            <a:r>
              <a:rPr lang="ru-RU" sz="1400" dirty="0">
                <a:solidFill>
                  <a:srgbClr val="000000"/>
                </a:solidFill>
              </a:rPr>
              <a:t>завершения строительства пирамиды руководитель проекта сказал, что теперь они знают, как пирамиды не строили.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784583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hoto-monster.ru/forum/u_uploads/30017/19/maxi/2016-03-16-18-46-IMG_44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11" y="1524000"/>
            <a:ext cx="12213811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594" y="215900"/>
            <a:ext cx="1206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Пирамиды в Китае. </a:t>
            </a:r>
            <a:r>
              <a:rPr lang="ru-RU" dirty="0"/>
              <a:t>Китайское правительство определило около 400 пирамид к северу от </a:t>
            </a:r>
            <a:r>
              <a:rPr lang="ru-RU" dirty="0" err="1" smtClean="0"/>
              <a:t>Сиань</a:t>
            </a:r>
            <a:r>
              <a:rPr lang="ru-RU" dirty="0" smtClean="0"/>
              <a:t>. Во </a:t>
            </a:r>
            <a:r>
              <a:rPr lang="ru-RU" dirty="0"/>
              <a:t>многих </a:t>
            </a:r>
            <a:r>
              <a:rPr lang="ru-RU" dirty="0" smtClean="0"/>
              <a:t>местах мавзолеи имеющие </a:t>
            </a:r>
            <a:r>
              <a:rPr lang="ru-RU" dirty="0"/>
              <a:t>форму </a:t>
            </a:r>
            <a:r>
              <a:rPr lang="ru-RU" dirty="0" err="1"/>
              <a:t>мезоамериканских</a:t>
            </a:r>
            <a:r>
              <a:rPr lang="ru-RU" dirty="0"/>
              <a:t> </a:t>
            </a:r>
            <a:r>
              <a:rPr lang="ru-RU" dirty="0" smtClean="0"/>
              <a:t>пирамид были раскопаны. Отличаются они </a:t>
            </a:r>
            <a:r>
              <a:rPr lang="ru-RU" dirty="0"/>
              <a:t>от египетских пирамид тем, что имеют плоскую вершину и покрыты растительностью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76560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72600" y="1610836"/>
            <a:ext cx="2819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Merriweather"/>
              </a:rPr>
              <a:t>Большинство пирамид чрезвычайно трудно обнаружить, поскольку они скрыты пышными склонами и холмами, а также высокой травой и деревьями. Лишь некоторые сооружения доступны для туристов.</a:t>
            </a:r>
            <a:endParaRPr lang="ru-RU" dirty="0"/>
          </a:p>
        </p:txBody>
      </p:sp>
      <p:pic>
        <p:nvPicPr>
          <p:cNvPr id="3074" name="Picture 2" descr="Белая пирами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5145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s9.travelask.ru/system/images/files/000/110/082/wysiwyg_jpg/6.jpg?14864329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075" y="95249"/>
            <a:ext cx="7810500" cy="676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5500" y="1625600"/>
            <a:ext cx="2946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Пирамиды Мексики. </a:t>
            </a:r>
          </a:p>
          <a:p>
            <a:r>
              <a:rPr lang="ru-RU" dirty="0" smtClean="0"/>
              <a:t>Город </a:t>
            </a:r>
            <a:r>
              <a:rPr lang="ru-RU" dirty="0" err="1"/>
              <a:t>Теотиуакан</a:t>
            </a:r>
            <a:r>
              <a:rPr lang="ru-RU" dirty="0"/>
              <a:t> во времена своего расцвета стал сердцем огромной империи </a:t>
            </a:r>
            <a:r>
              <a:rPr lang="ru-RU" dirty="0" smtClean="0"/>
              <a:t>майя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37084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s9.travelask.ru/system/images/files/000/110/020/wysiwyg_jpg/2.jpg?14864329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32" y="88900"/>
            <a:ext cx="10707668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232" y="1367135"/>
            <a:ext cx="13081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Пирамида Солнца. Длина </a:t>
            </a:r>
            <a:r>
              <a:rPr lang="ru-RU" dirty="0"/>
              <a:t>ее грани </a:t>
            </a:r>
            <a:r>
              <a:rPr lang="ru-RU" dirty="0" smtClean="0"/>
              <a:t>225 м., </a:t>
            </a:r>
            <a:r>
              <a:rPr lang="ru-RU" dirty="0"/>
              <a:t>а высота 65,5 </a:t>
            </a:r>
            <a:r>
              <a:rPr lang="ru-RU" dirty="0" smtClean="0"/>
              <a:t>м.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89020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www.putivodi.ru/upload/medialibrary/3ae/%D0%A2%D0%B5%D0%BE%D1%82%D0%B8%D1%83%D0%B0%D0%BA%D0%B0%D0%BD-%D0%9F%D0%B8%D1%80%D0%B0%D0%BC%D0%B8%D0%B4%D1%8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9400" y="1674674"/>
            <a:ext cx="1625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12121"/>
                </a:solidFill>
                <a:latin typeface="KievitPro"/>
              </a:rPr>
              <a:t>Пирамида Луны. 42 метра в высоту и </a:t>
            </a:r>
            <a:endParaRPr lang="ru-RU" dirty="0" smtClean="0">
              <a:solidFill>
                <a:srgbClr val="212121"/>
              </a:solidFill>
              <a:latin typeface="KievitPro"/>
            </a:endParaRPr>
          </a:p>
          <a:p>
            <a:r>
              <a:rPr lang="ru-RU" dirty="0" smtClean="0">
                <a:solidFill>
                  <a:srgbClr val="212121"/>
                </a:solidFill>
                <a:latin typeface="KievitPro"/>
              </a:rPr>
              <a:t>150 </a:t>
            </a:r>
            <a:r>
              <a:rPr lang="ru-RU" dirty="0">
                <a:solidFill>
                  <a:srgbClr val="212121"/>
                </a:solidFill>
                <a:latin typeface="KievitPro"/>
              </a:rPr>
              <a:t>метров в ширину.</a:t>
            </a:r>
          </a:p>
        </p:txBody>
      </p:sp>
    </p:spTree>
    <p:extLst>
      <p:ext uri="{BB962C8B-B14F-4D97-AF65-F5344CB8AC3E}">
        <p14:creationId xmlns:p14="http://schemas.microsoft.com/office/powerpoint/2010/main" val="37277329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s9.travelask.ru/system/images/files/000/110/021/wysiwyg_jpg/7.jpg?14864329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2366"/>
            <a:ext cx="12189110" cy="523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73505" y="186035"/>
            <a:ext cx="6642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Вид </a:t>
            </a:r>
            <a:r>
              <a:rPr lang="ru-RU" dirty="0"/>
              <a:t>с пирамиды Луны на Дорогу Мёртвых и пирамиду </a:t>
            </a:r>
            <a:r>
              <a:rPr lang="ru-RU" dirty="0" smtClean="0"/>
              <a:t>Солнца.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35679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obshe.net/upload/000/u10/48/aa/007c79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4" y="0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2300" y="2171700"/>
            <a:ext cx="170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Пирамиды России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187596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obshe.net/upload/000/u10/dd/34/001cb8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811" y="0"/>
            <a:ext cx="91592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933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Египетские пирамиды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612" y="88900"/>
            <a:ext cx="8105775" cy="60102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0" y="88900"/>
            <a:ext cx="3884612" cy="5354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1875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Неразгаданных тайн на нашей планете с каждым годом становится все меньше. Постоянное совершенствование техники, сотрудничество ученых различных областей наук раскрывает нам секреты и загадки истории. Но тайны пирамид до сих пор не поддаются пониманию. </a:t>
            </a:r>
          </a:p>
          <a:p>
            <a:pPr algn="just">
              <a:lnSpc>
                <a:spcPct val="107000"/>
              </a:lnSpc>
              <a:spcAft>
                <a:spcPts val="1875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Единственным из 7 чудес света Древнего мира, сохранившимся до наших дней, являются Великие пирамиды Гизы,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античности был спроектирован и построен в качестве усыпальниц фараонов и признан самым высоким сооружением своего времени.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8547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obshe.net/upload/000/u10/08/19/9bc6ce9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243" y="1"/>
            <a:ext cx="102934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4308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obshe.net/upload/000/u10/8c/9e/25a0f0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705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2679" y="1325219"/>
            <a:ext cx="9603275" cy="1049235"/>
          </a:xfrm>
        </p:spPr>
        <p:txBody>
          <a:bodyPr>
            <a:normAutofit/>
          </a:bodyPr>
          <a:lstStyle/>
          <a:p>
            <a:r>
              <a:rPr lang="ru-RU" sz="3000" dirty="0" smtClean="0"/>
              <a:t>Заключение</a:t>
            </a:r>
            <a:endParaRPr lang="ru-RU" sz="3000" dirty="0"/>
          </a:p>
        </p:txBody>
      </p:sp>
      <p:sp>
        <p:nvSpPr>
          <p:cNvPr id="3" name="TextBox 2"/>
          <p:cNvSpPr txBox="1"/>
          <p:nvPr/>
        </p:nvSpPr>
        <p:spPr>
          <a:xfrm>
            <a:off x="330200" y="1981200"/>
            <a:ext cx="32385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Пирамиды представляют интерес для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ученых многих направленностей.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 больше мы узнаем о пирамидах, тем больше у нас возникает вопросов.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из вас в будущем может помочь в разгадке тайн пирамид.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Практика: собрать пирамиду Хеопса.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228" y="449760"/>
            <a:ext cx="8430772" cy="511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6816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Источники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35746" y="2247454"/>
            <a:ext cx="1061495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>
                <a:hlinkClick r:id="rId2"/>
              </a:rPr>
              <a:t>https://</a:t>
            </a:r>
            <a:r>
              <a:rPr lang="ru-RU" sz="1400" dirty="0" smtClean="0">
                <a:hlinkClick r:id="rId2"/>
              </a:rPr>
              <a:t>touristam.com/piramida-heopsa.html</a:t>
            </a:r>
            <a:endParaRPr lang="ru-RU" sz="1400" dirty="0" smtClean="0"/>
          </a:p>
          <a:p>
            <a:pPr>
              <a:lnSpc>
                <a:spcPct val="150000"/>
              </a:lnSpc>
            </a:pPr>
            <a:r>
              <a:rPr lang="en-US" sz="1400" dirty="0">
                <a:hlinkClick r:id="rId3"/>
              </a:rPr>
              <a:t>https://</a:t>
            </a:r>
            <a:r>
              <a:rPr lang="en-US" sz="1400" dirty="0" smtClean="0">
                <a:hlinkClick r:id="rId3"/>
              </a:rPr>
              <a:t>ru.wikipedia.org/wiki</a:t>
            </a:r>
            <a:endParaRPr lang="ru-RU" sz="1400" dirty="0" smtClean="0"/>
          </a:p>
          <a:p>
            <a:pPr>
              <a:lnSpc>
                <a:spcPct val="150000"/>
              </a:lnSpc>
            </a:pPr>
            <a:r>
              <a:rPr lang="en-US" sz="1400" dirty="0" smtClean="0">
                <a:hlinkClick r:id="rId4"/>
              </a:rPr>
              <a:t>https://ivanero123.wordpress.com/2014/04/12/</a:t>
            </a:r>
            <a:r>
              <a:rPr lang="ru-RU" sz="1400" dirty="0" smtClean="0">
                <a:hlinkClick r:id="rId4"/>
              </a:rPr>
              <a:t>пирамида-</a:t>
            </a:r>
            <a:r>
              <a:rPr lang="ru-RU" sz="1400" dirty="0" err="1" smtClean="0">
                <a:hlinkClick r:id="rId4"/>
              </a:rPr>
              <a:t>хеопса</a:t>
            </a:r>
            <a:r>
              <a:rPr lang="ru-RU" sz="1400" dirty="0" smtClean="0">
                <a:hlinkClick r:id="rId4"/>
              </a:rPr>
              <a:t>/</a:t>
            </a:r>
            <a:endParaRPr lang="ru-RU" sz="1400" dirty="0" smtClean="0"/>
          </a:p>
          <a:p>
            <a:pPr>
              <a:lnSpc>
                <a:spcPct val="150000"/>
              </a:lnSpc>
            </a:pPr>
            <a:r>
              <a:rPr lang="en-US" sz="1400" dirty="0" smtClean="0">
                <a:hlinkClick r:id="rId5"/>
              </a:rPr>
              <a:t>https://planetofhotels.com/guide/ru/egipet/al-manyal/piramida-khefrena</a:t>
            </a:r>
            <a:endParaRPr lang="ru-RU" sz="1400" dirty="0" smtClean="0"/>
          </a:p>
          <a:p>
            <a:pPr>
              <a:lnSpc>
                <a:spcPct val="150000"/>
              </a:lnSpc>
            </a:pPr>
            <a:r>
              <a:rPr lang="en-US" sz="1400" dirty="0" smtClean="0">
                <a:hlinkClick r:id="rId6"/>
              </a:rPr>
              <a:t>https://fishki.net/1923232-velikij-sfinks-48-faktov-iz-zhizni-monumenta.html</a:t>
            </a:r>
            <a:endParaRPr lang="ru-RU" sz="1400" dirty="0" smtClean="0"/>
          </a:p>
          <a:p>
            <a:pPr>
              <a:lnSpc>
                <a:spcPct val="150000"/>
              </a:lnSpc>
            </a:pPr>
            <a:r>
              <a:rPr lang="en-US" sz="1400" dirty="0">
                <a:hlinkClick r:id="rId7"/>
              </a:rPr>
              <a:t>http://</a:t>
            </a:r>
            <a:r>
              <a:rPr lang="en-US" sz="1400" dirty="0" smtClean="0">
                <a:hlinkClick r:id="rId7"/>
              </a:rPr>
              <a:t>jj-tours.ru/articles/Egypt/egypt-pi-mikerin-pyramid.html</a:t>
            </a:r>
            <a:endParaRPr lang="ru-RU" sz="1400" dirty="0" smtClean="0"/>
          </a:p>
          <a:p>
            <a:pPr>
              <a:lnSpc>
                <a:spcPct val="150000"/>
              </a:lnSpc>
            </a:pPr>
            <a:r>
              <a:rPr lang="en-US" sz="1400" dirty="0">
                <a:hlinkClick r:id="rId8"/>
              </a:rPr>
              <a:t>https://</a:t>
            </a:r>
            <a:r>
              <a:rPr lang="en-US" sz="1400" dirty="0" smtClean="0">
                <a:hlinkClick r:id="rId8"/>
              </a:rPr>
              <a:t>mysteriesrunsolved.com/ru/2021/10/secret-white-pyramid-of-xian.html</a:t>
            </a:r>
            <a:endParaRPr lang="ru-RU" sz="1400" dirty="0" smtClean="0"/>
          </a:p>
          <a:p>
            <a:pPr>
              <a:lnSpc>
                <a:spcPct val="150000"/>
              </a:lnSpc>
            </a:pPr>
            <a:r>
              <a:rPr lang="en-US" sz="1400" dirty="0">
                <a:hlinkClick r:id="rId9"/>
              </a:rPr>
              <a:t>https://</a:t>
            </a:r>
            <a:r>
              <a:rPr lang="en-US" sz="1400" dirty="0" smtClean="0">
                <a:hlinkClick r:id="rId9"/>
              </a:rPr>
              <a:t>obshe.net/posts/id461.html</a:t>
            </a:r>
            <a:endParaRPr lang="ru-RU" sz="1400" dirty="0" smtClean="0"/>
          </a:p>
          <a:p>
            <a:pPr>
              <a:lnSpc>
                <a:spcPct val="150000"/>
              </a:lnSpc>
            </a:pPr>
            <a:r>
              <a:rPr lang="ru-RU" sz="1400" dirty="0"/>
              <a:t>https://travelask.ru/mexico/mexico-city/piramidy-teotiuakana</a:t>
            </a:r>
          </a:p>
          <a:p>
            <a:pPr>
              <a:lnSpc>
                <a:spcPct val="150000"/>
              </a:lnSpc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367820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108" y="0"/>
            <a:ext cx="9210892" cy="61669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59640"/>
            <a:ext cx="2981108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Находится на плато Гиза в Большом Каире, Египет, и включает в себя Великую пирамиду Гизы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(или Хеопса), Пирамиду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Хафре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 Пирамиду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Менкауре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связанные с ними комплексы пирамид и Великого Сфинкса Гизы. Все они были построены во времена Четвертой династии Древнего царства Древнего Египта, между 2600 и 2500 годами до нашей эры. На этом участке также находится несколько кладбищ и остатки рабочего поселка.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51604" y="2020332"/>
            <a:ext cx="179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Хафре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60900" y="2491264"/>
            <a:ext cx="154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Менкауре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274300" y="2034064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Хеопса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7798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ирамида Хеопс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1" y="117475"/>
            <a:ext cx="7988300" cy="59785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77801" y="608531"/>
            <a:ext cx="3683000" cy="3927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1800"/>
              </a:spcBef>
              <a:spcAft>
                <a:spcPts val="600"/>
              </a:spcAft>
            </a:pPr>
            <a:r>
              <a:rPr lang="ru-RU" sz="20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Описание египетских </a:t>
            </a:r>
            <a:r>
              <a:rPr lang="ru-RU" sz="2000" b="1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пирамид</a:t>
            </a:r>
          </a:p>
          <a:p>
            <a:pPr algn="ctr">
              <a:lnSpc>
                <a:spcPct val="107000"/>
              </a:lnSpc>
              <a:spcBef>
                <a:spcPts val="1800"/>
              </a:spcBef>
              <a:spcAft>
                <a:spcPts val="600"/>
              </a:spcAft>
            </a:pP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Археологи говорят о 118 пирамидах в Египте, частично или полностью сохранившихся до нашего времени. Их возраст – от 4 до 10 тысячелетий. Одна из них – Хеопса – является единственным уцелевшим «чудом» из «Семи чудес света». </a:t>
            </a:r>
          </a:p>
        </p:txBody>
      </p:sp>
    </p:spTree>
    <p:extLst>
      <p:ext uri="{BB962C8B-B14F-4D97-AF65-F5344CB8AC3E}">
        <p14:creationId xmlns:p14="http://schemas.microsoft.com/office/powerpoint/2010/main" val="1801567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ирамида в Египт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712" y="222250"/>
            <a:ext cx="8105775" cy="56769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27000" y="860097"/>
            <a:ext cx="3251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 пирамиды стали самыми посещаемыми экскурсионными объектами в Египте. Они отлично сохранились, чего нельзя сказать о многих других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сооружения.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и местные жители внесли свой вклад в разрушение величественных некрополей, снимая облицовку и выламывая камни из стен для строительства своих домов.</a:t>
            </a:r>
          </a:p>
        </p:txBody>
      </p:sp>
    </p:spTree>
    <p:extLst>
      <p:ext uri="{BB962C8B-B14F-4D97-AF65-F5344CB8AC3E}">
        <p14:creationId xmlns:p14="http://schemas.microsoft.com/office/powerpoint/2010/main" val="2433193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ид сверху на пирамиды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412" y="0"/>
            <a:ext cx="8548688" cy="5969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27000" y="431800"/>
            <a:ext cx="33274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Предназначались </a:t>
            </a:r>
            <a:r>
              <a:rPr lang="ru-RU" sz="22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они для упокоения правителей. Огромные масштабы усыпальниц (некоторые – высотой почти до 150 м) должны были свидетельствовать о величии захороненных фараонов, здесь же помещались вещи, которые правитель любил при жизни и которые пригодятся ему в загробной </a:t>
            </a:r>
            <a:r>
              <a:rPr lang="ru-RU" sz="22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жизни.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898954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менные блоки египетских пирамид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112" y="133350"/>
            <a:ext cx="8105775" cy="5905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27000" y="381000"/>
            <a:ext cx="37084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постройки использовали каменные блоки различных </a:t>
            </a:r>
            <a:r>
              <a:rPr lang="ru-RU" sz="20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размеров. Каменные 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блоки обтачивались и подгонялись так, что между ними не могло проскочить лезвие ножа. Укладывались блоки друг на друга со </a:t>
            </a:r>
            <a:r>
              <a:rPr lang="ru-RU" sz="20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смещением, 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что образовывало ступенчатую поверхность сооружения. Почти все египетские пирамиды имеют квадратное основание, стороны которого ориентированы строго по сторонам </a:t>
            </a:r>
            <a:r>
              <a:rPr lang="ru-RU" sz="20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света.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329414790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Галерея</Template>
  <TotalTime>516</TotalTime>
  <Words>1507</Words>
  <Application>Microsoft Office PowerPoint</Application>
  <PresentationFormat>Широкоэкранный</PresentationFormat>
  <Paragraphs>85</Paragraphs>
  <Slides>43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52" baseType="lpstr">
      <vt:lpstr>-apple-system</vt:lpstr>
      <vt:lpstr>Arial</vt:lpstr>
      <vt:lpstr>Calibri</vt:lpstr>
      <vt:lpstr>Gill Sans MT</vt:lpstr>
      <vt:lpstr>KievitPro</vt:lpstr>
      <vt:lpstr>Merriweather</vt:lpstr>
      <vt:lpstr>Times New Roman</vt:lpstr>
      <vt:lpstr>Trebuchet MS</vt:lpstr>
      <vt:lpstr>Gallery</vt:lpstr>
      <vt:lpstr>Пирамиды</vt:lpstr>
      <vt:lpstr>Цель и задачи</vt:lpstr>
      <vt:lpstr>Формы и методы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Заключение</vt:lpstr>
      <vt:lpstr>Источники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Пирамиды</dc:title>
  <dc:creator>Пользователь Windows</dc:creator>
  <cp:lastModifiedBy>Пользователь Windows</cp:lastModifiedBy>
  <cp:revision>56</cp:revision>
  <dcterms:created xsi:type="dcterms:W3CDTF">2020-12-16T09:40:59Z</dcterms:created>
  <dcterms:modified xsi:type="dcterms:W3CDTF">2023-04-05T13:12:12Z</dcterms:modified>
</cp:coreProperties>
</file>