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317" r:id="rId4"/>
    <p:sldId id="307" r:id="rId5"/>
    <p:sldId id="326" r:id="rId6"/>
    <p:sldId id="273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7C6E-58C1-47F2-ACDA-B6C7E7669BD1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9935-7024-4E1A-8AC4-38662DF89A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1.png"/><Relationship Id="rId7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6993"/>
            <a:ext cx="2736304" cy="97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243"/>
            <a:ext cx="2232248" cy="5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420888"/>
            <a:ext cx="8392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Я – эрудит, а это значит…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3920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1643"/>
            <a:ext cx="2232248" cy="87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7"/>
            <a:ext cx="316835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128"/>
            <a:ext cx="822960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276873"/>
            <a:ext cx="446449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3885148"/>
            <a:ext cx="4752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Сколько братьев-месяцев встретила падчерица в зимнем лесу, отправившись за подснежниками, в сказке С. Маршака? </a:t>
            </a: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24155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5" y="413047"/>
            <a:ext cx="316835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овое поле 10"/>
          <p:cNvSpPr txBox="1"/>
          <p:nvPr/>
        </p:nvSpPr>
        <p:spPr>
          <a:xfrm>
            <a:off x="598170" y="2184400"/>
            <a:ext cx="5741035" cy="7804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/>
            <a:r>
              <a:rPr b="0" i="0">
                <a:solidFill>
                  <a:srgbClr val="333333"/>
                </a:solidFill>
                <a:latin typeface="Arial Black" panose="020B0A04020102020204" pitchFamily="34" charset="0"/>
                <a:ea typeface="YS Text"/>
                <a:cs typeface="Arial Black" panose="020B0A04020102020204" pitchFamily="34" charset="0"/>
              </a:rPr>
              <a:t>Найти врагов Буратино:</a:t>
            </a:r>
          </a:p>
          <a:p>
            <a:pPr marL="0" indent="0" algn="l"/>
            <a:r>
              <a:rPr b="0" i="0">
                <a:solidFill>
                  <a:srgbClr val="333333"/>
                </a:solidFill>
                <a:latin typeface="Arial Black" panose="020B0A04020102020204" pitchFamily="34" charset="0"/>
                <a:ea typeface="YS Text"/>
                <a:cs typeface="Arial Black" panose="020B0A04020102020204" pitchFamily="34" charset="0"/>
              </a:rPr>
              <a:t> БААЗЛИЛИОИСА</a:t>
            </a:r>
          </a:p>
        </p:txBody>
      </p:sp>
      <p:pic>
        <p:nvPicPr>
          <p:cNvPr id="12" name="Рисунок 4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07" y="846138"/>
            <a:ext cx="3894455" cy="241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937"/>
            <a:ext cx="3168351" cy="19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05523"/>
            <a:ext cx="8229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5976" y="3059668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48680"/>
            <a:ext cx="460851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Станция Загадочная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0225" y="1741170"/>
            <a:ext cx="4637405" cy="1257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Было зеленое платье-атласное, </a:t>
            </a:r>
          </a:p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Нет, не понравилось выбрала красное, </a:t>
            </a:r>
          </a:p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Но надоело также и это </a:t>
            </a:r>
          </a:p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Платье надела синего цвета. 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34720" y="3789045"/>
            <a:ext cx="3636645" cy="11245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Сер, да не волк, </a:t>
            </a:r>
          </a:p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Длинноух, да не заяц, </a:t>
            </a:r>
          </a:p>
          <a:p>
            <a:pPr marL="0" indent="0"/>
            <a:r>
              <a:rPr lang="zh-CN" b="1" i="0" dirty="0">
                <a:solidFill>
                  <a:srgbClr val="424242"/>
                </a:solidFill>
                <a:latin typeface="Aharoni" panose="02010803020104030203" charset="0"/>
                <a:ea typeface="Tahoma" panose="020B0604030504040204"/>
                <a:cs typeface="Aharoni" panose="02010803020104030203" charset="0"/>
              </a:rPr>
              <a:t>С копытами, да не лошадь.</a:t>
            </a:r>
          </a:p>
        </p:txBody>
      </p:sp>
      <p:pic>
        <p:nvPicPr>
          <p:cNvPr id="14" name="Рисунок 2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1226820"/>
            <a:ext cx="3557270" cy="202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3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3459302"/>
            <a:ext cx="3600395" cy="208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7"/>
            <a:ext cx="316835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128"/>
            <a:ext cx="82296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956864"/>
            <a:ext cx="352839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4433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Сколько гномов приютили Белоснежку? </a:t>
            </a: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74" y="2780928"/>
            <a:ext cx="3734726" cy="3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412750"/>
            <a:ext cx="3168650" cy="13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овое поле 12"/>
          <p:cNvSpPr txBox="1"/>
          <p:nvPr/>
        </p:nvSpPr>
        <p:spPr>
          <a:xfrm>
            <a:off x="3337560" y="448310"/>
            <a:ext cx="5233670" cy="3519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sz="3600" b="1" i="0">
                <a:solidFill>
                  <a:srgbClr val="7030A0"/>
                </a:solidFill>
                <a:latin typeface="Aharoni" panose="02010803020104030203" charset="0"/>
                <a:ea typeface="Times New Roman" panose="02020603050405020304"/>
                <a:cs typeface="Aharoni" panose="02010803020104030203" charset="0"/>
              </a:rPr>
              <a:t>Найти в тексте числа</a:t>
            </a:r>
            <a:r>
              <a:rPr lang="ru-RU" sz="3600" b="1" i="0">
                <a:solidFill>
                  <a:srgbClr val="7030A0"/>
                </a:solidFill>
                <a:latin typeface="Aharoni" panose="02010803020104030203" charset="0"/>
                <a:ea typeface="Times New Roman" panose="02020603050405020304"/>
                <a:cs typeface="Aharoni" panose="02010803020104030203" charset="0"/>
              </a:rPr>
              <a:t>:</a:t>
            </a:r>
            <a:endParaRPr sz="3600" b="1" i="0">
              <a:solidFill>
                <a:srgbClr val="7030A0"/>
              </a:solidFill>
              <a:latin typeface="Aharoni" panose="02010803020104030203" charset="0"/>
              <a:ea typeface="Times New Roman" panose="02020603050405020304"/>
              <a:cs typeface="Aharoni" panose="02010803020104030203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endParaRPr b="1" i="0">
              <a:solidFill>
                <a:srgbClr val="7030A0"/>
              </a:solidFill>
              <a:latin typeface="Aharoni" panose="02010803020104030203" charset="0"/>
              <a:ea typeface="Times New Roman" panose="02020603050405020304"/>
              <a:cs typeface="Aharoni" panose="02010803020104030203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 дорожки стоит смородина. Потри её листок. Почувствуй густой аромат. Осторожно подними нижнюю ветку. Смотри ! Там сороконожка.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45440"/>
            <a:ext cx="10142220" cy="1102360"/>
          </a:xfrm>
        </p:spPr>
        <p:txBody>
          <a:bodyPr/>
          <a:lstStyle/>
          <a:p>
            <a:r>
              <a:rPr lang="ru-RU" alt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</a:rPr>
              <a:t>Станция математическая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" y="274955"/>
            <a:ext cx="21717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3" y="4842827"/>
            <a:ext cx="8147050" cy="172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14675" y="1397635"/>
            <a:ext cx="2681605" cy="17310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Ну-ка, сколько всех ребят </a:t>
            </a:r>
          </a:p>
          <a:p>
            <a:r>
              <a:rPr lang="ru-RU" dirty="0">
                <a:latin typeface="Arial Black" panose="020B0A04020102020204" pitchFamily="34" charset="0"/>
              </a:rPr>
              <a:t>На горе катается? </a:t>
            </a:r>
          </a:p>
          <a:p>
            <a:r>
              <a:rPr lang="ru-RU" dirty="0">
                <a:latin typeface="Arial Black" panose="020B0A04020102020204" pitchFamily="34" charset="0"/>
              </a:rPr>
              <a:t>Трое в саночках сидят, </a:t>
            </a:r>
          </a:p>
          <a:p>
            <a:r>
              <a:rPr lang="ru-RU" dirty="0">
                <a:latin typeface="Arial Black" panose="020B0A04020102020204" pitchFamily="34" charset="0"/>
              </a:rPr>
              <a:t>Один дожидается. </a:t>
            </a:r>
          </a:p>
        </p:txBody>
      </p:sp>
      <p:pic>
        <p:nvPicPr>
          <p:cNvPr id="8194" name="Picture 2" descr="https://avatars.mds.yandex.net/i?id=be374b6ab0110283925411dbcdff260d5565fd66-1050750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30" y="1208064"/>
            <a:ext cx="2987040" cy="193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46150" y="3263900"/>
            <a:ext cx="3265805" cy="11811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8333" l="10000" r="99375">
                        <a14:foregroundMark x1="24375" y1="28333" x2="24375" y2="28333"/>
                        <a14:foregroundMark x1="24375" y1="28333" x2="24375" y2="28333"/>
                        <a14:foregroundMark x1="40313" y1="19583" x2="40313" y2="19583"/>
                        <a14:foregroundMark x1="40313" y1="19583" x2="40313" y2="19583"/>
                        <a14:foregroundMark x1="59479" y1="7500" x2="59479" y2="7500"/>
                        <a14:foregroundMark x1="59479" y1="7500" x2="59479" y2="7500"/>
                        <a14:foregroundMark x1="59479" y1="7500" x2="59479" y2="7500"/>
                        <a14:foregroundMark x1="58438" y1="694" x2="58438" y2="694"/>
                        <a14:foregroundMark x1="58438" y1="694" x2="58438" y2="694"/>
                        <a14:foregroundMark x1="72396" y1="15833" x2="72396" y2="15833"/>
                        <a14:foregroundMark x1="72396" y1="15833" x2="72396" y2="15833"/>
                        <a14:foregroundMark x1="95521" y1="30556" x2="95521" y2="30556"/>
                        <a14:foregroundMark x1="95521" y1="30556" x2="95521" y2="30556"/>
                        <a14:foregroundMark x1="95313" y1="17778" x2="95313" y2="17778"/>
                        <a14:foregroundMark x1="95313" y1="17778" x2="95313" y2="17778"/>
                        <a14:foregroundMark x1="99583" y1="20000" x2="99583" y2="20000"/>
                        <a14:foregroundMark x1="99583" y1="20000" x2="99583" y2="20000"/>
                        <a14:foregroundMark x1="98542" y1="20278" x2="98542" y2="20278"/>
                        <a14:foregroundMark x1="56771" y1="49167" x2="56771" y2="49167"/>
                        <a14:foregroundMark x1="56771" y1="49167" x2="56771" y2="49167"/>
                        <a14:foregroundMark x1="56771" y1="49167" x2="56771" y2="49167"/>
                        <a14:foregroundMark x1="55104" y1="54444" x2="55104" y2="54444"/>
                        <a14:foregroundMark x1="55104" y1="54444" x2="55104" y2="54444"/>
                        <a14:foregroundMark x1="55104" y1="54444" x2="55104" y2="54444"/>
                        <a14:foregroundMark x1="55104" y1="54444" x2="55104" y2="54444"/>
                        <a14:foregroundMark x1="55937" y1="50417" x2="55937" y2="50417"/>
                        <a14:foregroundMark x1="55937" y1="50417" x2="55937" y2="50417"/>
                        <a14:foregroundMark x1="53854" y1="52222" x2="56771" y2="55139"/>
                        <a14:foregroundMark x1="62917" y1="46944" x2="64167" y2="50417"/>
                        <a14:foregroundMark x1="61042" y1="42361" x2="61250" y2="55139"/>
                        <a14:foregroundMark x1="42083" y1="18333" x2="42083" y2="18333"/>
                        <a14:foregroundMark x1="42083" y1="18333" x2="42083" y2="18333"/>
                        <a14:foregroundMark x1="60833" y1="19306" x2="60833" y2="19306"/>
                        <a14:foregroundMark x1="59479" y1="84028" x2="59479" y2="84028"/>
                        <a14:foregroundMark x1="57396" y1="94306" x2="57396" y2="94306"/>
                        <a14:foregroundMark x1="55729" y1="98333" x2="55729" y2="98333"/>
                        <a14:foregroundMark x1="13125" y1="94028" x2="13125" y2="94028"/>
                        <a14:foregroundMark x1="16146" y1="93056" x2="16146" y2="93056"/>
                        <a14:foregroundMark x1="26458" y1="29583" x2="26458" y2="29583"/>
                        <a14:foregroundMark x1="26458" y1="29583" x2="26458" y2="29583"/>
                        <a14:foregroundMark x1="26458" y1="29583" x2="26458" y2="29583"/>
                        <a14:foregroundMark x1="26458" y1="29583" x2="26458" y2="29583"/>
                        <a14:foregroundMark x1="26458" y1="29583" x2="26458" y2="29583"/>
                        <a14:foregroundMark x1="23229" y1="24306" x2="23229" y2="24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8" y="3388677"/>
            <a:ext cx="4171315" cy="2826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959485" y="3484880"/>
            <a:ext cx="4407535" cy="18942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На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берёзе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восемь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веток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,</a:t>
            </a: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На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каждой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ветке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по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пять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сучков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,</a:t>
            </a: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На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каждом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сучке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по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два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яблока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.</a:t>
            </a: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Сколько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всего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 </a:t>
            </a:r>
            <a:r>
              <a:rPr b="0" i="0" dirty="0" err="1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яблок</a:t>
            </a:r>
            <a:r>
              <a:rPr b="0" i="0" dirty="0">
                <a:solidFill>
                  <a:srgbClr val="000000"/>
                </a:solidFill>
                <a:latin typeface="Arial Black" panose="020B0A04020102020204" pitchFamily="34" charset="0"/>
                <a:ea typeface="ff5"/>
                <a:cs typeface="Arial Black" panose="020B0A040201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7"/>
            <a:ext cx="280831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3" y="4437112"/>
            <a:ext cx="7580865" cy="16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110875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Он от солнца прилетает, </a:t>
            </a:r>
          </a:p>
          <a:p>
            <a:r>
              <a:rPr lang="ru-RU" dirty="0">
                <a:latin typeface="Arial Black" panose="020B0A04020102020204" pitchFamily="34" charset="0"/>
              </a:rPr>
              <a:t>Пробивая толщу туч </a:t>
            </a:r>
          </a:p>
          <a:p>
            <a:r>
              <a:rPr lang="ru-RU" dirty="0">
                <a:latin typeface="Arial Black" panose="020B0A04020102020204" pitchFamily="34" charset="0"/>
              </a:rPr>
              <a:t>И в тетрадочке бывает, </a:t>
            </a:r>
          </a:p>
          <a:p>
            <a:r>
              <a:rPr lang="ru-RU" dirty="0">
                <a:latin typeface="Arial Black" panose="020B0A04020102020204" pitchFamily="34" charset="0"/>
              </a:rPr>
              <a:t>А зовётся просто …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2221"/>
          <a:stretch>
            <a:fillRect/>
          </a:stretch>
        </p:blipFill>
        <p:spPr bwMode="auto">
          <a:xfrm>
            <a:off x="5496308" y="980728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2828836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Едет ручка вдоль листа </a:t>
            </a:r>
          </a:p>
          <a:p>
            <a:r>
              <a:rPr lang="ru-RU" dirty="0">
                <a:latin typeface="Arial Black" panose="020B0A04020102020204" pitchFamily="34" charset="0"/>
              </a:rPr>
              <a:t>По линеечке, по краю - </a:t>
            </a:r>
          </a:p>
          <a:p>
            <a:r>
              <a:rPr lang="ru-RU" dirty="0">
                <a:latin typeface="Arial Black" panose="020B0A04020102020204" pitchFamily="34" charset="0"/>
              </a:rPr>
              <a:t>Получается черта, </a:t>
            </a:r>
          </a:p>
          <a:p>
            <a:r>
              <a:rPr lang="ru-RU" dirty="0">
                <a:latin typeface="Arial Black" panose="020B0A04020102020204" pitchFamily="34" charset="0"/>
              </a:rPr>
              <a:t>Называется ... </a:t>
            </a: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36004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1" y="188641"/>
            <a:ext cx="2379373" cy="16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1" y="341041"/>
            <a:ext cx="2154965" cy="16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260649"/>
            <a:ext cx="3060628" cy="18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6" y="3716338"/>
            <a:ext cx="689250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707741"/>
            <a:ext cx="365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Нет углов у меня, </a:t>
            </a:r>
          </a:p>
          <a:p>
            <a:r>
              <a:rPr lang="ru-RU" dirty="0">
                <a:latin typeface="Arial Black" panose="020B0A04020102020204" pitchFamily="34" charset="0"/>
              </a:rPr>
              <a:t>И похож на блюдо я. </a:t>
            </a:r>
          </a:p>
          <a:p>
            <a:r>
              <a:rPr lang="ru-RU" dirty="0">
                <a:latin typeface="Arial Black" panose="020B0A04020102020204" pitchFamily="34" charset="0"/>
              </a:rPr>
              <a:t>На тарелку и на крышку, </a:t>
            </a:r>
          </a:p>
          <a:p>
            <a:r>
              <a:rPr lang="ru-RU" dirty="0">
                <a:latin typeface="Arial Black" panose="020B0A04020102020204" pitchFamily="34" charset="0"/>
              </a:rPr>
              <a:t>На кольцо и колесо.</a:t>
            </a: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55" y="234753"/>
            <a:ext cx="2197735" cy="2083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475656" y="2708920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 овал я и не круг, </a:t>
            </a:r>
          </a:p>
          <a:p>
            <a:r>
              <a:rPr lang="ru-RU" dirty="0">
                <a:latin typeface="Arial Black" panose="020B0A04020102020204" pitchFamily="34" charset="0"/>
              </a:rPr>
              <a:t>Треугольнику я друг. </a:t>
            </a:r>
          </a:p>
          <a:p>
            <a:r>
              <a:rPr lang="ru-RU" dirty="0">
                <a:latin typeface="Arial Black" panose="020B0A04020102020204" pitchFamily="34" charset="0"/>
              </a:rPr>
              <a:t>Прямоугольнику я брат, </a:t>
            </a:r>
          </a:p>
          <a:p>
            <a:r>
              <a:rPr lang="ru-RU" dirty="0">
                <a:latin typeface="Arial Black" panose="020B0A04020102020204" pitchFamily="34" charset="0"/>
              </a:rPr>
              <a:t>Ведь зовут меня........... </a:t>
            </a:r>
          </a:p>
        </p:txBody>
      </p:sp>
      <p:sp>
        <p:nvSpPr>
          <p:cNvPr id="11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49842"/>
            <a:ext cx="4032448" cy="188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2" y="4437112"/>
            <a:ext cx="68925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22" y="4589512"/>
            <a:ext cx="68925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2" y="4741912"/>
            <a:ext cx="71973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9" y="234753"/>
            <a:ext cx="2251771" cy="20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188640"/>
            <a:ext cx="3060628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709683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476672"/>
            <a:ext cx="60486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Станция Грамматики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060848"/>
            <a:ext cx="244827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 Black" panose="020B0A04020102020204" pitchFamily="34" charset="0"/>
              </a:rPr>
              <a:t>Темно- 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Грустно-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Быстро-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Длинный-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Острый-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Умный-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Рано-</a:t>
            </a:r>
          </a:p>
          <a:p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70" y="1077595"/>
            <a:ext cx="2088515" cy="350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000" dirty="0"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Найти еду в   словах</a:t>
            </a:r>
            <a:r>
              <a:rPr lang="en-US" alt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Лукошко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приманка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сушилка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джемпер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сокол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пловчиха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  <a:sym typeface="+mn-ea"/>
              </a:rPr>
              <a:t>желе</a:t>
            </a:r>
            <a:r>
              <a:rPr lang="ru-RU" sz="2000" b="1" dirty="0">
                <a:latin typeface="Arial Black" panose="020B0A04020102020204" pitchFamily="34" charset="0"/>
                <a:sym typeface="+mn-ea"/>
              </a:rPr>
              <a:t>зный.</a:t>
            </a:r>
            <a:endParaRPr lang="ru-RU" sz="2000" dirty="0">
              <a:latin typeface="Arial Black" panose="020B0A040201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340768"/>
            <a:ext cx="3032751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5" y="4509120"/>
            <a:ext cx="7096833" cy="16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188640"/>
            <a:ext cx="3060628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" y="3429000"/>
            <a:ext cx="7714344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3395" y="113665"/>
            <a:ext cx="5792470" cy="970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Станция «В мире животных» 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49224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 Black" panose="020B0A04020102020204" pitchFamily="34" charset="0"/>
              </a:rPr>
              <a:t>Какое дерево считается национальным деревом России?</a:t>
            </a:r>
            <a:r>
              <a:rPr lang="ru-RU" dirty="0"/>
              <a:t> </a:t>
            </a:r>
            <a:r>
              <a:rPr lang="ru-RU" i="1" dirty="0"/>
              <a:t>  </a:t>
            </a:r>
            <a:endParaRPr lang="ru-RU" dirty="0"/>
          </a:p>
          <a:p>
            <a:pPr lvl="0"/>
            <a:r>
              <a:rPr lang="ru-RU" dirty="0">
                <a:latin typeface="Arial Black" panose="020B0A04020102020204" pitchFamily="34" charset="0"/>
              </a:rPr>
              <a:t>У какого животного самая толстая кожа? </a:t>
            </a:r>
            <a:r>
              <a:rPr lang="ru-RU" i="1" dirty="0"/>
              <a:t> </a:t>
            </a:r>
            <a:endParaRPr lang="ru-RU" dirty="0"/>
          </a:p>
          <a:p>
            <a:pPr lvl="0"/>
            <a:r>
              <a:rPr lang="ru-RU" dirty="0">
                <a:latin typeface="Arial Black" panose="020B0A04020102020204" pitchFamily="34" charset="0"/>
              </a:rPr>
              <a:t>Какая рыба является самой большой в мире? 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latin typeface="Arial Black" panose="020B0A04020102020204" pitchFamily="34" charset="0"/>
              </a:rPr>
              <a:t>Какое самое высокое дерево в мире? </a:t>
            </a:r>
            <a:r>
              <a:rPr lang="ru-RU" i="1" dirty="0"/>
              <a:t>  </a:t>
            </a:r>
            <a:endParaRPr lang="ru-RU" dirty="0"/>
          </a:p>
          <a:p>
            <a:pPr lvl="0"/>
            <a:r>
              <a:rPr lang="ru-RU" dirty="0">
                <a:latin typeface="Arial Black" panose="020B0A04020102020204" pitchFamily="34" charset="0"/>
              </a:rPr>
              <a:t>Назовите самую большую из птиц.</a:t>
            </a:r>
            <a:r>
              <a:rPr lang="ru-RU" dirty="0"/>
              <a:t> </a:t>
            </a:r>
          </a:p>
          <a:p>
            <a:pPr lvl="0"/>
            <a:r>
              <a:rPr lang="ru-RU" b="1" dirty="0">
                <a:latin typeface="Arial Black" panose="020B0A04020102020204" pitchFamily="34" charset="0"/>
              </a:rPr>
              <a:t>Какая самая маленькая птичка?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latin typeface="Arial Black" panose="020B0A04020102020204" pitchFamily="34" charset="0"/>
              </a:rPr>
              <a:t>Назовите самый ядовитый гриб. </a:t>
            </a:r>
            <a:r>
              <a:rPr lang="ru-RU" dirty="0"/>
              <a:t> </a:t>
            </a: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016375"/>
            <a:ext cx="1833880" cy="173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5" y="1330960"/>
            <a:ext cx="2514600" cy="132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5" y="1330960"/>
            <a:ext cx="2778125" cy="132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icture backgroun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2713"/>
            <a:ext cx="1646178" cy="1394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avatars.mds.yandex.net/i?id=498d8edd04045622547e26bfcaffc50af4ff04a0-9242319-images-thumbs&amp;n=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67" y="2747189"/>
            <a:ext cx="2373630" cy="124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Picture background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77" y="3984584"/>
            <a:ext cx="1845945" cy="195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Picture backgroun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40" y="4854575"/>
            <a:ext cx="1443990" cy="979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9" y="116632"/>
            <a:ext cx="2467795" cy="163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" y="-71755"/>
            <a:ext cx="2623185" cy="18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188640"/>
            <a:ext cx="3060628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30178" y="6525343"/>
            <a:ext cx="6683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7230" y="193675"/>
            <a:ext cx="5803265" cy="7219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Качества эрудита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2132857"/>
            <a:ext cx="316721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158065"/>
            <a:ext cx="27363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1" y="188640"/>
            <a:ext cx="3207116" cy="163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139700"/>
            <a:ext cx="2722245" cy="16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49" y="4810512"/>
            <a:ext cx="5862671" cy="178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1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15" y="1650365"/>
            <a:ext cx="6766560" cy="412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188640"/>
            <a:ext cx="3060628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71" y="3933825"/>
            <a:ext cx="6270458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474345"/>
            <a:ext cx="4968552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Мы ребята-эрудиты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>
                <a:latin typeface="Arial Black" panose="020B0A04020102020204" pitchFamily="34" charset="0"/>
              </a:rPr>
              <a:t>Мы ребята-эрудиты</a:t>
            </a:r>
          </a:p>
          <a:p>
            <a:r>
              <a:rPr lang="ru-RU" dirty="0">
                <a:latin typeface="Arial Black" panose="020B0A04020102020204" pitchFamily="34" charset="0"/>
              </a:rPr>
              <a:t>С математикой дружны.</a:t>
            </a:r>
          </a:p>
          <a:p>
            <a:r>
              <a:rPr lang="ru-RU" dirty="0">
                <a:latin typeface="Arial Black" panose="020B0A04020102020204" pitchFamily="34" charset="0"/>
              </a:rPr>
              <a:t>Для развития извилин,</a:t>
            </a:r>
          </a:p>
          <a:p>
            <a:r>
              <a:rPr lang="ru-RU" dirty="0">
                <a:latin typeface="Arial Black" panose="020B0A04020102020204" pitchFamily="34" charset="0"/>
              </a:rPr>
              <a:t>Уравнения (нужны.)</a:t>
            </a: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</a:p>
          <a:p>
            <a:r>
              <a:rPr lang="ru-RU" dirty="0">
                <a:latin typeface="Arial Black" panose="020B0A04020102020204" pitchFamily="34" charset="0"/>
              </a:rPr>
              <a:t>Пусть нам сложную задачу,</a:t>
            </a:r>
          </a:p>
          <a:p>
            <a:r>
              <a:rPr lang="ru-RU" dirty="0">
                <a:latin typeface="Arial Black" panose="020B0A04020102020204" pitchFamily="34" charset="0"/>
              </a:rPr>
              <a:t>Нелегко порой решать.</a:t>
            </a:r>
          </a:p>
          <a:p>
            <a:r>
              <a:rPr lang="ru-RU" dirty="0">
                <a:latin typeface="Arial Black" panose="020B0A04020102020204" pitchFamily="34" charset="0"/>
              </a:rPr>
              <a:t>Знанья наши на удачу</a:t>
            </a:r>
          </a:p>
          <a:p>
            <a:r>
              <a:rPr lang="ru-RU" dirty="0">
                <a:latin typeface="Arial Black" panose="020B0A04020102020204" pitchFamily="34" charset="0"/>
              </a:rPr>
              <a:t>Мы умеем (умножать.)</a:t>
            </a: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</a:p>
          <a:p>
            <a:r>
              <a:rPr lang="ru-RU" dirty="0">
                <a:latin typeface="Arial Black" panose="020B0A04020102020204" pitchFamily="34" charset="0"/>
              </a:rPr>
              <a:t>Пифагора треугольник,</a:t>
            </a:r>
          </a:p>
          <a:p>
            <a:r>
              <a:rPr lang="ru-RU" dirty="0">
                <a:latin typeface="Arial Black" panose="020B0A04020102020204" pitchFamily="34" charset="0"/>
              </a:rPr>
              <a:t>Катет катету стал друг.</a:t>
            </a:r>
          </a:p>
          <a:p>
            <a:r>
              <a:rPr lang="ru-RU" dirty="0">
                <a:latin typeface="Arial Black" panose="020B0A04020102020204" pitchFamily="34" charset="0"/>
              </a:rPr>
              <a:t>Ну а вот гипотенуза,</a:t>
            </a:r>
          </a:p>
          <a:p>
            <a:r>
              <a:rPr lang="ru-RU" dirty="0">
                <a:latin typeface="Arial Black" panose="020B0A04020102020204" pitchFamily="34" charset="0"/>
              </a:rPr>
              <a:t>Замыкает дружбы (круг.)</a:t>
            </a:r>
          </a:p>
          <a:p>
            <a:r>
              <a:rPr lang="ru-RU" dirty="0">
                <a:latin typeface="Arial Black" panose="020B0A04020102020204" pitchFamily="34" charset="0"/>
              </a:rPr>
              <a:t> </a:t>
            </a:r>
          </a:p>
          <a:p>
            <a:r>
              <a:rPr lang="ru-RU" dirty="0">
                <a:latin typeface="Arial Black" panose="020B0A04020102020204" pitchFamily="34" charset="0"/>
              </a:rPr>
              <a:t>А тропинок параллели</a:t>
            </a:r>
          </a:p>
          <a:p>
            <a:r>
              <a:rPr lang="ru-RU" dirty="0">
                <a:latin typeface="Arial Black" panose="020B0A04020102020204" pitchFamily="34" charset="0"/>
              </a:rPr>
              <a:t>Нам сулят с тобой успех.</a:t>
            </a:r>
          </a:p>
          <a:p>
            <a:r>
              <a:rPr lang="ru-RU" dirty="0">
                <a:latin typeface="Arial Black" panose="020B0A04020102020204" pitchFamily="34" charset="0"/>
              </a:rPr>
              <a:t>Приведёт к заветной цели</a:t>
            </a:r>
          </a:p>
          <a:p>
            <a:r>
              <a:rPr lang="ru-RU" dirty="0">
                <a:latin typeface="Arial Black" panose="020B0A04020102020204" pitchFamily="34" charset="0"/>
              </a:rPr>
              <a:t>Наш девиз: «Один за (всех!»)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9" y="341040"/>
            <a:ext cx="2539803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4">
            <a:extLst>
              <a:ext uri="{FF2B5EF4-FFF2-40B4-BE49-F238E27FC236}">
                <a16:creationId xmlns:a16="http://schemas.microsoft.com/office/drawing/2014/main" id="{98AAE870-6FCB-8171-AC5F-831E30473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-6350"/>
            <a:ext cx="54721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https://i.pinimg.com/originals/73/0f/bb/730fbb3b323e0ec432a96c1ee1cf733a.jpg">
            <a:extLst>
              <a:ext uri="{FF2B5EF4-FFF2-40B4-BE49-F238E27FC236}">
                <a16:creationId xmlns:a16="http://schemas.microsoft.com/office/drawing/2014/main" id="{941A2A73-0E75-47E1-110F-E940BC22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132" b="7591"/>
          <a:stretch>
            <a:fillRect/>
          </a:stretch>
        </p:blipFill>
        <p:spPr bwMode="auto">
          <a:xfrm>
            <a:off x="6446838" y="1323975"/>
            <a:ext cx="266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E94CC-948B-1266-285B-AE4781CC3E07}"/>
              </a:ext>
            </a:extLst>
          </p:cNvPr>
          <p:cNvSpPr/>
          <p:nvPr/>
        </p:nvSpPr>
        <p:spPr>
          <a:xfrm rot="21044617">
            <a:off x="6596063" y="1482725"/>
            <a:ext cx="1370012" cy="776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девиз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14B70A-1AF6-5226-A2D7-0F11A494DC41}"/>
              </a:ext>
            </a:extLst>
          </p:cNvPr>
          <p:cNvSpPr txBox="1">
            <a:spLocks/>
          </p:cNvSpPr>
          <p:nvPr/>
        </p:nvSpPr>
        <p:spPr bwMode="auto">
          <a:xfrm>
            <a:off x="2395998" y="2007394"/>
            <a:ext cx="3959225" cy="792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Орлята учатся летать,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Орлят ничем не испугать!</a:t>
            </a:r>
          </a:p>
        </p:txBody>
      </p:sp>
      <p:pic>
        <p:nvPicPr>
          <p:cNvPr id="4103" name="Рисунок 13">
            <a:extLst>
              <a:ext uri="{FF2B5EF4-FFF2-40B4-BE49-F238E27FC236}">
                <a16:creationId xmlns:a16="http://schemas.microsoft.com/office/drawing/2014/main" id="{08954261-DD6F-66B9-1FE5-F3EE4E707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47650"/>
            <a:ext cx="16621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2" descr="http://www.urzhumgimns.ru/images/news/10/rdsh/rechevka.png">
            <a:extLst>
              <a:ext uri="{FF2B5EF4-FFF2-40B4-BE49-F238E27FC236}">
                <a16:creationId xmlns:a16="http://schemas.microsoft.com/office/drawing/2014/main" id="{FA85CD51-39F2-F0EA-2D0B-710CF544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-34081" r="2521" b="52632"/>
          <a:stretch>
            <a:fillRect/>
          </a:stretch>
        </p:blipFill>
        <p:spPr bwMode="auto">
          <a:xfrm>
            <a:off x="3243263" y="2708275"/>
            <a:ext cx="337343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5" descr="https://i.pinimg.com/originals/73/0f/bb/730fbb3b323e0ec432a96c1ee1cf733a.jpg">
            <a:extLst>
              <a:ext uri="{FF2B5EF4-FFF2-40B4-BE49-F238E27FC236}">
                <a16:creationId xmlns:a16="http://schemas.microsoft.com/office/drawing/2014/main" id="{79DA417A-CCA9-6019-B213-B50D30E6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" r="2" b="7591"/>
          <a:stretch>
            <a:fillRect/>
          </a:stretch>
        </p:blipFill>
        <p:spPr bwMode="auto">
          <a:xfrm>
            <a:off x="107950" y="3846513"/>
            <a:ext cx="27606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29B4C4-9856-FCA9-EB3B-B1B872900CFB}"/>
              </a:ext>
            </a:extLst>
          </p:cNvPr>
          <p:cNvSpPr/>
          <p:nvPr/>
        </p:nvSpPr>
        <p:spPr>
          <a:xfrm rot="499912">
            <a:off x="1331913" y="3978275"/>
            <a:ext cx="1398587" cy="735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речёвка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Клятва Эрудита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Со знанием служить науке,</a:t>
            </a:r>
          </a:p>
          <a:p>
            <a:r>
              <a:rPr lang="ru-RU" dirty="0">
                <a:latin typeface="Arial Black" panose="020B0A04020102020204" pitchFamily="34" charset="0"/>
              </a:rPr>
              <a:t>Упражнять и голову, и руки. </a:t>
            </a:r>
          </a:p>
          <a:p>
            <a:r>
              <a:rPr lang="ru-RU" dirty="0">
                <a:latin typeface="Arial Black" panose="020B0A04020102020204" pitchFamily="34" charset="0"/>
              </a:rPr>
              <a:t>Не сдаваться и искать, </a:t>
            </a:r>
          </a:p>
          <a:p>
            <a:r>
              <a:rPr lang="ru-RU" dirty="0">
                <a:latin typeface="Arial Black" panose="020B0A04020102020204" pitchFamily="34" charset="0"/>
              </a:rPr>
              <a:t>Силу знаний умножать. </a:t>
            </a:r>
          </a:p>
          <a:p>
            <a:r>
              <a:rPr lang="ru-RU" dirty="0">
                <a:latin typeface="Arial Black" panose="020B0A04020102020204" pitchFamily="34" charset="0"/>
              </a:rPr>
              <a:t>Не мириться с неизвестным, </a:t>
            </a:r>
          </a:p>
          <a:p>
            <a:r>
              <a:rPr lang="ru-RU" dirty="0">
                <a:latin typeface="Arial Black" panose="020B0A04020102020204" pitchFamily="34" charset="0"/>
              </a:rPr>
              <a:t>Заниматься с интересом. </a:t>
            </a:r>
          </a:p>
          <a:p>
            <a:r>
              <a:rPr lang="ru-RU" dirty="0">
                <a:latin typeface="Arial Black" panose="020B0A04020102020204" pitchFamily="34" charset="0"/>
              </a:rPr>
              <a:t>Открывать и узнавать,</a:t>
            </a:r>
          </a:p>
          <a:p>
            <a:r>
              <a:rPr lang="ru-RU" dirty="0">
                <a:latin typeface="Arial Black" panose="020B0A04020102020204" pitchFamily="34" charset="0"/>
              </a:rPr>
              <a:t>Трудности преодолевать!</a:t>
            </a:r>
          </a:p>
          <a:p>
            <a:endParaRPr lang="ru-RU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3" y="260648"/>
            <a:ext cx="3398535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/>
              <a:t>    </a:t>
            </a:r>
            <a:r>
              <a:rPr lang="ru-RU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0000"/>
                </a:highlight>
                <a:latin typeface="Arial Black" panose="020B0A04020102020204" pitchFamily="34" charset="0"/>
                <a:cs typeface="Arial Black" panose="020B0A04020102020204" pitchFamily="34" charset="0"/>
              </a:rPr>
              <a:t>Рефлексия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" y="340995"/>
            <a:ext cx="2540000" cy="136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" y="3933190"/>
            <a:ext cx="6993890" cy="18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altLang="en-US"/>
          </a:p>
        </p:txBody>
      </p:sp>
      <p:pic>
        <p:nvPicPr>
          <p:cNvPr id="7" name="Рисунок 6" descr="Изображение выглядит как текст, снимок экрана, Шрифт, диаграмма&#10;&#10;Автоматически созданное описание"/>
          <p:cNvPicPr/>
          <p:nvPr/>
        </p:nvPicPr>
        <p:blipFill>
          <a:blip r:embed="rId4"/>
          <a:srcRect t="24661"/>
          <a:stretch>
            <a:fillRect/>
          </a:stretch>
        </p:blipFill>
        <p:spPr>
          <a:xfrm>
            <a:off x="456565" y="2022475"/>
            <a:ext cx="8030845" cy="2830830"/>
          </a:xfrm>
          <a:prstGeom prst="rect">
            <a:avLst/>
          </a:prstGeom>
          <a:ln>
            <a:noFill/>
          </a:ln>
        </p:spPr>
      </p:pic>
      <p:pic>
        <p:nvPicPr>
          <p:cNvPr id="8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07610"/>
            <a:ext cx="8127365" cy="171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9" y="341040"/>
            <a:ext cx="3060628" cy="15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5" y="3284538"/>
            <a:ext cx="8127529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0" y="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AutoShape 1" descr="Picture background"/>
          <p:cNvSpPr>
            <a:spLocks noChangeAspect="1" noChangeArrowheads="1"/>
          </p:cNvSpPr>
          <p:nvPr/>
        </p:nvSpPr>
        <p:spPr bwMode="auto">
          <a:xfrm>
            <a:off x="0" y="307975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0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54340"/>
            <a:ext cx="535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44334"/>
            <a:ext cx="7848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657" y="1121332"/>
            <a:ext cx="3007567" cy="212300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https://avatars.mds.yandex.net/i?id=aa61dc7a6b232752c67d222581090862_l-10695749-images-thumbs&amp;n=13">
            <a:extLst>
              <a:ext uri="{FF2B5EF4-FFF2-40B4-BE49-F238E27FC236}">
                <a16:creationId xmlns:a16="http://schemas.microsoft.com/office/drawing/2014/main" id="{DFBA9407-B83E-D937-F87F-8EB66E6D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29241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4">
            <a:extLst>
              <a:ext uri="{FF2B5EF4-FFF2-40B4-BE49-F238E27FC236}">
                <a16:creationId xmlns:a16="http://schemas.microsoft.com/office/drawing/2014/main" id="{C88A4FE6-66BC-03F7-4ED2-063108598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0"/>
            <a:ext cx="21002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 descr="https://thumbs.dreamstime.com/z/kids-around-circle-29376573.jpg">
            <a:extLst>
              <a:ext uri="{FF2B5EF4-FFF2-40B4-BE49-F238E27FC236}">
                <a16:creationId xmlns:a16="http://schemas.microsoft.com/office/drawing/2014/main" id="{889451A0-5B2C-7B4C-CCDA-438BB31C8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3" name="AutoShape 7" descr="https://polinka.top/uploads/posts/2023-06/1686213123_polinka-top-p-druzhnaya-semya-kartinki-dlya-detei-vkonta-50.jpg">
            <a:extLst>
              <a:ext uri="{FF2B5EF4-FFF2-40B4-BE49-F238E27FC236}">
                <a16:creationId xmlns:a16="http://schemas.microsoft.com/office/drawing/2014/main" id="{D1DAF482-C023-3AA6-B5FB-664F5E3E1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466E36-1A11-E9C1-30A0-88707AC606E9}"/>
              </a:ext>
            </a:extLst>
          </p:cNvPr>
          <p:cNvSpPr/>
          <p:nvPr/>
        </p:nvSpPr>
        <p:spPr>
          <a:xfrm>
            <a:off x="1187624" y="103883"/>
            <a:ext cx="640871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Кого можно назвать эрудитом?</a:t>
            </a:r>
          </a:p>
        </p:txBody>
      </p:sp>
      <p:pic>
        <p:nvPicPr>
          <p:cNvPr id="7175" name="Picture 14" descr="H:\23-24\ОРЛЯТА 2023-2024\ТРЕК - ЛИДЕР\1. Лидер\4ba1547a-655f-452d-817b-a9b27b81bece.jpg">
            <a:extLst>
              <a:ext uri="{FF2B5EF4-FFF2-40B4-BE49-F238E27FC236}">
                <a16:creationId xmlns:a16="http://schemas.microsoft.com/office/drawing/2014/main" id="{EFB7C868-49BD-2C09-FD22-B10A5F5C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11125" y="46038"/>
            <a:ext cx="10493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8">
            <a:extLst>
              <a:ext uri="{FF2B5EF4-FFF2-40B4-BE49-F238E27FC236}">
                <a16:creationId xmlns:a16="http://schemas.microsoft.com/office/drawing/2014/main" id="{B1E8646C-CA67-A6CB-DBF9-5AB3C3D25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321050"/>
            <a:ext cx="19446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">
            <a:extLst>
              <a:ext uri="{FF2B5EF4-FFF2-40B4-BE49-F238E27FC236}">
                <a16:creationId xmlns:a16="http://schemas.microsoft.com/office/drawing/2014/main" id="{D375998C-0A49-88FA-8648-CA19C81FC9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1525"/>
            <a:ext cx="29527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2">
            <a:extLst>
              <a:ext uri="{FF2B5EF4-FFF2-40B4-BE49-F238E27FC236}">
                <a16:creationId xmlns:a16="http://schemas.microsoft.com/office/drawing/2014/main" id="{9573BF6A-FAE2-12A2-2A33-E736BCA31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552950"/>
            <a:ext cx="30273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3">
            <a:extLst>
              <a:ext uri="{FF2B5EF4-FFF2-40B4-BE49-F238E27FC236}">
                <a16:creationId xmlns:a16="http://schemas.microsoft.com/office/drawing/2014/main" id="{70980D93-572C-4BA4-B433-9DDA3DAC6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27150"/>
            <a:ext cx="2952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4">
            <a:extLst>
              <a:ext uri="{FF2B5EF4-FFF2-40B4-BE49-F238E27FC236}">
                <a16:creationId xmlns:a16="http://schemas.microsoft.com/office/drawing/2014/main" id="{4FBF0A75-CF3A-F127-6012-F834CD82A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317625"/>
            <a:ext cx="29416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4">
            <a:extLst>
              <a:ext uri="{FF2B5EF4-FFF2-40B4-BE49-F238E27FC236}">
                <a16:creationId xmlns:a16="http://schemas.microsoft.com/office/drawing/2014/main" id="{6AB405D4-51D3-CF95-CDA1-FB9313A22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0"/>
            <a:ext cx="21002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4" descr="https://thumbs.dreamstime.com/z/kids-around-circle-29376573.jpg">
            <a:extLst>
              <a:ext uri="{FF2B5EF4-FFF2-40B4-BE49-F238E27FC236}">
                <a16:creationId xmlns:a16="http://schemas.microsoft.com/office/drawing/2014/main" id="{1CA404C6-2975-3C4B-4C05-1B90B0DF9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268" name="AutoShape 7" descr="https://polinka.top/uploads/posts/2023-06/1686213123_polinka-top-p-druzhnaya-semya-kartinki-dlya-detei-vkonta-50.jpg">
            <a:extLst>
              <a:ext uri="{FF2B5EF4-FFF2-40B4-BE49-F238E27FC236}">
                <a16:creationId xmlns:a16="http://schemas.microsoft.com/office/drawing/2014/main" id="{46C5F5A5-AAA6-9145-A21A-04674D341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" name="Выноска со стрелкой вверх 4">
            <a:extLst>
              <a:ext uri="{FF2B5EF4-FFF2-40B4-BE49-F238E27FC236}">
                <a16:creationId xmlns:a16="http://schemas.microsoft.com/office/drawing/2014/main" id="{4A0C3145-61BB-3496-AAC9-0EED5C3E3243}"/>
              </a:ext>
            </a:extLst>
          </p:cNvPr>
          <p:cNvSpPr/>
          <p:nvPr/>
        </p:nvSpPr>
        <p:spPr>
          <a:xfrm>
            <a:off x="3744913" y="5627688"/>
            <a:ext cx="4968875" cy="936625"/>
          </a:xfrm>
          <a:prstGeom prst="upArrowCallou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Мы хотим стать эрудитами!</a:t>
            </a:r>
          </a:p>
        </p:txBody>
      </p:sp>
      <p:pic>
        <p:nvPicPr>
          <p:cNvPr id="11270" name="Picture 14" descr="https://papik.pro/uploads/posts/2022-01/1641762214_49-papik-pro-p-den-eruditov-kartinki-51.jpg">
            <a:extLst>
              <a:ext uri="{FF2B5EF4-FFF2-40B4-BE49-F238E27FC236}">
                <a16:creationId xmlns:a16="http://schemas.microsoft.com/office/drawing/2014/main" id="{63A33BA4-F1E4-D445-3C92-7716B2A1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484313"/>
            <a:ext cx="5945188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3CC4115-0B3F-91E6-EB42-0BA45F9A2730}"/>
              </a:ext>
            </a:extLst>
          </p:cNvPr>
          <p:cNvSpPr/>
          <p:nvPr/>
        </p:nvSpPr>
        <p:spPr>
          <a:xfrm rot="18948751">
            <a:off x="3452813" y="1484313"/>
            <a:ext cx="1222375" cy="1060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841FA15-B99C-FE93-D0E5-382E24BA0658}"/>
              </a:ext>
            </a:extLst>
          </p:cNvPr>
          <p:cNvSpPr/>
          <p:nvPr/>
        </p:nvSpPr>
        <p:spPr>
          <a:xfrm rot="20131770">
            <a:off x="7683500" y="1454150"/>
            <a:ext cx="1044575" cy="13446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3" name="Picture 14" descr="H:\23-24\ОРЛЯТА 2023-2024\ТРЕК - ЛИДЕР\1. Лидер\4ba1547a-655f-452d-817b-a9b27b81bece.jpg">
            <a:extLst>
              <a:ext uri="{FF2B5EF4-FFF2-40B4-BE49-F238E27FC236}">
                <a16:creationId xmlns:a16="http://schemas.microsoft.com/office/drawing/2014/main" id="{02AF4320-3467-B758-8D9B-699279EF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11125" y="46038"/>
            <a:ext cx="10493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DE8E1B-CFC8-661D-51A1-98643B545083}"/>
              </a:ext>
            </a:extLst>
          </p:cNvPr>
          <p:cNvSpPr/>
          <p:nvPr/>
        </p:nvSpPr>
        <p:spPr>
          <a:xfrm>
            <a:off x="2003116" y="99993"/>
            <a:ext cx="424988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Клятва Эрудита</a:t>
            </a:r>
          </a:p>
        </p:txBody>
      </p:sp>
      <p:pic>
        <p:nvPicPr>
          <p:cNvPr id="11275" name="Рисунок 17">
            <a:extLst>
              <a:ext uri="{FF2B5EF4-FFF2-40B4-BE49-F238E27FC236}">
                <a16:creationId xmlns:a16="http://schemas.microsoft.com/office/drawing/2014/main" id="{2287E924-06C7-A44E-D6E4-0E43B8333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5838"/>
            <a:ext cx="34591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 descr="https://avatars.mds.yandex.net/i?id=aa61dc7a6b232752c67d222581090862_l-10695749-images-thumbs&amp;n=13">
            <a:extLst>
              <a:ext uri="{FF2B5EF4-FFF2-40B4-BE49-F238E27FC236}">
                <a16:creationId xmlns:a16="http://schemas.microsoft.com/office/drawing/2014/main" id="{197C294B-A0A5-6570-D687-C28C6B9E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29241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4">
            <a:extLst>
              <a:ext uri="{FF2B5EF4-FFF2-40B4-BE49-F238E27FC236}">
                <a16:creationId xmlns:a16="http://schemas.microsoft.com/office/drawing/2014/main" id="{F36FB91C-9DEB-DCBB-3DEA-8AE950B92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0"/>
            <a:ext cx="21002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s://cdn1.vectorstock.com/i/1000x1000/10/40/small-girl-reading-a-book-and-dreams-of-adventures-vector-12071040.jpg">
            <a:extLst>
              <a:ext uri="{FF2B5EF4-FFF2-40B4-BE49-F238E27FC236}">
                <a16:creationId xmlns:a16="http://schemas.microsoft.com/office/drawing/2014/main" id="{A8A77C43-C3EB-5883-5F38-8C0B73D5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305" r="1125" b="8678"/>
          <a:stretch>
            <a:fillRect/>
          </a:stretch>
        </p:blipFill>
        <p:spPr bwMode="auto">
          <a:xfrm>
            <a:off x="5651500" y="3725863"/>
            <a:ext cx="2944813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>
            <a:extLst>
              <a:ext uri="{FF2B5EF4-FFF2-40B4-BE49-F238E27FC236}">
                <a16:creationId xmlns:a16="http://schemas.microsoft.com/office/drawing/2014/main" id="{9A3D54D7-17D8-6791-6726-2C863561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3384" r="365" b="3384"/>
          <a:stretch>
            <a:fillRect/>
          </a:stretch>
        </p:blipFill>
        <p:spPr bwMode="auto">
          <a:xfrm>
            <a:off x="622300" y="3725863"/>
            <a:ext cx="2952750" cy="261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1F9DF0-13CA-0FFD-7F35-37905114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2541588"/>
            <a:ext cx="149066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активность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1FCC55-9FCF-7CF4-B167-965C29CC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4264025"/>
            <a:ext cx="1214437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выдумка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93BBFC-91E1-1858-56C0-59359E8A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659063"/>
            <a:ext cx="8636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разум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839199-ACD4-7BED-9FD0-FB3D7E1C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089150"/>
            <a:ext cx="142716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мышление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635D0-5B36-C2F4-3432-B89C7393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381125"/>
            <a:ext cx="1717675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воображение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24E252-4067-39D1-2F6C-C69A9B71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3227388"/>
            <a:ext cx="12922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фантазия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A8FB2E-3F27-262B-6C22-D991D3D6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1757363"/>
            <a:ext cx="2382838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любознательность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FDBD72-F5FE-36E6-423A-1E82981E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1033463"/>
            <a:ext cx="24923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сообразительность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8445" name="Picture 14" descr="H:\23-24\ОРЛЯТА 2023-2024\ТРЕК - ЛИДЕР\1. Лидер\4ba1547a-655f-452d-817b-a9b27b81bece.jpg">
            <a:extLst>
              <a:ext uri="{FF2B5EF4-FFF2-40B4-BE49-F238E27FC236}">
                <a16:creationId xmlns:a16="http://schemas.microsoft.com/office/drawing/2014/main" id="{CA2D3A19-796D-EB7C-A7A9-4EB061C1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11125" y="46038"/>
            <a:ext cx="10493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1" descr="https://avatars.mds.yandex.net/i?id=aa61dc7a6b232752c67d222581090862_l-10695749-images-thumbs&amp;n=13">
            <a:extLst>
              <a:ext uri="{FF2B5EF4-FFF2-40B4-BE49-F238E27FC236}">
                <a16:creationId xmlns:a16="http://schemas.microsoft.com/office/drawing/2014/main" id="{0167689A-6E4E-A305-9122-AB8B8662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29241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67251B-9875-6703-164A-EE1AC5035E8B}"/>
              </a:ext>
            </a:extLst>
          </p:cNvPr>
          <p:cNvSpPr/>
          <p:nvPr/>
        </p:nvSpPr>
        <p:spPr>
          <a:xfrm>
            <a:off x="2151319" y="169623"/>
            <a:ext cx="413286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Копилка эрудита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5AE649E-4A26-A93C-4086-812C9587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413125"/>
            <a:ext cx="12446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смекалка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74A9D5B-1E9D-AEBA-7C50-31A7A639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762625"/>
            <a:ext cx="48101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ум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77517EF-2D24-3B99-0BB2-310AF2AA9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2862263"/>
            <a:ext cx="98425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знания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850948-E985-D37E-4D9F-A706D0C7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1038225"/>
            <a:ext cx="20986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внимательность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90C383-5E0C-47E8-DCA5-BACF5D71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88" y="2493963"/>
            <a:ext cx="178276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увлечённость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A0A744-35D9-029B-731E-15AAFFD8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4929188"/>
            <a:ext cx="12811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эрудиция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C4CA9A-6B66-2A0A-FBD3-CFF86F2B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1719263"/>
            <a:ext cx="24225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изобретательность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3212 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4 L -0.51754 0.2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2256 0.5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4687 0.435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2969 0.3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6997 0.070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8768 0.29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435 0.3872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26945 0.185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046 L -0.32257 -0.148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125 0.27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53386 0.53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54306 0.32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26267 -0.0356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57535 0.441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5D36B4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5D36B4"/>
                </a:solidFill>
                <a:latin typeface="Arial Black" panose="020B0A04020102020204" pitchFamily="34" charset="0"/>
              </a:rPr>
              <a:t>Цель: формирование понятия об эрудите как всесторонне развитой личности.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5D36B4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1"/>
            <a:ext cx="404083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https://papik.pro/uploads/posts/2022-01/1641762202_28-papik-pro-p-den-eruditov-kartinki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08919"/>
            <a:ext cx="5328591" cy="3420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ttps://papik.pro/uploads/posts/2022-01/1641762202_28-papik-pro-p-den-eruditov-kartinki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93" y="2708919"/>
            <a:ext cx="5424487" cy="342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204864"/>
            <a:ext cx="4978896" cy="3921299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7"/>
            <a:ext cx="388843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13285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</a:rPr>
              <a:t>Внимание,   находчивость, смекалка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3933056"/>
            <a:ext cx="82296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5" y="413047"/>
            <a:ext cx="3888431" cy="16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7"/>
            <a:ext cx="3024335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Picture backgroun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87" y="291135"/>
            <a:ext cx="539123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79912" y="3590437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Лосяш</a:t>
            </a:r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 - эрудит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112"/>
            <a:ext cx="822960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1772816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Экспериментов он </a:t>
            </a:r>
          </a:p>
          <a:p>
            <a:r>
              <a:rPr lang="ru-RU" dirty="0">
                <a:latin typeface="Arial Black" panose="020B0A04020102020204" pitchFamily="34" charset="0"/>
              </a:rPr>
              <a:t>любитель, </a:t>
            </a:r>
          </a:p>
          <a:p>
            <a:r>
              <a:rPr lang="ru-RU" dirty="0">
                <a:latin typeface="Arial Black" panose="020B0A04020102020204" pitchFamily="34" charset="0"/>
              </a:rPr>
              <a:t>домика с рогами </a:t>
            </a:r>
          </a:p>
          <a:p>
            <a:r>
              <a:rPr lang="ru-RU" dirty="0">
                <a:latin typeface="Arial Black" panose="020B0A04020102020204" pitchFamily="34" charset="0"/>
              </a:rPr>
              <a:t>житель. </a:t>
            </a:r>
          </a:p>
          <a:p>
            <a:r>
              <a:rPr lang="ru-RU" dirty="0">
                <a:latin typeface="Arial Black" panose="020B0A04020102020204" pitchFamily="34" charset="0"/>
              </a:rPr>
              <a:t>Он — ученый главный</a:t>
            </a:r>
          </a:p>
          <a:p>
            <a:r>
              <a:rPr lang="ru-RU" dirty="0">
                <a:latin typeface="Arial Black" panose="020B0A04020102020204" pitchFamily="34" charset="0"/>
              </a:rPr>
              <a:t> наш.</a:t>
            </a:r>
          </a:p>
          <a:p>
            <a:r>
              <a:rPr lang="ru-RU" dirty="0">
                <a:latin typeface="Arial Black" panose="020B0A04020102020204" pitchFamily="34" charset="0"/>
              </a:rPr>
              <a:t> А зовут его …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Станция Литературная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260350"/>
            <a:ext cx="3066415" cy="16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8229600" cy="30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20486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Сколько раз пробили часы, когда Золушка </a:t>
            </a:r>
          </a:p>
          <a:p>
            <a:r>
              <a:rPr lang="ru-RU" dirty="0">
                <a:latin typeface="Arial Black" panose="020B0A04020102020204" pitchFamily="34" charset="0"/>
              </a:rPr>
              <a:t>убежала из королевского дворца и потеряла туфельку? 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92890"/>
            <a:ext cx="2839720" cy="382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639</Words>
  <Application>Microsoft Office PowerPoint</Application>
  <PresentationFormat>Экран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Литературная</vt:lpstr>
      <vt:lpstr>Презентация PowerPoint</vt:lpstr>
      <vt:lpstr>Презентация PowerPoint</vt:lpstr>
      <vt:lpstr>Презентация PowerPoint</vt:lpstr>
      <vt:lpstr>Станция математическая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Клятва Эрудита</vt:lpstr>
      <vt:lpstr>    Рефлексия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Наталья Шахова</cp:lastModifiedBy>
  <cp:revision>33</cp:revision>
  <dcterms:created xsi:type="dcterms:W3CDTF">2024-10-18T15:16:00Z</dcterms:created>
  <dcterms:modified xsi:type="dcterms:W3CDTF">2025-10-08T16:34:31Z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B23AFFBC367B4F34A51DE9AEC28CBE96_13</vt:lpwstr>
  </property>
  <property fmtid="{D5CDD505-2E9C-101B-9397-08002B2CF9AE}" pid="3" name="KSOProductBuildVer">
    <vt:lpwstr>1049-12.2.0.18607</vt:lpwstr>
  </property>
</Properties>
</file>