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9" r:id="rId12"/>
    <p:sldId id="271" r:id="rId13"/>
    <p:sldId id="275" r:id="rId14"/>
    <p:sldId id="28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4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3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359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90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68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2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3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86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48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5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22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9BBFD-6DFB-4D58-BC6B-67C0BF80BED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29DD8-098A-44C8-8851-43E466874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95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39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7773" y="344441"/>
            <a:ext cx="9144000" cy="2387600"/>
          </a:xfrm>
        </p:spPr>
        <p:txBody>
          <a:bodyPr>
            <a:noAutofit/>
          </a:bodyPr>
          <a:lstStyle/>
          <a:p>
            <a:r>
              <a:rPr lang="ru-RU" sz="6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Как понять друг друга разным поколениям?</a:t>
            </a:r>
            <a:br>
              <a:rPr lang="ru-RU" sz="6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49" y="1753738"/>
            <a:ext cx="8729448" cy="49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830" y="273549"/>
            <a:ext cx="11777018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200" b="1" i="0" dirty="0">
                <a:effectLst/>
                <a:latin typeface="Calibri "/>
              </a:rPr>
              <a:t>Причина 3: Разный язык.</a:t>
            </a:r>
            <a:endParaRPr lang="ru-RU" sz="3200" dirty="0">
              <a:latin typeface="Calibri "/>
            </a:endParaRPr>
          </a:p>
          <a:p>
            <a:pPr marL="0" indent="0">
              <a:buNone/>
            </a:pPr>
            <a:r>
              <a:rPr lang="ru-RU" b="0" i="0" dirty="0">
                <a:effectLst/>
                <a:latin typeface="Calibri "/>
              </a:rPr>
              <a:t>Вы используете молодежный сленг, который непонятен вашим родителям и бабушкам. А они используют слова, которые вы никогда не слышали. Язык постоянно развивается, и каждое поколение привносит в него что-то новое.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лачко с текстом: прямоугольное 4">
            <a:extLst>
              <a:ext uri="{FF2B5EF4-FFF2-40B4-BE49-F238E27FC236}">
                <a16:creationId xmlns:a16="http://schemas.microsoft.com/office/drawing/2014/main" id="{8BE7BB10-CE12-A383-4F84-DAF940EA28BC}"/>
              </a:ext>
            </a:extLst>
          </p:cNvPr>
          <p:cNvSpPr/>
          <p:nvPr/>
        </p:nvSpPr>
        <p:spPr>
          <a:xfrm rot="547038">
            <a:off x="7117270" y="2138311"/>
            <a:ext cx="1440744" cy="712811"/>
          </a:xfrm>
          <a:prstGeom prst="wedgeRect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Клёво</a:t>
            </a:r>
          </a:p>
        </p:txBody>
      </p:sp>
      <p:sp>
        <p:nvSpPr>
          <p:cNvPr id="6" name="Облачко с текстом: прямоугольное 5">
            <a:extLst>
              <a:ext uri="{FF2B5EF4-FFF2-40B4-BE49-F238E27FC236}">
                <a16:creationId xmlns:a16="http://schemas.microsoft.com/office/drawing/2014/main" id="{BEAE57E1-89BB-946B-33A0-9C00564620FD}"/>
              </a:ext>
            </a:extLst>
          </p:cNvPr>
          <p:cNvSpPr/>
          <p:nvPr/>
        </p:nvSpPr>
        <p:spPr>
          <a:xfrm rot="20709502">
            <a:off x="8513783" y="2261291"/>
            <a:ext cx="1371934" cy="621511"/>
          </a:xfrm>
          <a:prstGeom prst="wedgeRect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Круто</a:t>
            </a:r>
          </a:p>
        </p:txBody>
      </p:sp>
      <p:sp>
        <p:nvSpPr>
          <p:cNvPr id="7" name="Облачко с текстом: прямоугольное 6">
            <a:extLst>
              <a:ext uri="{FF2B5EF4-FFF2-40B4-BE49-F238E27FC236}">
                <a16:creationId xmlns:a16="http://schemas.microsoft.com/office/drawing/2014/main" id="{D9E43566-7E35-67B6-92CC-6942D3149A91}"/>
              </a:ext>
            </a:extLst>
          </p:cNvPr>
          <p:cNvSpPr/>
          <p:nvPr/>
        </p:nvSpPr>
        <p:spPr>
          <a:xfrm rot="21133627">
            <a:off x="9826619" y="2204112"/>
            <a:ext cx="2033809" cy="735871"/>
          </a:xfrm>
          <a:prstGeom prst="wedgeRect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>
                <a:solidFill>
                  <a:schemeClr val="tx1"/>
                </a:solidFill>
              </a:rPr>
              <a:t>Хейт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E9C18-7176-94DB-8746-296B7EF739D9}"/>
              </a:ext>
            </a:extLst>
          </p:cNvPr>
          <p:cNvSpPr txBox="1"/>
          <p:nvPr/>
        </p:nvSpPr>
        <p:spPr>
          <a:xfrm>
            <a:off x="123831" y="2960767"/>
            <a:ext cx="5458103" cy="359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</a:rPr>
              <a:t>Причина 4: Разные увлечения.</a:t>
            </a:r>
            <a:endParaRPr lang="ru-RU" sz="2800" dirty="0">
              <a:latin typeface="Calibri 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</a:rPr>
              <a:t>То, что интересно вам, может казаться скучным и неважным для старших</a:t>
            </a:r>
            <a:r>
              <a:rPr lang="ru-RU" sz="2400" dirty="0">
                <a:latin typeface="Calibri "/>
              </a:rPr>
              <a:t>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</a:rPr>
              <a:t>Это нормально, ведь у каждого поколения свои интересы и ценности, сформированные под влиянием разных исторических и культурных событий. Важно стараться понять и уважать интересы друг друга, даже если они кажутся непонятными.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001126-2F0A-42AC-587E-69ACEF7804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2413" y="3509030"/>
            <a:ext cx="3134966" cy="31349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505F89-944D-0E1F-D9A8-53068C1F3B7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5030" y="3453497"/>
            <a:ext cx="3430790" cy="34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D0BFCF-2AD7-62E8-1489-9FF3BED82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" y="-594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164" y="905919"/>
            <a:ext cx="11676798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200" b="1" i="0" u="sng" dirty="0">
                <a:effectLst/>
                <a:latin typeface="Calibri "/>
              </a:rPr>
              <a:t>Совет 1: Слушайте внимательно!</a:t>
            </a:r>
            <a:endParaRPr lang="ru-RU" sz="3200" u="sng" dirty="0">
              <a:latin typeface="Calibri "/>
            </a:endParaRPr>
          </a:p>
          <a:p>
            <a:pPr marL="0" indent="0">
              <a:buNone/>
            </a:pPr>
            <a:r>
              <a:rPr lang="ru-RU" sz="3200" b="0" i="0" dirty="0">
                <a:effectLst/>
                <a:latin typeface="Calibri "/>
              </a:rPr>
              <a:t>Попробуйте понять, что человек хочет вам сказать. Не перебивайте и не спорьте сразу. Дайте ему возможность высказаться полностью, прежде чем формулировать свой ответ.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D67AA-710E-7DC2-8E5E-3C21D85EA5E8}"/>
              </a:ext>
            </a:extLst>
          </p:cNvPr>
          <p:cNvSpPr txBox="1"/>
          <p:nvPr/>
        </p:nvSpPr>
        <p:spPr>
          <a:xfrm>
            <a:off x="2150091" y="136478"/>
            <a:ext cx="78918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Как понять друг друга?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DAFD5A-97E0-EC83-7E51-CA27FA7153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2558955"/>
            <a:ext cx="4299045" cy="4299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DD78F4-88D6-C7DF-F4A9-BEB63B8BDDAE}"/>
              </a:ext>
            </a:extLst>
          </p:cNvPr>
          <p:cNvSpPr txBox="1"/>
          <p:nvPr/>
        </p:nvSpPr>
        <p:spPr>
          <a:xfrm>
            <a:off x="5336921" y="3918887"/>
            <a:ext cx="648204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u="sng" dirty="0">
                <a:effectLst/>
                <a:latin typeface="Calibri "/>
              </a:rPr>
              <a:t>Совет 2: Задавайте вопросы!</a:t>
            </a:r>
            <a:endParaRPr lang="ru-RU" sz="3200" u="sng" dirty="0">
              <a:latin typeface="Calibri "/>
            </a:endParaRPr>
          </a:p>
          <a:p>
            <a:r>
              <a:rPr lang="ru-RU" sz="3200" b="0" i="0" dirty="0">
                <a:effectLst/>
                <a:latin typeface="Calibri "/>
              </a:rPr>
              <a:t>Если вам что-то непонятно, не стесняйтесь спросить. Узнайте, почему человек думает именно так.</a:t>
            </a:r>
          </a:p>
          <a:p>
            <a:pPr marL="742950" lvl="1" indent="-285750"/>
            <a:endParaRPr lang="ru-RU" sz="2800" b="1" i="0" dirty="0">
              <a:solidFill>
                <a:srgbClr val="494949"/>
              </a:solidFill>
              <a:effectLst/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7547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19715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754" y="338019"/>
            <a:ext cx="11717741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200" b="1" i="0" dirty="0">
                <a:effectLst/>
                <a:latin typeface="Calibri "/>
              </a:rPr>
              <a:t>Совет 3: Уважайте мнение других!</a:t>
            </a:r>
            <a:endParaRPr lang="ru-RU" sz="3200" dirty="0">
              <a:latin typeface="Calibri "/>
            </a:endParaRPr>
          </a:p>
          <a:p>
            <a:pPr marL="0" indent="0">
              <a:buNone/>
            </a:pPr>
            <a:r>
              <a:rPr lang="ru-RU" b="0" i="0" dirty="0">
                <a:effectLst/>
                <a:latin typeface="Calibri "/>
              </a:rPr>
              <a:t>Даже если вы не согласны с чем-то, не оскорбляйте и не высмеивайте чужое мнение. Помните, что каждый имеет право на свою точку зрения, и конструктивный диалог возможен только при взаимном уважении.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A6F21-895B-CB47-ABAA-07DDB33CB8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3147" y="2024385"/>
            <a:ext cx="4814494" cy="4814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438728-D2B0-724C-85DD-0D9DAB722155}"/>
              </a:ext>
            </a:extLst>
          </p:cNvPr>
          <p:cNvSpPr txBox="1"/>
          <p:nvPr/>
        </p:nvSpPr>
        <p:spPr>
          <a:xfrm>
            <a:off x="198336" y="3643038"/>
            <a:ext cx="617516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/>
              <a:t>Совет 4: Объясняйте свои мысли!</a:t>
            </a:r>
          </a:p>
          <a:p>
            <a:r>
              <a:rPr lang="ru-RU" sz="2800" dirty="0"/>
              <a:t>Говорите просто и понятно. Объясняйте, почему вам что-то нравится или не нравится.</a:t>
            </a:r>
          </a:p>
        </p:txBody>
      </p:sp>
    </p:spTree>
    <p:extLst>
      <p:ext uri="{BB962C8B-B14F-4D97-AF65-F5344CB8AC3E}">
        <p14:creationId xmlns:p14="http://schemas.microsoft.com/office/powerpoint/2010/main" val="106636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7444" y="297076"/>
            <a:ext cx="5286234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i="0" dirty="0">
                <a:effectLst/>
                <a:latin typeface="Calibri "/>
              </a:rPr>
              <a:t>Совет 5: Делитесь опытом!</a:t>
            </a:r>
            <a:endParaRPr lang="ru-RU" dirty="0">
              <a:latin typeface="Calibri "/>
            </a:endParaRPr>
          </a:p>
          <a:p>
            <a:pPr marL="0" indent="0">
              <a:buNone/>
            </a:pPr>
            <a:r>
              <a:rPr lang="ru-RU" b="0" i="0" dirty="0">
                <a:effectLst/>
                <a:latin typeface="Calibri "/>
              </a:rPr>
              <a:t>Расскажите старшим о своих увлечениях и помогите им разобраться в новых технологиях. Это может стать отличным способом наладить контакт и сблизиться, открыв им новый мир возможностей.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61109-31DF-94A5-3BD2-43BA4B475F52}"/>
              </a:ext>
            </a:extLst>
          </p:cNvPr>
          <p:cNvSpPr txBox="1"/>
          <p:nvPr/>
        </p:nvSpPr>
        <p:spPr>
          <a:xfrm>
            <a:off x="591404" y="4294231"/>
            <a:ext cx="56092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Совет 6: Учитесь друг у друга!</a:t>
            </a:r>
          </a:p>
          <a:p>
            <a:r>
              <a:rPr lang="ru-RU" sz="2800" dirty="0"/>
              <a:t>У старшего поколения можно научиться мудрости и жизненному опыту. А у младшего – новым знаниям и технологиям.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9C3A50-F555-E90B-89AE-96EA4BC8EE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6" b="95573" l="1414" r="97396">
                        <a14:foregroundMark x1="32961" y1="15625" x2="32961" y2="15625"/>
                        <a14:foregroundMark x1="34896" y1="46615" x2="34896" y2="46615"/>
                        <a14:foregroundMark x1="32366" y1="83984" x2="32366" y2="83984"/>
                        <a14:foregroundMark x1="41071" y1="67839" x2="41071" y2="67839"/>
                        <a14:foregroundMark x1="47098" y1="86979" x2="47098" y2="86979"/>
                        <a14:foregroundMark x1="64360" y1="89974" x2="64360" y2="89974"/>
                        <a14:foregroundMark x1="69643" y1="95833" x2="69643" y2="95833"/>
                        <a14:foregroundMark x1="71577" y1="62630" x2="71577" y2="62630"/>
                        <a14:foregroundMark x1="68378" y1="8594" x2="68378" y2="8594"/>
                        <a14:foregroundMark x1="34077" y1="74609" x2="34077" y2="74609"/>
                        <a14:foregroundMark x1="43229" y1="64974" x2="43229" y2="64974"/>
                        <a14:foregroundMark x1="30655" y1="59375" x2="30655" y2="59375"/>
                        <a14:foregroundMark x1="34673" y1="58203" x2="34673" y2="58203"/>
                        <a14:foregroundMark x1="39137" y1="73177" x2="39137" y2="73177"/>
                        <a14:foregroundMark x1="65179" y1="62630" x2="65179" y2="62630"/>
                        <a14:foregroundMark x1="33408" y1="4036" x2="33408" y2="4036"/>
                        <a14:foregroundMark x1="88839" y1="70182" x2="88839" y2="70182"/>
                        <a14:foregroundMark x1="91443" y1="80599" x2="91443" y2="80599"/>
                        <a14:foregroundMark x1="89732" y1="81380" x2="89732" y2="81380"/>
                        <a14:foregroundMark x1="93973" y1="83594" x2="93973" y2="83594"/>
                        <a14:foregroundMark x1="90997" y1="85807" x2="90997" y2="85807"/>
                        <a14:foregroundMark x1="97396" y1="83594" x2="97396" y2="83594"/>
                        <a14:foregroundMark x1="28497" y1="75000" x2="28497" y2="75000"/>
                        <a14:foregroundMark x1="15476" y1="48438" x2="15476" y2="48438"/>
                        <a14:foregroundMark x1="18676" y1="50000" x2="18676" y2="50000"/>
                        <a14:foregroundMark x1="5655" y1="80208" x2="5655" y2="80208"/>
                        <a14:foregroundMark x1="2902" y1="58594" x2="2902" y2="58594"/>
                        <a14:foregroundMark x1="5506" y1="42188" x2="5506" y2="42188"/>
                        <a14:foregroundMark x1="2307" y1="55208" x2="2307" y2="55208"/>
                        <a14:foregroundMark x1="17411" y1="46615" x2="17411" y2="46615"/>
                        <a14:foregroundMark x1="5060" y1="75391" x2="5060" y2="75391"/>
                        <a14:foregroundMark x1="4836" y1="72396" x2="4836" y2="72396"/>
                        <a14:foregroundMark x1="4018" y1="64974" x2="4018" y2="64974"/>
                        <a14:foregroundMark x1="1414" y1="49219" x2="1414" y2="49219"/>
                        <a14:foregroundMark x1="9524" y1="33203" x2="9524" y2="33203"/>
                        <a14:foregroundMark x1="9524" y1="33203" x2="9524" y2="33203"/>
                        <a14:foregroundMark x1="9077" y1="35026" x2="9077" y2="35026"/>
                        <a14:foregroundMark x1="11682" y1="38411" x2="11682" y2="38411"/>
                        <a14:foregroundMark x1="15699" y1="47005" x2="15699" y2="47005"/>
                        <a14:foregroundMark x1="16741" y1="47005" x2="16741" y2="47005"/>
                        <a14:foregroundMark x1="18452" y1="52214" x2="18452" y2="52214"/>
                        <a14:foregroundMark x1="14658" y1="44010" x2="14658" y2="44010"/>
                        <a14:foregroundMark x1="12946" y1="41406" x2="12946" y2="41406"/>
                        <a14:foregroundMark x1="13170" y1="41406" x2="13170" y2="41406"/>
                        <a14:foregroundMark x1="13616" y1="42188" x2="13616" y2="42188"/>
                        <a14:foregroundMark x1="11012" y1="37630" x2="11012" y2="37630"/>
                        <a14:foregroundMark x1="12054" y1="39583" x2="12054" y2="39583"/>
                        <a14:foregroundMark x1="9970" y1="35807" x2="9970" y2="35807"/>
                        <a14:foregroundMark x1="10417" y1="36979" x2="10417" y2="36979"/>
                        <a14:foregroundMark x1="12277" y1="40234" x2="12277" y2="40234"/>
                        <a14:foregroundMark x1="6101" y1="40625" x2="6101" y2="40625"/>
                        <a14:foregroundMark x1="7366" y1="37630" x2="7366" y2="37630"/>
                        <a14:foregroundMark x1="3571" y1="44792" x2="3571" y2="44792"/>
                        <a14:foregroundMark x1="2455" y1="47786" x2="2455" y2="47786"/>
                        <a14:foregroundMark x1="3571" y1="60417" x2="3571" y2="60417"/>
                        <a14:foregroundMark x1="4390" y1="70573" x2="4390" y2="70573"/>
                        <a14:foregroundMark x1="4167" y1="68229" x2="4167" y2="68229"/>
                        <a14:foregroundMark x1="3125" y1="60807" x2="3125" y2="60807"/>
                        <a14:foregroundMark x1="1860" y1="54818" x2="1860" y2="54818"/>
                        <a14:foregroundMark x1="3795" y1="61589" x2="3795" y2="61589"/>
                        <a14:foregroundMark x1="2902" y1="57813" x2="3571" y2="57813"/>
                        <a14:foregroundMark x1="2679" y1="55208" x2="2679" y2="55208"/>
                        <a14:foregroundMark x1="2455" y1="52604" x2="2455" y2="52604"/>
                        <a14:foregroundMark x1="2679" y1="56641" x2="2679" y2="56641"/>
                        <a14:foregroundMark x1="4390" y1="44010" x2="4390" y2="44010"/>
                        <a14:foregroundMark x1="6994" y1="38411" x2="6994" y2="38411"/>
                        <a14:foregroundMark x1="2902" y1="46615" x2="2902" y2="46615"/>
                        <a14:foregroundMark x1="6101" y1="40234" x2="6101" y2="40234"/>
                        <a14:foregroundMark x1="5506" y1="40625" x2="5506" y2="40625"/>
                        <a14:foregroundMark x1="4613" y1="42188" x2="4613" y2="42188"/>
                        <a14:foregroundMark x1="7813" y1="35417" x2="7813" y2="35417"/>
                        <a14:foregroundMark x1="13170" y1="40625" x2="13170" y2="40625"/>
                        <a14:foregroundMark x1="17857" y1="53776" x2="17857" y2="537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48" y="297076"/>
            <a:ext cx="6589971" cy="37656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872EFD-DCA8-74B3-B036-C4C09E81A2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1406" l="7515" r="94866">
                        <a14:foregroundMark x1="91518" y1="19271" x2="91518" y2="19271"/>
                        <a14:foregroundMark x1="92485" y1="50391" x2="92485" y2="50391"/>
                        <a14:foregroundMark x1="92932" y1="16797" x2="92932" y2="16797"/>
                        <a14:foregroundMark x1="7515" y1="71745" x2="7515" y2="71745"/>
                        <a14:foregroundMark x1="69940" y1="91536" x2="69940" y2="91536"/>
                        <a14:foregroundMark x1="94866" y1="48828" x2="94866" y2="4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1365" y="4648414"/>
            <a:ext cx="2906975" cy="1661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5423FF-5FED-D7D6-4D62-074BD8BC2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4464" y1="72786" x2="54464" y2="72786"/>
                        <a14:foregroundMark x1="44271" y1="72005" x2="44271" y2="72005"/>
                        <a14:foregroundMark x1="75818" y1="81771" x2="75818" y2="81771"/>
                        <a14:foregroundMark x1="75372" y1="80990" x2="75372" y2="80990"/>
                        <a14:foregroundMark x1="77976" y1="81771" x2="77976" y2="81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1176" y="4252021"/>
            <a:ext cx="4080823" cy="233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1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123" y="-297"/>
            <a:ext cx="1156761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0" dirty="0">
                <a:effectLst/>
                <a:latin typeface="Calibri "/>
              </a:rPr>
              <a:t>Вместе мы – сила!</a:t>
            </a:r>
          </a:p>
          <a:p>
            <a:pPr marL="0" indent="0" algn="ctr">
              <a:buNone/>
            </a:pPr>
            <a:r>
              <a:rPr lang="ru-RU" sz="3600" b="0" i="0" dirty="0">
                <a:effectLst/>
                <a:latin typeface="Calibri "/>
              </a:rPr>
              <a:t>Понимание между поколениями делает нашу жизнь богаче и интереснее. Давайте будем уважать друг друга, слушать и учиться друг у друга!</a:t>
            </a:r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96F6D1-7694-0852-C8FD-C83EBF8A9E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4208" y="2175372"/>
            <a:ext cx="8194599" cy="468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714" y="0"/>
            <a:ext cx="1184057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Мы все разные!</a:t>
            </a:r>
          </a:p>
          <a:p>
            <a:pPr marL="0" indent="0">
              <a:buNone/>
            </a:pPr>
            <a:r>
              <a:rPr lang="ru-RU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каждой семье, в школе, среди друзей есть люди разного возраста. У каждого свой опыт, свои привычки, свои взгляды на жизнь. Это нормально! Но иногда из-за этого возникает непонимание и ссоры.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9331" y="2303548"/>
            <a:ext cx="7970291" cy="45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7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285" y="1243699"/>
            <a:ext cx="624618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i="0" u="sng" dirty="0">
                <a:effectLst/>
              </a:rPr>
              <a:t>Поколение</a:t>
            </a:r>
            <a:r>
              <a:rPr lang="ru-RU" sz="3200" i="0" dirty="0">
                <a:effectLst/>
              </a:rPr>
              <a:t> – это группа людей, родившихся в примерно одинаковое время. Они пережили похожие события, знают одни и те же песни и смотрят одни и те же фильмы.</a:t>
            </a:r>
            <a:r>
              <a:rPr lang="ru-RU" sz="3200" dirty="0"/>
              <a:t> Их объединяет общий культурный и исторический контекст, который формирует их ценности и взгляды на мир.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768" y="215189"/>
            <a:ext cx="2609897" cy="2609897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886" y="876382"/>
            <a:ext cx="2660889" cy="2660889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750" y="3040572"/>
            <a:ext cx="2554465" cy="2554465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471" y="3796037"/>
            <a:ext cx="2717304" cy="271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289" y="283428"/>
            <a:ext cx="11676798" cy="529850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0" dirty="0">
                <a:effectLst/>
              </a:rPr>
              <a:t>Поколение 1: Бэби-бумеры (родились примерно в 1946-1964 годах</a:t>
            </a:r>
            <a:r>
              <a:rPr lang="ru-RU" b="1" dirty="0"/>
              <a:t>).</a:t>
            </a:r>
            <a:endParaRPr lang="ru-RU" dirty="0"/>
          </a:p>
          <a:p>
            <a:pPr marL="0" indent="0">
              <a:buNone/>
            </a:pPr>
            <a:r>
              <a:rPr lang="ru-RU" b="0" i="0" dirty="0">
                <a:effectLst/>
              </a:rPr>
              <a:t>Это ваши бабушки и дедушки. Они росли в послевоенное время, много работали, чтобы восстановить страну. Ценят стабильность, семью и уважение к старшим. Эти ценности они стараются передать и своим внукам, воспитывая их в духе трудолюбия и почитания традиций.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22285C-4E62-87F6-9E3E-C747E856D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56" y="2434538"/>
            <a:ext cx="4426425" cy="4343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BEF51C-DD31-6832-B2C9-E993D1ECB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366" y="2429004"/>
            <a:ext cx="4426425" cy="43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80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834" y="78073"/>
            <a:ext cx="1172309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i="0" dirty="0">
                <a:effectLst/>
              </a:rPr>
              <a:t>Поколение 2: Поколение X (родились примерно в 1965-1980 годах).</a:t>
            </a:r>
            <a:endParaRPr lang="ru-RU" sz="4000" dirty="0"/>
          </a:p>
          <a:p>
            <a:pPr marL="0" indent="0">
              <a:buNone/>
            </a:pPr>
            <a:r>
              <a:rPr lang="ru-RU" sz="3200" b="0" i="0" dirty="0">
                <a:effectLst/>
              </a:rPr>
              <a:t>Это ваши папы и мамы (возможно). Они привыкли всего добиваться сами. Ценят образование, карьеру и независимость. Они стремятся обеспечить своим детям лучшее будущее и учат их самостоятельно принимать решения.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8F3744-98A9-42BE-00DA-BBA7D43DA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4" b="97526" l="6920" r="97768">
                        <a14:foregroundMark x1="31845" y1="5339" x2="31845" y2="5339"/>
                        <a14:foregroundMark x1="30729" y1="42318" x2="30729" y2="42318"/>
                        <a14:foregroundMark x1="52009" y1="58073" x2="52009" y2="58073"/>
                        <a14:foregroundMark x1="49851" y1="57682" x2="49851" y2="57682"/>
                        <a14:foregroundMark x1="72173" y1="45052" x2="72173" y2="45052"/>
                        <a14:foregroundMark x1="78646" y1="79948" x2="78646" y2="79948"/>
                        <a14:foregroundMark x1="43229" y1="78646" x2="43229" y2="78646"/>
                        <a14:foregroundMark x1="71801" y1="83073" x2="71801" y2="83073"/>
                        <a14:foregroundMark x1="67857" y1="76172" x2="67857" y2="76172"/>
                        <a14:foregroundMark x1="89732" y1="77604" x2="89732" y2="77604"/>
                        <a14:foregroundMark x1="73735" y1="45052" x2="73735" y2="45052"/>
                        <a14:foregroundMark x1="72545" y1="46484" x2="72545" y2="46484"/>
                        <a14:foregroundMark x1="24628" y1="65234" x2="24628" y2="65234"/>
                        <a14:foregroundMark x1="37128" y1="64974" x2="37128" y2="64974"/>
                        <a14:foregroundMark x1="23438" y1="83724" x2="23438" y2="83724"/>
                        <a14:foregroundMark x1="13467" y1="87500" x2="13467" y2="87500"/>
                        <a14:foregroundMark x1="7068" y1="80729" x2="7068" y2="80729"/>
                        <a14:foregroundMark x1="18601" y1="91667" x2="18601" y2="91667"/>
                        <a14:foregroundMark x1="31845" y1="96094" x2="31845" y2="96094"/>
                        <a14:foregroundMark x1="36384" y1="83724" x2="36384" y2="83724"/>
                        <a14:foregroundMark x1="40699" y1="64193" x2="40699" y2="64193"/>
                        <a14:foregroundMark x1="36384" y1="62891" x2="36384" y2="62891"/>
                        <a14:foregroundMark x1="93676" y1="93359" x2="93676" y2="93359"/>
                        <a14:foregroundMark x1="97768" y1="97786" x2="97768" y2="97786"/>
                        <a14:foregroundMark x1="60789" y1="68750" x2="60789" y2="68750"/>
                        <a14:foregroundMark x1="72545" y1="4297" x2="72545" y2="4297"/>
                        <a14:foregroundMark x1="30134" y1="2344" x2="30134" y2="2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1494" y="3012457"/>
            <a:ext cx="6729699" cy="38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4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948" y="1225124"/>
            <a:ext cx="7623979" cy="49846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0" dirty="0">
                <a:effectLst/>
                <a:latin typeface="Calibri "/>
              </a:rPr>
              <a:t>Поколение 3: Миллениалы (родились примерно в 1981-1996 годах)</a:t>
            </a:r>
            <a:endParaRPr lang="ru-RU" sz="3200" dirty="0">
              <a:latin typeface="Calibri "/>
            </a:endParaRPr>
          </a:p>
          <a:p>
            <a:pPr marL="0" indent="0">
              <a:buNone/>
            </a:pPr>
            <a:r>
              <a:rPr lang="ru-RU" sz="3200" b="0" i="0" dirty="0">
                <a:effectLst/>
                <a:latin typeface="Calibri "/>
              </a:rPr>
              <a:t>Еще одни ваши папы и мамы (возможно). Они хорошо разбираются в компьютерах и интернете. Ценят удобство, общение в сети и интересную работу</a:t>
            </a:r>
            <a:r>
              <a:rPr lang="ru-RU" sz="3200" dirty="0">
                <a:latin typeface="Calibri "/>
              </a:rPr>
              <a:t>, </a:t>
            </a:r>
            <a:r>
              <a:rPr lang="ru-RU" sz="3200" b="0" i="0" dirty="0">
                <a:effectLst/>
                <a:latin typeface="Calibri "/>
              </a:rPr>
              <a:t>а также стремятся к балансу между работой и личной жизнью.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EBF17-669A-DE17-6583-C397DA9FD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8" b="99512" l="9961" r="89844">
                        <a14:foregroundMark x1="48828" y1="6348" x2="48828" y2="6348"/>
                        <a14:foregroundMark x1="46973" y1="9375" x2="46973" y2="9375"/>
                        <a14:foregroundMark x1="50781" y1="20898" x2="50781" y2="20898"/>
                        <a14:foregroundMark x1="47363" y1="37793" x2="47363" y2="37793"/>
                        <a14:foregroundMark x1="33887" y1="84180" x2="33887" y2="84180"/>
                        <a14:foregroundMark x1="15918" y1="95508" x2="15918" y2="95508"/>
                        <a14:foregroundMark x1="19922" y1="96875" x2="19922" y2="96875"/>
                        <a14:foregroundMark x1="18945" y1="96680" x2="18945" y2="96680"/>
                        <a14:foregroundMark x1="37598" y1="72461" x2="37598" y2="72461"/>
                        <a14:foregroundMark x1="42383" y1="64258" x2="42383" y2="64258"/>
                        <a14:foregroundMark x1="40820" y1="60547" x2="40820" y2="60547"/>
                        <a14:foregroundMark x1="61328" y1="60547" x2="61328" y2="60547"/>
                        <a14:foregroundMark x1="74707" y1="64648" x2="74707" y2="64648"/>
                        <a14:foregroundMark x1="75293" y1="74023" x2="75293" y2="74023"/>
                        <a14:foregroundMark x1="82031" y1="95703" x2="82031" y2="95703"/>
                        <a14:foregroundMark x1="59180" y1="73047" x2="59180" y2="73047"/>
                        <a14:foregroundMark x1="39453" y1="72852" x2="39453" y2="72852"/>
                        <a14:foregroundMark x1="39453" y1="73438" x2="39453" y2="73438"/>
                        <a14:foregroundMark x1="35840" y1="66699" x2="35840" y2="66699"/>
                        <a14:foregroundMark x1="40625" y1="60352" x2="40625" y2="60352"/>
                        <a14:foregroundMark x1="39453" y1="55566" x2="39453" y2="55566"/>
                        <a14:foregroundMark x1="37012" y1="60352" x2="37012" y2="60352"/>
                        <a14:foregroundMark x1="34082" y1="62305" x2="33496" y2="62305"/>
                        <a14:foregroundMark x1="29883" y1="63281" x2="29297" y2="63477"/>
                        <a14:foregroundMark x1="27734" y1="64648" x2="27734" y2="64648"/>
                        <a14:foregroundMark x1="26855" y1="65430" x2="23535" y2="68848"/>
                        <a14:foregroundMark x1="21875" y1="71289" x2="21875" y2="73047"/>
                        <a14:foregroundMark x1="21094" y1="75781" x2="18750" y2="77441"/>
                        <a14:foregroundMark x1="12402" y1="84570" x2="12207" y2="85547"/>
                        <a14:foregroundMark x1="12012" y1="93359" x2="12012" y2="93359"/>
                        <a14:foregroundMark x1="15332" y1="99512" x2="15332" y2="99512"/>
                        <a14:foregroundMark x1="24707" y1="89160" x2="24707" y2="89160"/>
                        <a14:foregroundMark x1="32520" y1="75195" x2="32520" y2="75195"/>
                        <a14:foregroundMark x1="40430" y1="68066" x2="40430" y2="68066"/>
                        <a14:foregroundMark x1="62500" y1="64453" x2="62500" y2="64453"/>
                        <a14:foregroundMark x1="72852" y1="64453" x2="72852" y2="64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606" y="846458"/>
            <a:ext cx="6011542" cy="601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1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346" y="242485"/>
            <a:ext cx="1164950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0" dirty="0">
                <a:effectLst/>
                <a:latin typeface="Calibri "/>
              </a:rPr>
              <a:t>Поколение 4: Поколение Z (родились примерно в 1997-2012 годах</a:t>
            </a:r>
            <a:r>
              <a:rPr lang="ru-RU" b="1" dirty="0">
                <a:latin typeface="Calibri "/>
              </a:rPr>
              <a:t>).</a:t>
            </a:r>
            <a:endParaRPr lang="ru-RU" dirty="0">
              <a:latin typeface="Calibri "/>
            </a:endParaRPr>
          </a:p>
          <a:p>
            <a:pPr marL="0" indent="0">
              <a:buNone/>
            </a:pPr>
            <a:r>
              <a:rPr lang="ru-RU" b="0" i="0" dirty="0">
                <a:effectLst/>
                <a:latin typeface="Calibri "/>
              </a:rPr>
              <a:t>Это вы! Вы родились в мире технологий. Хорошо ориентируетесь в Интернете, любите гаджеты и социальные сети. Цените свободу самовыражения и справедливость. Вы стремитесь к инновациям и изменениям, чтобы сделать мир лучше.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2615DF-492D-9BFF-5C18-A8BE0A361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4" b="98047" l="4167" r="95387">
                        <a14:foregroundMark x1="31250" y1="19661" x2="31250" y2="19661"/>
                        <a14:foregroundMark x1="34077" y1="37630" x2="34077" y2="37630"/>
                        <a14:foregroundMark x1="30580" y1="75651" x2="30580" y2="75651"/>
                        <a14:foregroundMark x1="38244" y1="39844" x2="38244" y2="39844"/>
                        <a14:foregroundMark x1="22396" y1="76302" x2="22396" y2="76302"/>
                        <a14:foregroundMark x1="26786" y1="81510" x2="26786" y2="81510"/>
                        <a14:foregroundMark x1="39435" y1="43750" x2="39435" y2="43750"/>
                        <a14:foregroundMark x1="21057" y1="34245" x2="21057" y2="34245"/>
                        <a14:foregroundMark x1="21057" y1="81510" x2="21057" y2="81510"/>
                        <a14:foregroundMark x1="29390" y1="76953" x2="29390" y2="76953"/>
                        <a14:foregroundMark x1="31250" y1="86589" x2="31250" y2="86589"/>
                        <a14:foregroundMark x1="20313" y1="95443" x2="20313" y2="95443"/>
                        <a14:foregroundMark x1="16146" y1="92448" x2="16146" y2="92448"/>
                        <a14:foregroundMark x1="11161" y1="50781" x2="11161" y2="50781"/>
                        <a14:foregroundMark x1="17932" y1="42188" x2="17932" y2="42188"/>
                        <a14:foregroundMark x1="21875" y1="15755" x2="21875" y2="15755"/>
                        <a14:foregroundMark x1="37351" y1="17318" x2="37351" y2="17318"/>
                        <a14:foregroundMark x1="39955" y1="60417" x2="39955" y2="60417"/>
                        <a14:foregroundMark x1="37202" y1="64714" x2="37202" y2="64714"/>
                        <a14:foregroundMark x1="31250" y1="77865" x2="31250" y2="77865"/>
                        <a14:foregroundMark x1="34226" y1="98177" x2="34226" y2="98177"/>
                        <a14:foregroundMark x1="36533" y1="72917" x2="36533" y2="72917"/>
                        <a14:foregroundMark x1="27827" y1="42839" x2="27827" y2="42839"/>
                        <a14:foregroundMark x1="42262" y1="79297" x2="42262" y2="79297"/>
                        <a14:foregroundMark x1="7292" y1="29427" x2="7292" y2="29427"/>
                        <a14:foregroundMark x1="33929" y1="88411" x2="33929" y2="88411"/>
                        <a14:foregroundMark x1="42783" y1="91536" x2="42783" y2="91536"/>
                        <a14:foregroundMark x1="34598" y1="91146" x2="34598" y2="91146"/>
                        <a14:foregroundMark x1="28348" y1="95443" x2="28348" y2="95443"/>
                        <a14:foregroundMark x1="5878" y1="56250" x2="5878" y2="56250"/>
                        <a14:foregroundMark x1="6920" y1="71094" x2="6920" y2="71094"/>
                        <a14:foregroundMark x1="5580" y1="72266" x2="5580" y2="72266"/>
                        <a14:foregroundMark x1="4315" y1="71094" x2="4315" y2="71094"/>
                        <a14:foregroundMark x1="29539" y1="43750" x2="29539" y2="43750"/>
                        <a14:foregroundMark x1="58408" y1="53776" x2="58408" y2="53776"/>
                        <a14:foregroundMark x1="76265" y1="33333" x2="76265" y2="33333"/>
                        <a14:foregroundMark x1="81548" y1="75000" x2="81548" y2="75000"/>
                        <a14:foregroundMark x1="77009" y1="84766" x2="77009" y2="84766"/>
                        <a14:foregroundMark x1="90923" y1="76953" x2="90923" y2="76953"/>
                        <a14:foregroundMark x1="84449" y1="72266" x2="75744" y2="72005"/>
                        <a14:foregroundMark x1="75744" y1="72005" x2="75074" y2="71094"/>
                        <a14:foregroundMark x1="70908" y1="89714" x2="70908" y2="89714"/>
                        <a14:foregroundMark x1="62574" y1="73568" x2="62574" y2="73568"/>
                        <a14:foregroundMark x1="52976" y1="51953" x2="52976" y2="51953"/>
                        <a14:foregroundMark x1="53497" y1="56771" x2="53497" y2="56771"/>
                        <a14:foregroundMark x1="68155" y1="77214" x2="68155" y2="77214"/>
                        <a14:foregroundMark x1="76116" y1="89063" x2="76116" y2="89063"/>
                        <a14:foregroundMark x1="83929" y1="86328" x2="83929" y2="86328"/>
                        <a14:foregroundMark x1="86384" y1="40755" x2="86384" y2="40755"/>
                        <a14:foregroundMark x1="95387" y1="83594" x2="95387" y2="83594"/>
                        <a14:foregroundMark x1="84970" y1="68099" x2="84970" y2="68099"/>
                        <a14:foregroundMark x1="75074" y1="37630" x2="75074" y2="37630"/>
                        <a14:foregroundMark x1="53497" y1="50391" x2="53497" y2="50391"/>
                        <a14:foregroundMark x1="50223" y1="49219" x2="50223" y2="49219"/>
                        <a14:foregroundMark x1="49033" y1="51302" x2="49033" y2="51302"/>
                        <a14:foregroundMark x1="51637" y1="47396" x2="51637" y2="47396"/>
                        <a14:foregroundMark x1="59077" y1="48307" x2="59077" y2="48307"/>
                        <a14:foregroundMark x1="85193" y1="69531" x2="85193" y2="69531"/>
                        <a14:foregroundMark x1="77009" y1="5078" x2="77009" y2="5078"/>
                        <a14:foregroundMark x1="84152" y1="5469" x2="84152" y2="5469"/>
                        <a14:foregroundMark x1="91071" y1="20313" x2="91071" y2="20313"/>
                        <a14:foregroundMark x1="91592" y1="23307" x2="91592" y2="23307"/>
                        <a14:foregroundMark x1="91964" y1="22135" x2="91964" y2="22135"/>
                        <a14:foregroundMark x1="92113" y1="25130" x2="92113" y2="25130"/>
                        <a14:foregroundMark x1="81845" y1="2344" x2="81845" y2="2344"/>
                        <a14:foregroundMark x1="42783" y1="24870" x2="42783" y2="24870"/>
                        <a14:foregroundMark x1="42932" y1="34635" x2="42932" y2="34635"/>
                        <a14:foregroundMark x1="42411" y1="37630" x2="42411" y2="37630"/>
                        <a14:foregroundMark x1="43304" y1="32422" x2="43304" y2="32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913" y="1965833"/>
            <a:ext cx="8525131" cy="48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50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594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903" y="1429840"/>
            <a:ext cx="665499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latin typeface="Calibri "/>
              </a:rPr>
              <a:t>Поколение 5: </a:t>
            </a:r>
            <a:r>
              <a:rPr lang="ru-RU" sz="3200" b="1" i="0" dirty="0">
                <a:effectLst/>
                <a:latin typeface="Calibri "/>
              </a:rPr>
              <a:t>Поколение Альфа (2013-2025).</a:t>
            </a:r>
            <a:endParaRPr lang="ru-RU" sz="3200" dirty="0">
              <a:latin typeface="Calibri "/>
            </a:endParaRPr>
          </a:p>
          <a:p>
            <a:pPr marL="0" indent="0">
              <a:buNone/>
            </a:pPr>
            <a:r>
              <a:rPr lang="ru-RU" sz="3200" b="0" i="0" dirty="0">
                <a:effectLst/>
                <a:latin typeface="Calibri "/>
              </a:rPr>
              <a:t>Самое молодое поколение, растущее в окружении технологий. Они с детства привыкли к сенсорным экранам и голосовым помощникам. Вероятно, что они повлияют на дальнейшее развитие технологий и социальных норм.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981B85-3601-9547-E162-B1C99C192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870" l="9896" r="89881">
                        <a14:foregroundMark x1="51190" y1="4818" x2="51190" y2="4818"/>
                        <a14:foregroundMark x1="45238" y1="3385" x2="45238" y2="3385"/>
                        <a14:foregroundMark x1="36607" y1="90885" x2="36607" y2="90885"/>
                        <a14:foregroundMark x1="46652" y1="84635" x2="46652" y2="84635"/>
                        <a14:foregroundMark x1="49330" y1="72005" x2="49330" y2="72005"/>
                        <a14:foregroundMark x1="61830" y1="81771" x2="61830" y2="81771"/>
                        <a14:foregroundMark x1="63914" y1="83333" x2="63914" y2="83333"/>
                        <a14:foregroundMark x1="59821" y1="69661" x2="59821" y2="69661"/>
                        <a14:foregroundMark x1="53348" y1="93099" x2="53348" y2="93099"/>
                        <a14:foregroundMark x1="36161" y1="92708" x2="36161" y2="92708"/>
                        <a14:foregroundMark x1="41295" y1="70703" x2="41295" y2="70703"/>
                        <a14:foregroundMark x1="46652" y1="99870" x2="46652" y2="99870"/>
                        <a14:foregroundMark x1="50521" y1="96094" x2="50521" y2="96094"/>
                      </a14:backgroundRemoval>
                    </a14:imgEffect>
                  </a14:imgLayer>
                </a14:imgProps>
              </a:ext>
            </a:extLst>
          </a:blip>
          <a:srcRect l="29355" r="26813"/>
          <a:stretch/>
        </p:blipFill>
        <p:spPr>
          <a:xfrm>
            <a:off x="6922093" y="-12274"/>
            <a:ext cx="5269907" cy="68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30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97"/>
            <a:ext cx="1218696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108" y="174246"/>
            <a:ext cx="117040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0" dirty="0">
                <a:effectLst/>
                <a:latin typeface="Calibri "/>
              </a:rPr>
              <a:t>Как вы считаете, </a:t>
            </a:r>
            <a:r>
              <a:rPr lang="ru-RU" sz="3200" b="1" dirty="0">
                <a:latin typeface="Calibri "/>
              </a:rPr>
              <a:t>п</a:t>
            </a:r>
            <a:r>
              <a:rPr lang="ru-RU" sz="3200" b="1" i="0" dirty="0">
                <a:effectLst/>
                <a:latin typeface="Calibri "/>
              </a:rPr>
              <a:t>очему возникает непонимание у разных поколений? 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F8382-7424-AAAE-38D8-E43B63B096C0}"/>
              </a:ext>
            </a:extLst>
          </p:cNvPr>
          <p:cNvSpPr txBox="1"/>
          <p:nvPr/>
        </p:nvSpPr>
        <p:spPr>
          <a:xfrm>
            <a:off x="183108" y="1264484"/>
            <a:ext cx="11117238" cy="1937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</a:rPr>
              <a:t>Причина 1: Разный опыт.</a:t>
            </a:r>
            <a:endParaRPr lang="ru-RU" sz="2800" dirty="0">
              <a:latin typeface="Calibri 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"/>
              </a:rPr>
              <a:t>Представьте, ваш дедушка никогда не видел интернета. Ему сложно понять, зачем вы смотрите видеоролики или играете в компьютерные игры.</a:t>
            </a:r>
            <a:r>
              <a:rPr lang="ru-RU" sz="2400" dirty="0">
                <a:latin typeface="Calibri "/>
              </a:rPr>
              <a:t> Это происходит потому, что его мировоззрение сформировалось в эпоху, когда таких технологий просто не существовало.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EAAF0-369B-A344-57F1-D285042F8E79}"/>
              </a:ext>
            </a:extLst>
          </p:cNvPr>
          <p:cNvSpPr txBox="1"/>
          <p:nvPr/>
        </p:nvSpPr>
        <p:spPr>
          <a:xfrm>
            <a:off x="183108" y="4244880"/>
            <a:ext cx="1124006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Причина 2: Разные ценности.</a:t>
            </a:r>
          </a:p>
          <a:p>
            <a:r>
              <a:rPr lang="ru-RU" sz="2400" dirty="0"/>
              <a:t>Старшее поколение часто считает, что нужно много работать и экономить. А вы, возможно, больше цените возможность общаться с друзьями и заниматься любимым делом. Эти различия в приоритетах могут приводить к непониманию и конфликтам в семье.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403EB3-13B7-9C97-BF6F-F698A95676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8220" y="2788176"/>
            <a:ext cx="2229844" cy="12741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098144-3440-8ED6-0DE8-65282AA8B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9974" l="9896" r="95982">
                        <a14:foregroundMark x1="90923" y1="48438" x2="90923" y2="48438"/>
                        <a14:foregroundMark x1="92708" y1="43359" x2="92708" y2="43359"/>
                        <a14:foregroundMark x1="94196" y1="46615" x2="94196" y2="46615"/>
                        <a14:foregroundMark x1="95982" y1="47786" x2="95982" y2="47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423" y="2613120"/>
            <a:ext cx="2587908" cy="147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5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768</Words>
  <Application>Microsoft Office PowerPoint</Application>
  <PresentationFormat>Широкоэкранный</PresentationFormat>
  <Paragraphs>42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</vt:lpstr>
      <vt:lpstr>Calibri Light</vt:lpstr>
      <vt:lpstr>Fira Sans</vt:lpstr>
      <vt:lpstr>Тема Office</vt:lpstr>
      <vt:lpstr>Как понять друг друга разным поколениям?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понять друг друга разным поколениям?</dc:title>
  <dc:creator>Настя</dc:creator>
  <cp:lastModifiedBy>Степан</cp:lastModifiedBy>
  <cp:revision>9</cp:revision>
  <dcterms:created xsi:type="dcterms:W3CDTF">2025-09-15T20:04:12Z</dcterms:created>
  <dcterms:modified xsi:type="dcterms:W3CDTF">2025-10-06T12:50:03Z</dcterms:modified>
</cp:coreProperties>
</file>