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68" r:id="rId3"/>
    <p:sldId id="273" r:id="rId4"/>
    <p:sldId id="267" r:id="rId5"/>
    <p:sldId id="269" r:id="rId6"/>
    <p:sldId id="261" r:id="rId7"/>
    <p:sldId id="257" r:id="rId8"/>
    <p:sldId id="259" r:id="rId9"/>
    <p:sldId id="262" r:id="rId10"/>
    <p:sldId id="272" r:id="rId11"/>
    <p:sldId id="266" r:id="rId12"/>
    <p:sldId id="263" r:id="rId13"/>
    <p:sldId id="265" r:id="rId14"/>
    <p:sldId id="271" r:id="rId15"/>
    <p:sldId id="260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>
        <p:scale>
          <a:sx n="84" d="100"/>
          <a:sy n="84" d="100"/>
        </p:scale>
        <p:origin x="408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B201A-60EE-4151-B69A-A7631FF47BD9}" type="datetimeFigureOut">
              <a:rPr lang="ru-RU" smtClean="0"/>
              <a:t>05.10.2025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3D40C-6853-4EE6-A74F-5CA0D0B8A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30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820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2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5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10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4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8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6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96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79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53019-57BD-4059-9693-34368B329EDC}" type="datetimeFigureOut">
              <a:rPr lang="ru-RU" smtClean="0"/>
              <a:pPr/>
              <a:t>05.10.2025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11A2F-0FA1-4E9F-87A4-D1AC18E99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9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9E6DC-CAEF-1EBB-C4B7-C5110229C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3A6FC-9C7A-1004-9537-9FE99112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E67D4C7-9179-F394-F1E8-F1FF747B8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61729" r="56156"/>
          <a:stretch/>
        </p:blipFill>
        <p:spPr>
          <a:xfrm>
            <a:off x="4686299" y="4133850"/>
            <a:ext cx="2543175" cy="166528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2BD947-33D2-2A40-BB7E-ADBA9DCC2A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10"/>
            <a:ext cx="12193057" cy="68585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B6E529-AF10-92E3-1F9C-0453A72EC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399">
            <a:off x="9677365" y="269740"/>
            <a:ext cx="1920672" cy="20146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C39C55-296C-F3D3-389C-79A5C6109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8" b="94404" l="7211" r="89932">
                        <a14:foregroundMark x1="40816" y1="12202" x2="40816" y2="12202"/>
                        <a14:foregroundMark x1="43673" y1="9908" x2="43673" y2="9908"/>
                        <a14:foregroundMark x1="74830" y1="6422" x2="74830" y2="6422"/>
                        <a14:foregroundMark x1="45034" y1="5229" x2="45034" y2="5229"/>
                        <a14:foregroundMark x1="54694" y1="13486" x2="54694" y2="13486"/>
                        <a14:foregroundMark x1="52789" y1="16239" x2="52789" y2="16239"/>
                        <a14:foregroundMark x1="7211" y1="34771" x2="7211" y2="34771"/>
                        <a14:foregroundMark x1="73878" y1="5780" x2="73878" y2="5780"/>
                        <a14:foregroundMark x1="88707" y1="31009" x2="88707" y2="31009"/>
                        <a14:foregroundMark x1="88571" y1="53578" x2="88707" y2="53211"/>
                        <a14:foregroundMark x1="88980" y1="63945" x2="88980" y2="63945"/>
                        <a14:foregroundMark x1="88980" y1="63945" x2="88980" y2="63945"/>
                        <a14:foregroundMark x1="88299" y1="78807" x2="88299" y2="78807"/>
                        <a14:foregroundMark x1="87211" y1="84771" x2="87211" y2="84771"/>
                        <a14:foregroundMark x1="85714" y1="91835" x2="85714" y2="91835"/>
                        <a14:foregroundMark x1="76599" y1="94404" x2="76599" y2="94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030">
            <a:off x="684139" y="187412"/>
            <a:ext cx="1245039" cy="18463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A4E659-7EF9-E97A-858D-D348D518F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413">
            <a:off x="7662897" y="2060160"/>
            <a:ext cx="1516692" cy="19079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F30B49-B0D3-4618-E73B-66E4F937D0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54" y="1434133"/>
            <a:ext cx="1303964" cy="18344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29455C-F977-C5C0-8549-9DAF359C51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83" y="2852742"/>
            <a:ext cx="1437641" cy="1921124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9F3136E-E99B-7BB8-EBF0-125272A5DE9A}"/>
              </a:ext>
            </a:extLst>
          </p:cNvPr>
          <p:cNvSpPr/>
          <p:nvPr/>
        </p:nvSpPr>
        <p:spPr>
          <a:xfrm>
            <a:off x="2110348" y="243240"/>
            <a:ext cx="74760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УРОК МАТЕМАТИКИ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279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06"/>
    </mc:Choice>
    <mc:Fallback>
      <p:transition spd="slow" advTm="461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8C219-A850-2522-05FD-877D75EB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E2363-76CC-FEF8-C58F-F4672E36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85A4BE6-1E36-62CC-D704-CC3582642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1A883F-DD3C-56C2-D693-E315DE4252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02" y="-178473"/>
            <a:ext cx="7431405" cy="7358380"/>
          </a:xfrm>
          <a:prstGeom prst="rect">
            <a:avLst/>
          </a:prstGeom>
          <a:noFill/>
        </p:spPr>
      </p:pic>
      <p:pic>
        <p:nvPicPr>
          <p:cNvPr id="6" name="Picture 4" descr="Apple клипа">
            <a:extLst>
              <a:ext uri="{FF2B5EF4-FFF2-40B4-BE49-F238E27FC236}">
                <a16:creationId xmlns:a16="http://schemas.microsoft.com/office/drawing/2014/main" id="{8A134EEE-6AB2-4E5B-3FCD-9B4EDBAF2AD9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3937" y="1307931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pple клипа">
            <a:extLst>
              <a:ext uri="{FF2B5EF4-FFF2-40B4-BE49-F238E27FC236}">
                <a16:creationId xmlns:a16="http://schemas.microsoft.com/office/drawing/2014/main" id="{A488DEAB-A567-D8C2-3EAB-AD8A2D0BA575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5242" y="436711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Apple клипа">
            <a:extLst>
              <a:ext uri="{FF2B5EF4-FFF2-40B4-BE49-F238E27FC236}">
                <a16:creationId xmlns:a16="http://schemas.microsoft.com/office/drawing/2014/main" id="{E2C51AE0-BDE4-33AB-7A09-2E19E9EF966A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90145" y="1388185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Apple клипа">
            <a:extLst>
              <a:ext uri="{FF2B5EF4-FFF2-40B4-BE49-F238E27FC236}">
                <a16:creationId xmlns:a16="http://schemas.microsoft.com/office/drawing/2014/main" id="{9AF1A548-59B3-17DF-5908-23C109F21F67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7430" y="648644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Apple клипа">
            <a:extLst>
              <a:ext uri="{FF2B5EF4-FFF2-40B4-BE49-F238E27FC236}">
                <a16:creationId xmlns:a16="http://schemas.microsoft.com/office/drawing/2014/main" id="{2D807CBC-B8C4-E64C-3B08-1ED3BB097FA6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1233" y="3665712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6D93A79-8BA3-A09E-1AD3-0D894AA7E385}"/>
              </a:ext>
            </a:extLst>
          </p:cNvPr>
          <p:cNvGrpSpPr/>
          <p:nvPr/>
        </p:nvGrpSpPr>
        <p:grpSpPr>
          <a:xfrm>
            <a:off x="6636182" y="2124938"/>
            <a:ext cx="688460" cy="1052310"/>
            <a:chOff x="1924393" y="685596"/>
            <a:chExt cx="537859" cy="790664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F1FFC72-60F9-8C09-80BE-8A1472204947}"/>
                </a:ext>
              </a:extLst>
            </p:cNvPr>
            <p:cNvSpPr/>
            <p:nvPr/>
          </p:nvSpPr>
          <p:spPr>
            <a:xfrm flipH="1" flipV="1">
              <a:off x="1924393" y="97143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A734AC9F-007C-D5C2-7205-DF98F3ADC84D}"/>
                </a:ext>
              </a:extLst>
            </p:cNvPr>
            <p:cNvSpPr/>
            <p:nvPr/>
          </p:nvSpPr>
          <p:spPr>
            <a:xfrm rot="20469066" flipH="1">
              <a:off x="2191572" y="768890"/>
              <a:ext cx="57807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1746FA1-CDEE-9329-92C0-FF846F093A6E}"/>
                </a:ext>
              </a:extLst>
            </p:cNvPr>
            <p:cNvSpPr/>
            <p:nvPr/>
          </p:nvSpPr>
          <p:spPr>
            <a:xfrm rot="2332282" flipH="1">
              <a:off x="2333034" y="685596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7D4C8EC-FC0F-0139-14DF-474102369164}"/>
              </a:ext>
            </a:extLst>
          </p:cNvPr>
          <p:cNvGrpSpPr/>
          <p:nvPr/>
        </p:nvGrpSpPr>
        <p:grpSpPr>
          <a:xfrm>
            <a:off x="7544753" y="2430571"/>
            <a:ext cx="682752" cy="1166285"/>
            <a:chOff x="0" y="0"/>
            <a:chExt cx="533400" cy="87630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01BFC69F-593A-53B8-7EBE-B7E33204C5B2}"/>
                </a:ext>
              </a:extLst>
            </p:cNvPr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7F234F5-9B73-4327-7843-405266BB460D}"/>
                </a:ext>
              </a:extLst>
            </p:cNvPr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6A959E88-23E8-2B84-280C-E6F0103A7E56}"/>
                </a:ext>
              </a:extLst>
            </p:cNvPr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B985442-F345-F445-9B08-3A16642D5283}"/>
              </a:ext>
            </a:extLst>
          </p:cNvPr>
          <p:cNvGrpSpPr/>
          <p:nvPr/>
        </p:nvGrpSpPr>
        <p:grpSpPr>
          <a:xfrm>
            <a:off x="8672250" y="2385808"/>
            <a:ext cx="682752" cy="1166285"/>
            <a:chOff x="0" y="0"/>
            <a:chExt cx="533400" cy="876300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789425DE-F392-A9D4-B8A9-5C9591FBCB8A}"/>
                </a:ext>
              </a:extLst>
            </p:cNvPr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0913806-39EC-F6CB-984A-C89FCEE8F11E}"/>
                </a:ext>
              </a:extLst>
            </p:cNvPr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D68DF24-AC78-5184-6D14-006497A2C035}"/>
                </a:ext>
              </a:extLst>
            </p:cNvPr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346AD-D091-2932-D543-C025148A5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498" y="2862023"/>
            <a:ext cx="695004" cy="11339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0FE2A27-DC34-DB41-AC74-8F7B6081F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218" y="237281"/>
            <a:ext cx="695004" cy="113395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08636A7-7F21-451F-B7E4-3D81A408A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785" y="1979747"/>
            <a:ext cx="780356" cy="87180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B2D1A80-8EA3-2919-6A30-59AE5ECB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347" y="1648901"/>
            <a:ext cx="780356" cy="87180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149DAA-FAC0-8C26-7185-B1A4FA219A34}"/>
              </a:ext>
            </a:extLst>
          </p:cNvPr>
          <p:cNvSpPr txBox="1"/>
          <p:nvPr/>
        </p:nvSpPr>
        <p:spPr>
          <a:xfrm>
            <a:off x="204830" y="218873"/>
            <a:ext cx="61678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в тетрадях.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Минутка чистописания.</a:t>
            </a: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6E308-3F32-AFFD-A114-B73AF0FF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A9163-0D42-8943-5284-54919238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7643151-BE0F-9D98-8895-60052B717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E081F9-15A9-84B2-6BC6-CBF59CBFBC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02" y="-178473"/>
            <a:ext cx="7431405" cy="7358380"/>
          </a:xfrm>
          <a:prstGeom prst="rect">
            <a:avLst/>
          </a:prstGeom>
          <a:noFill/>
        </p:spPr>
      </p:pic>
      <p:pic>
        <p:nvPicPr>
          <p:cNvPr id="6" name="Picture 4" descr="Apple клипа">
            <a:extLst>
              <a:ext uri="{FF2B5EF4-FFF2-40B4-BE49-F238E27FC236}">
                <a16:creationId xmlns:a16="http://schemas.microsoft.com/office/drawing/2014/main" id="{5E681C22-9A0E-415B-0346-E412638BDD07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3937" y="1307931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pple клипа">
            <a:extLst>
              <a:ext uri="{FF2B5EF4-FFF2-40B4-BE49-F238E27FC236}">
                <a16:creationId xmlns:a16="http://schemas.microsoft.com/office/drawing/2014/main" id="{D8D3FAF7-0BBF-5541-DA9B-BE864FD93B39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5242" y="436711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Apple клипа">
            <a:extLst>
              <a:ext uri="{FF2B5EF4-FFF2-40B4-BE49-F238E27FC236}">
                <a16:creationId xmlns:a16="http://schemas.microsoft.com/office/drawing/2014/main" id="{512179F5-670D-5A3F-541D-D34F9DFA10BC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90145" y="1388185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Apple клипа">
            <a:extLst>
              <a:ext uri="{FF2B5EF4-FFF2-40B4-BE49-F238E27FC236}">
                <a16:creationId xmlns:a16="http://schemas.microsoft.com/office/drawing/2014/main" id="{3E1A3DE1-4C6F-EFD2-B7A1-52346D4887EC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7430" y="648644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Apple клипа">
            <a:extLst>
              <a:ext uri="{FF2B5EF4-FFF2-40B4-BE49-F238E27FC236}">
                <a16:creationId xmlns:a16="http://schemas.microsoft.com/office/drawing/2014/main" id="{2279CD2F-61D0-8E86-B12C-CB165CF50A18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1233" y="3665712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A64791F-5011-D86F-5C1C-02E1A240F9AC}"/>
              </a:ext>
            </a:extLst>
          </p:cNvPr>
          <p:cNvGrpSpPr/>
          <p:nvPr/>
        </p:nvGrpSpPr>
        <p:grpSpPr>
          <a:xfrm>
            <a:off x="6636182" y="2124938"/>
            <a:ext cx="688460" cy="1052310"/>
            <a:chOff x="1924393" y="685596"/>
            <a:chExt cx="537859" cy="790664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37E9124-E4DD-CDC5-42F2-130294A0F4A1}"/>
                </a:ext>
              </a:extLst>
            </p:cNvPr>
            <p:cNvSpPr/>
            <p:nvPr/>
          </p:nvSpPr>
          <p:spPr>
            <a:xfrm flipH="1" flipV="1">
              <a:off x="1924393" y="97143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5AECC8E-D778-D2AD-6A95-0EF8DD1DCE55}"/>
                </a:ext>
              </a:extLst>
            </p:cNvPr>
            <p:cNvSpPr/>
            <p:nvPr/>
          </p:nvSpPr>
          <p:spPr>
            <a:xfrm rot="20469066" flipH="1">
              <a:off x="2191572" y="768890"/>
              <a:ext cx="57807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4E0B391-E552-F77F-D0AC-2160B1CBC75D}"/>
                </a:ext>
              </a:extLst>
            </p:cNvPr>
            <p:cNvSpPr/>
            <p:nvPr/>
          </p:nvSpPr>
          <p:spPr>
            <a:xfrm rot="2332282" flipH="1">
              <a:off x="2333034" y="685596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FDC308B-2082-00E9-5D68-63AE8C5FACBB}"/>
              </a:ext>
            </a:extLst>
          </p:cNvPr>
          <p:cNvGrpSpPr/>
          <p:nvPr/>
        </p:nvGrpSpPr>
        <p:grpSpPr>
          <a:xfrm>
            <a:off x="7544753" y="2430571"/>
            <a:ext cx="682752" cy="1166285"/>
            <a:chOff x="0" y="0"/>
            <a:chExt cx="533400" cy="87630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99A67DB-30CE-29AB-7437-76D7EBB4945C}"/>
                </a:ext>
              </a:extLst>
            </p:cNvPr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5E26E3B-A07E-F731-B36D-0EB93E2974E9}"/>
                </a:ext>
              </a:extLst>
            </p:cNvPr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0E50E501-476D-295A-0ED5-7A92243073F3}"/>
                </a:ext>
              </a:extLst>
            </p:cNvPr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9941D88-E140-A4E1-FE8C-94FB8A57595F}"/>
              </a:ext>
            </a:extLst>
          </p:cNvPr>
          <p:cNvGrpSpPr/>
          <p:nvPr/>
        </p:nvGrpSpPr>
        <p:grpSpPr>
          <a:xfrm>
            <a:off x="8672250" y="2385808"/>
            <a:ext cx="682752" cy="1166285"/>
            <a:chOff x="0" y="0"/>
            <a:chExt cx="533400" cy="876300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69A55ED7-5427-521B-0E52-6FEF4E4ED554}"/>
                </a:ext>
              </a:extLst>
            </p:cNvPr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8A9B1D4-6521-85CB-361B-AF6B1F7DF2A5}"/>
                </a:ext>
              </a:extLst>
            </p:cNvPr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0C4DE74-2A93-015A-069C-82B358501AA4}"/>
                </a:ext>
              </a:extLst>
            </p:cNvPr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24B42E-595C-A0BB-34DC-215984A60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498" y="2862023"/>
            <a:ext cx="695004" cy="11339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3551FEA-0A09-7F3D-F6A9-3412C0B77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218" y="237281"/>
            <a:ext cx="695004" cy="113395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DEFB28-97D7-5417-8968-22DA889F1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0785" y="1979747"/>
            <a:ext cx="780356" cy="87180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BA086E-CFC9-1BA8-4353-E500DE578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347" y="1648901"/>
            <a:ext cx="780356" cy="87180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285A379-6BE4-7659-E9B5-1FAF58F960D4}"/>
              </a:ext>
            </a:extLst>
          </p:cNvPr>
          <p:cNvSpPr txBox="1"/>
          <p:nvPr/>
        </p:nvSpPr>
        <p:spPr>
          <a:xfrm>
            <a:off x="204830" y="218873"/>
            <a:ext cx="61678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примеры:</a:t>
            </a:r>
          </a:p>
          <a:p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Учебник: стр. 28, № 7 (а)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7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272052" cy="6858000"/>
          </a:xfrm>
          <a:prstGeom prst="rect">
            <a:avLst/>
          </a:prstGeom>
        </p:spPr>
      </p:pic>
      <p:pic>
        <p:nvPicPr>
          <p:cNvPr id="5" name="Рисунок 4" descr="http://fs1.ppt4web.ru/images/95267/114103/640/img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6" t="19674" r="14534" b="37123"/>
          <a:stretch/>
        </p:blipFill>
        <p:spPr bwMode="auto">
          <a:xfrm>
            <a:off x="0" y="4743450"/>
            <a:ext cx="8546592" cy="2114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1904" y="5486400"/>
            <a:ext cx="1694688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09568" y="5888355"/>
            <a:ext cx="186537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246368" y="5976937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7485888" y="5888355"/>
            <a:ext cx="1060704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5090" y="5062537"/>
            <a:ext cx="91440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38200" y="0"/>
            <a:ext cx="1115147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ровненькой дорожке шагают наши ножки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камушкам, по кочкам, по мостику идем.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Быстро, быстро мы шагали, не споткнулись, не упали.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 к речке мы попали.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увидела речку. Здравствуй речка. Скажи, куда гуси – лебеди полетели?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Речка попросила помочь убрать волшебные камни, которые мешают её течению.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Учитель: ребята, а на что похожи эти камни?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каждую фигуру и какого она цвета?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фигура находится по середине?</a:t>
            </a:r>
          </a:p>
        </p:txBody>
      </p:sp>
    </p:spTree>
    <p:extLst>
      <p:ext uri="{BB962C8B-B14F-4D97-AF65-F5344CB8AC3E}">
        <p14:creationId xmlns:p14="http://schemas.microsoft.com/office/powerpoint/2010/main" val="5620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0522E-4F12-406D-68E4-FAC1BE9D4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5D0C5-8DA4-7C3E-2F18-818A3083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019EC4-64BF-352F-25F3-59B0B21B4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0026" y="0"/>
            <a:ext cx="12272052" cy="6858000"/>
          </a:xfrm>
          <a:prstGeom prst="rect">
            <a:avLst/>
          </a:prstGeom>
        </p:spPr>
      </p:pic>
      <p:pic>
        <p:nvPicPr>
          <p:cNvPr id="5" name="Рисунок 4" descr="http://fs1.ppt4web.ru/images/95267/114103/640/img4.jpg">
            <a:extLst>
              <a:ext uri="{FF2B5EF4-FFF2-40B4-BE49-F238E27FC236}">
                <a16:creationId xmlns:a16="http://schemas.microsoft.com/office/drawing/2014/main" id="{F8CA7644-B689-4BD9-63B9-9B9116874BCD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94" b="58557" l="56603" r="82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96" t="19674" r="14534" b="37123"/>
          <a:stretch/>
        </p:blipFill>
        <p:spPr bwMode="auto">
          <a:xfrm>
            <a:off x="-40026" y="4609050"/>
            <a:ext cx="8834459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A13AF0F-8C96-CE47-5BB9-2BF38B495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65" y="931338"/>
            <a:ext cx="4572000" cy="2248950"/>
          </a:xfrm>
          <a:prstGeom prst="rect">
            <a:avLst/>
          </a:prstGeom>
          <a:noFill/>
          <a:ln w="507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800" b="1" dirty="0">
                <a:solidFill>
                  <a:srgbClr val="FF0000"/>
                </a:solidFill>
              </a:rPr>
              <a:t>Алёнушке  было от роду 10 лет, а Иванушке – ? на 5 лет моложе.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800" b="1" dirty="0">
                <a:solidFill>
                  <a:srgbClr val="FF0000"/>
                </a:solidFill>
              </a:rPr>
              <a:t>Сколько лет было Иванушке?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EF95AF2-DBB1-2112-0B64-B7AB59D6F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688" y="2224000"/>
            <a:ext cx="6048375" cy="956288"/>
          </a:xfrm>
          <a:prstGeom prst="rect">
            <a:avLst/>
          </a:prstGeom>
          <a:noFill/>
          <a:ln w="50760" cap="sq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800" b="1" dirty="0">
                <a:solidFill>
                  <a:srgbClr val="FF0000"/>
                </a:solidFill>
              </a:rPr>
              <a:t>10 – 5 = 5 (л.)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800" b="1" dirty="0">
                <a:solidFill>
                  <a:srgbClr val="FF0000"/>
                </a:solidFill>
              </a:rPr>
              <a:t>Ответ:  5 лет было Иванушке.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7697C66-B3FD-31C3-6D51-F6E53D81F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22" y="135325"/>
            <a:ext cx="3725102" cy="525401"/>
          </a:xfrm>
          <a:prstGeom prst="rect">
            <a:avLst/>
          </a:prstGeom>
          <a:noFill/>
          <a:ln w="50760" cap="sq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800" b="1" dirty="0">
                <a:solidFill>
                  <a:srgbClr val="FF0000"/>
                </a:solidFill>
              </a:rPr>
              <a:t>РЕШИТЕ ЗАДАЧУ: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C605E-6C05-4108-3938-D1DE8FDB9989}"/>
              </a:ext>
            </a:extLst>
          </p:cNvPr>
          <p:cNvSpPr txBox="1"/>
          <p:nvPr/>
        </p:nvSpPr>
        <p:spPr>
          <a:xfrm>
            <a:off x="4273295" y="203017"/>
            <a:ext cx="7688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ОТПРАВИМСЯ  ДАЛЬШЕ НА  ПОИСКИ  Иванушки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81581-9989-72FC-F439-1CFFC9317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9ECDD-A9FE-8C96-6BC2-425CD1C7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8819097-FB47-A848-97C0-EE7C6A26C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61729" r="56156"/>
          <a:stretch/>
        </p:blipFill>
        <p:spPr>
          <a:xfrm>
            <a:off x="4686299" y="4133850"/>
            <a:ext cx="2543175" cy="166528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0F801E-2561-A21E-9D6C-CCECDE81E2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9262B-A8E0-ADAA-F6DB-DF61F4FB95C8}"/>
              </a:ext>
            </a:extLst>
          </p:cNvPr>
          <p:cNvSpPr txBox="1"/>
          <p:nvPr/>
        </p:nvSpPr>
        <p:spPr>
          <a:xfrm>
            <a:off x="678937" y="97347"/>
            <a:ext cx="7255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добрались мы до избушки Бабы Яги.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от Бабы Яги.</a:t>
            </a:r>
          </a:p>
        </p:txBody>
      </p:sp>
      <p:pic>
        <p:nvPicPr>
          <p:cNvPr id="3" name="Рисунок 2" descr="избушка на курьих ножках на прозрачном фоне 22 фото">
            <a:extLst>
              <a:ext uri="{FF2B5EF4-FFF2-40B4-BE49-F238E27FC236}">
                <a16:creationId xmlns:a16="http://schemas.microsoft.com/office/drawing/2014/main" id="{1B1FA317-739C-460A-3A5B-A221B1829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4167" l="2000" r="91889">
                        <a14:foregroundMark x1="7556" y1="42083" x2="7556" y2="42083"/>
                        <a14:foregroundMark x1="2333" y1="45583" x2="2333" y2="45583"/>
                        <a14:foregroundMark x1="55333" y1="5250" x2="55333" y2="5250"/>
                        <a14:foregroundMark x1="43556" y1="4167" x2="43556" y2="4167"/>
                        <a14:foregroundMark x1="74889" y1="11333" x2="74889" y2="11333"/>
                        <a14:foregroundMark x1="74556" y1="9417" x2="74556" y2="9417"/>
                        <a14:foregroundMark x1="72444" y1="9667" x2="72444" y2="9667"/>
                        <a14:foregroundMark x1="70778" y1="10000" x2="75222" y2="17500"/>
                        <a14:foregroundMark x1="75222" y1="17500" x2="74889" y2="17750"/>
                        <a14:foregroundMark x1="69667" y1="7583" x2="78111" y2="7667"/>
                        <a14:foregroundMark x1="79556" y1="10250" x2="75778" y2="18417"/>
                        <a14:foregroundMark x1="75778" y1="18417" x2="76111" y2="21250"/>
                        <a14:foregroundMark x1="73778" y1="24333" x2="73778" y2="24333"/>
                        <a14:foregroundMark x1="74222" y1="23167" x2="80667" y2="31750"/>
                        <a14:foregroundMark x1="56111" y1="10417" x2="60889" y2="14917"/>
                        <a14:foregroundMark x1="43667" y1="11083" x2="29222" y2="23250"/>
                        <a14:foregroundMark x1="29222" y1="23250" x2="23111" y2="26750"/>
                        <a14:foregroundMark x1="32444" y1="13500" x2="31556" y2="17750"/>
                        <a14:foregroundMark x1="35333" y1="10917" x2="35889" y2="17000"/>
                        <a14:foregroundMark x1="29333" y1="18750" x2="31333" y2="20417"/>
                        <a14:foregroundMark x1="10556" y1="30917" x2="12222" y2="35500"/>
                        <a14:foregroundMark x1="7667" y1="37000" x2="11667" y2="38333"/>
                        <a14:foregroundMark x1="5000" y1="40583" x2="10333" y2="37750"/>
                        <a14:foregroundMark x1="91889" y1="36583" x2="84444" y2="39000"/>
                        <a14:foregroundMark x1="82111" y1="25333" x2="80778" y2="30833"/>
                        <a14:foregroundMark x1="89111" y1="60500" x2="89222" y2="69250"/>
                        <a14:foregroundMark x1="37222" y1="78500" x2="38333" y2="92500"/>
                        <a14:foregroundMark x1="63778" y1="78667" x2="66889" y2="76250"/>
                        <a14:foregroundMark x1="66889" y1="76250" x2="66778" y2="85000"/>
                        <a14:foregroundMark x1="66778" y1="85000" x2="63222" y2="85333"/>
                        <a14:foregroundMark x1="64556" y1="90083" x2="48444" y2="92833"/>
                        <a14:foregroundMark x1="48444" y1="92833" x2="67000" y2="89083"/>
                        <a14:foregroundMark x1="37444" y1="90083" x2="22556" y2="92000"/>
                        <a14:foregroundMark x1="22556" y1="92000" x2="41889" y2="94167"/>
                        <a14:foregroundMark x1="41889" y1="94167" x2="81000" y2="89833"/>
                        <a14:foregroundMark x1="81000" y1="89833" x2="54111" y2="87833"/>
                        <a14:foregroundMark x1="54111" y1="87833" x2="40333" y2="89083"/>
                        <a14:foregroundMark x1="40333" y1="89083" x2="40333" y2="89083"/>
                        <a14:foregroundMark x1="28667" y1="17333" x2="30333" y2="20083"/>
                        <a14:foregroundMark x1="9889" y1="28417" x2="12889" y2="30667"/>
                        <a14:foregroundMark x1="7111" y1="32250" x2="10000" y2="32667"/>
                        <a14:foregroundMark x1="12667" y1="29583" x2="14889" y2="29333"/>
                        <a14:foregroundMark x1="7556" y1="36167" x2="7667" y2="3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59" y="557067"/>
            <a:ext cx="4723871" cy="6300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44D436-9A5D-C447-6152-F5A8DCED8748}"/>
              </a:ext>
            </a:extLst>
          </p:cNvPr>
          <p:cNvSpPr txBox="1"/>
          <p:nvPr/>
        </p:nvSpPr>
        <p:spPr>
          <a:xfrm>
            <a:off x="445495" y="1213634"/>
            <a:ext cx="72558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Сколько пальцев на двух руках?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пальцев на правой ноге?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Сколько ножек у двух стульев?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хвостов у трех котов?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Сколько углов у квадрата?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ушей у трех мышей?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Сколько рогов у двух коров?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букв в названии самого длинношеего животного?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человек тянуло репку?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121CDE-575A-16C8-68C0-8ADCC80E8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3" b="92021" l="7184" r="91954">
                        <a14:foregroundMark x1="7471" y1="85106" x2="7471" y2="85106"/>
                        <a14:foregroundMark x1="21264" y1="92021" x2="21264" y2="92021"/>
                        <a14:foregroundMark x1="58621" y1="92553" x2="58621" y2="92553"/>
                        <a14:foregroundMark x1="58621" y1="92553" x2="58621" y2="92553"/>
                        <a14:foregroundMark x1="59483" y1="67287" x2="59483" y2="67287"/>
                        <a14:foregroundMark x1="58908" y1="66489" x2="48851" y2="59840"/>
                        <a14:foregroundMark x1="62931" y1="68617" x2="62931" y2="69681"/>
                        <a14:foregroundMark x1="92241" y1="13564" x2="92241" y2="13564"/>
                        <a14:foregroundMark x1="31897" y1="29521" x2="31897" y2="29521"/>
                        <a14:foregroundMark x1="26149" y1="27128" x2="26149" y2="27128"/>
                        <a14:foregroundMark x1="26724" y1="9043" x2="26724" y2="9043"/>
                        <a14:foregroundMark x1="87069" y1="27128" x2="87069" y2="27128"/>
                        <a14:foregroundMark x1="84770" y1="25000" x2="84770" y2="25000"/>
                        <a14:foregroundMark x1="85345" y1="25532" x2="89080" y2="32979"/>
                        <a14:foregroundMark x1="82471" y1="40160" x2="82471" y2="40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6783" y="3429000"/>
            <a:ext cx="33147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8661"/>
          </a:xfrm>
        </p:spPr>
      </p:pic>
      <p:sp>
        <p:nvSpPr>
          <p:cNvPr id="5" name="TextBox 4"/>
          <p:cNvSpPr txBox="1"/>
          <p:nvPr/>
        </p:nvSpPr>
        <p:spPr>
          <a:xfrm>
            <a:off x="6532686" y="4318538"/>
            <a:ext cx="5247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Прибежали они домой а тем временем родители возвращались домой и подарили девочке платочек.</a:t>
            </a:r>
          </a:p>
        </p:txBody>
      </p:sp>
    </p:spTree>
    <p:extLst>
      <p:ext uri="{BB962C8B-B14F-4D97-AF65-F5344CB8AC3E}">
        <p14:creationId xmlns:p14="http://schemas.microsoft.com/office/powerpoint/2010/main" val="2054138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E23B5-1086-A719-93A5-9181AE78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24331-1002-4DB3-D6F8-F32857E1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610CAB-A95A-447F-20A4-AA01CA7EB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61729" r="56156"/>
          <a:stretch/>
        </p:blipFill>
        <p:spPr>
          <a:xfrm>
            <a:off x="4686299" y="4133850"/>
            <a:ext cx="2543175" cy="166528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71372F-3F0F-78EB-0B3E-21AA409D61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90C7D8-D627-99A4-8116-88F25ECEFFB2}"/>
              </a:ext>
            </a:extLst>
          </p:cNvPr>
          <p:cNvSpPr txBox="1"/>
          <p:nvPr/>
        </p:nvSpPr>
        <p:spPr>
          <a:xfrm>
            <a:off x="2581275" y="175817"/>
            <a:ext cx="74595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помощь!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7644F82-7E99-9BB9-9A61-4782C46D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7641" y="1489268"/>
            <a:ext cx="6096042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904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8ACCE-7494-150D-9E79-F96B9E350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E0B45-0B7B-1663-3B6D-F917EFFB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67D901-8E2E-5DEF-3BAE-AE265704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61729" r="56156"/>
          <a:stretch/>
        </p:blipFill>
        <p:spPr>
          <a:xfrm>
            <a:off x="4686299" y="4133850"/>
            <a:ext cx="2543175" cy="166528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0E6C34-744A-9F29-A509-DB6C4140E0A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35023-66A5-BF92-DE0E-B0B470BF5FA6}"/>
              </a:ext>
            </a:extLst>
          </p:cNvPr>
          <p:cNvSpPr txBox="1"/>
          <p:nvPr/>
        </p:nvSpPr>
        <p:spPr>
          <a:xfrm>
            <a:off x="3321295" y="1027906"/>
            <a:ext cx="47764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ОРГМОМЕНТ.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 урок начнем с разминки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Выпрямляем наши спинки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Вправо, влево повернулись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друг другу улыбнулись.</a:t>
            </a:r>
          </a:p>
        </p:txBody>
      </p:sp>
      <p:pic>
        <p:nvPicPr>
          <p:cNvPr id="7" name="deti-online.com_-_muzyka-detskaya-dlya-zanyatiy-sportom (mp3cut.net)">
            <a:hlinkClick r:id="" action="ppaction://media"/>
            <a:extLst>
              <a:ext uri="{FF2B5EF4-FFF2-40B4-BE49-F238E27FC236}">
                <a16:creationId xmlns:a16="http://schemas.microsoft.com/office/drawing/2014/main" id="{5C2AE2F3-C779-FFA5-210B-A673B5B48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518" y="535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9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06"/>
    </mc:Choice>
    <mc:Fallback>
      <p:transition spd="slow" advTm="4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2EC53-CA0F-6F33-9C22-A32820174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C784B-FC3A-CA10-0F73-FB7A00A1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4888A0-1FF4-CDF3-E7AB-F6221D18C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61729" r="56156"/>
          <a:stretch/>
        </p:blipFill>
        <p:spPr>
          <a:xfrm>
            <a:off x="4686299" y="4133850"/>
            <a:ext cx="2543175" cy="166528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28B8CA-5035-C06F-6A46-F78DAB5805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D75D1-D2BC-1FE9-9E7F-62032A563624}"/>
              </a:ext>
            </a:extLst>
          </p:cNvPr>
          <p:cNvSpPr txBox="1"/>
          <p:nvPr/>
        </p:nvSpPr>
        <p:spPr>
          <a:xfrm>
            <a:off x="3321295" y="1027906"/>
            <a:ext cx="47764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РАЗМИНКА.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Прямой счет.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Обратный счет.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Выборочный счет.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0CAF1C-89A1-E515-1E7C-E4A73EE1D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8" b="94404" l="7211" r="89932">
                        <a14:foregroundMark x1="40816" y1="12202" x2="40816" y2="12202"/>
                        <a14:foregroundMark x1="43673" y1="9908" x2="43673" y2="9908"/>
                        <a14:foregroundMark x1="74830" y1="6422" x2="74830" y2="6422"/>
                        <a14:foregroundMark x1="45034" y1="5229" x2="45034" y2="5229"/>
                        <a14:foregroundMark x1="54694" y1="13486" x2="54694" y2="13486"/>
                        <a14:foregroundMark x1="52789" y1="16239" x2="52789" y2="16239"/>
                        <a14:foregroundMark x1="7211" y1="34771" x2="7211" y2="34771"/>
                        <a14:foregroundMark x1="73878" y1="5780" x2="73878" y2="5780"/>
                        <a14:foregroundMark x1="88707" y1="31009" x2="88707" y2="31009"/>
                        <a14:foregroundMark x1="88571" y1="53578" x2="88707" y2="53211"/>
                        <a14:foregroundMark x1="88980" y1="63945" x2="88980" y2="63945"/>
                        <a14:foregroundMark x1="88980" y1="63945" x2="88980" y2="63945"/>
                        <a14:foregroundMark x1="88299" y1="78807" x2="88299" y2="78807"/>
                        <a14:foregroundMark x1="87211" y1="84771" x2="87211" y2="84771"/>
                        <a14:foregroundMark x1="85714" y1="91835" x2="85714" y2="91835"/>
                        <a14:foregroundMark x1="76599" y1="94404" x2="76599" y2="94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030">
            <a:off x="684139" y="187412"/>
            <a:ext cx="1245039" cy="18463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2838E0-BFBC-F63E-30B4-24DEB20740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46" y="1935847"/>
            <a:ext cx="1303964" cy="1834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CD2E73-64B0-6ACF-129B-6765D38B4F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588">
            <a:off x="7079439" y="365125"/>
            <a:ext cx="1437641" cy="19211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567C19-2785-B852-F60A-77DFA0F62D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413">
            <a:off x="10137033" y="411954"/>
            <a:ext cx="1516692" cy="19079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F8527F-2518-CB17-712A-C54C36140E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399">
            <a:off x="7030416" y="2921410"/>
            <a:ext cx="1920672" cy="20146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1BB815-F828-0521-8154-D2874DFD4B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100">
            <a:off x="3910804" y="3080715"/>
            <a:ext cx="2676367" cy="19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1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8383C-D585-33AB-52D4-8FB325E0E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FAE47-18FF-EDF0-28EE-57B1882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EF2B8B9-F4AC-CAD2-6B18-2807F3D4D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61729" r="56156"/>
          <a:stretch/>
        </p:blipFill>
        <p:spPr>
          <a:xfrm>
            <a:off x="4686299" y="4133850"/>
            <a:ext cx="2543175" cy="166528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572E73-F644-2594-FEB3-6DF63A6E72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EAEF1D-4864-9290-BC99-3C6208A91E51}"/>
              </a:ext>
            </a:extLst>
          </p:cNvPr>
          <p:cNvSpPr txBox="1"/>
          <p:nvPr/>
        </p:nvSpPr>
        <p:spPr>
          <a:xfrm>
            <a:off x="1703510" y="134292"/>
            <a:ext cx="8337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В ГОСТИ ПРИШЛА СКАЗКА. УГАДАЙТЕ КАКАЯ.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D448B-0D32-328F-54FC-E8516BB392CD}"/>
              </a:ext>
            </a:extLst>
          </p:cNvPr>
          <p:cNvSpPr txBox="1"/>
          <p:nvPr/>
        </p:nvSpPr>
        <p:spPr>
          <a:xfrm>
            <a:off x="2797417" y="812006"/>
            <a:ext cx="63209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Помогла нам яблонька. Помогла нам печка.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Помогла хорошая, голубая речка.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нам помогали. Все нас укрывали.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батюшке и матушке мы домой попали.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унес братишку?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книжку…</a:t>
            </a:r>
          </a:p>
        </p:txBody>
      </p:sp>
      <p:pic>
        <p:nvPicPr>
          <p:cNvPr id="7" name="Melodiya_iz_detstva_-_V_gostyah_u_skazki_(SkySound (mp3cut.net)">
            <a:hlinkClick r:id="" action="ppaction://media"/>
            <a:extLst>
              <a:ext uri="{FF2B5EF4-FFF2-40B4-BE49-F238E27FC236}">
                <a16:creationId xmlns:a16="http://schemas.microsoft.com/office/drawing/2014/main" id="{58B84817-389A-915B-62B2-0D4ED6ED8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400" y="441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3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40">
        <p:split orient="vert"/>
      </p:transition>
    </mc:Choice>
    <mc:Fallback>
      <p:transition spd="slow" advTm="500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2F25C-0788-F9FA-95B2-B0142C15B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99CDCF-133B-27C2-7952-C678948158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72312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FD99F-F54E-883F-145C-0E73A2975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0524" y="252247"/>
            <a:ext cx="9984828" cy="100850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путешествие по сказке 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Гуси-лебеди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9FDFA2-44D7-FA6E-A577-DABB1C1EF9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41813" y="1144581"/>
            <a:ext cx="5991225" cy="5927384"/>
          </a:xfrm>
          <a:prstGeom prst="rect">
            <a:avLst/>
          </a:prstGeom>
        </p:spPr>
      </p:pic>
      <p:pic>
        <p:nvPicPr>
          <p:cNvPr id="6" name="Picture 4" descr="Apple клипа">
            <a:extLst>
              <a:ext uri="{FF2B5EF4-FFF2-40B4-BE49-F238E27FC236}">
                <a16:creationId xmlns:a16="http://schemas.microsoft.com/office/drawing/2014/main" id="{8694C3F7-7288-8009-FBFE-9EE9B56E9959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1252" y="2104476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Apple клипа">
            <a:extLst>
              <a:ext uri="{FF2B5EF4-FFF2-40B4-BE49-F238E27FC236}">
                <a16:creationId xmlns:a16="http://schemas.microsoft.com/office/drawing/2014/main" id="{EA56747E-6E41-5A74-987C-BF1F830AB4BB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9330" y="3345156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4980BF8-2657-A48D-5530-D4B3DFDF6AA0}"/>
              </a:ext>
            </a:extLst>
          </p:cNvPr>
          <p:cNvGrpSpPr/>
          <p:nvPr/>
        </p:nvGrpSpPr>
        <p:grpSpPr>
          <a:xfrm>
            <a:off x="1131252" y="3280564"/>
            <a:ext cx="682752" cy="1166285"/>
            <a:chOff x="0" y="0"/>
            <a:chExt cx="533400" cy="8763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9C06308-8E5D-CF6E-42E8-8018B6DE234A}"/>
                </a:ext>
              </a:extLst>
            </p:cNvPr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38788DBD-91EC-8070-B3FD-E31F4EF35080}"/>
                </a:ext>
              </a:extLst>
            </p:cNvPr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CF32C48-ABF4-0706-8F21-658A554D9DB4}"/>
                </a:ext>
              </a:extLst>
            </p:cNvPr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Рисунок 12" descr="http://fs1.ppt4web.ru/images/95267/114103/640/img4.jpg">
            <a:extLst>
              <a:ext uri="{FF2B5EF4-FFF2-40B4-BE49-F238E27FC236}">
                <a16:creationId xmlns:a16="http://schemas.microsoft.com/office/drawing/2014/main" id="{AF5BDF16-D7DA-1E0E-90B8-5DBA95298CB5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94" b="58557" l="56603" r="82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96" t="19674" r="14534" b="37123"/>
          <a:stretch/>
        </p:blipFill>
        <p:spPr bwMode="auto">
          <a:xfrm>
            <a:off x="7831667" y="4800601"/>
            <a:ext cx="4440645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krasota1_12.gif">
            <a:extLst>
              <a:ext uri="{FF2B5EF4-FFF2-40B4-BE49-F238E27FC236}">
                <a16:creationId xmlns:a16="http://schemas.microsoft.com/office/drawing/2014/main" id="{95EC795C-4E75-E2DE-BDBA-4C816521AA9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27665" y="608017"/>
            <a:ext cx="2712085" cy="2633736"/>
          </a:xfrm>
          <a:prstGeom prst="rect">
            <a:avLst/>
          </a:prstGeom>
        </p:spPr>
      </p:pic>
      <p:pic>
        <p:nvPicPr>
          <p:cNvPr id="15" name="Рисунок 14" descr="krasota1_12.gif">
            <a:extLst>
              <a:ext uri="{FF2B5EF4-FFF2-40B4-BE49-F238E27FC236}">
                <a16:creationId xmlns:a16="http://schemas.microsoft.com/office/drawing/2014/main" id="{13557F6D-B1F1-BA2B-6B5C-0C43D287CA5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44680" y="666843"/>
            <a:ext cx="2712085" cy="26337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C081AA-4541-D104-285F-31A840FD2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990" y="2144366"/>
            <a:ext cx="4139775" cy="4869710"/>
          </a:xfrm>
          <a:prstGeom prst="rect">
            <a:avLst/>
          </a:prstGeom>
        </p:spPr>
      </p:pic>
      <p:pic>
        <p:nvPicPr>
          <p:cNvPr id="16" name="Рисунок 15" descr="krasota1_12.gif">
            <a:extLst>
              <a:ext uri="{FF2B5EF4-FFF2-40B4-BE49-F238E27FC236}">
                <a16:creationId xmlns:a16="http://schemas.microsoft.com/office/drawing/2014/main" id="{3E2BAABA-E9C6-8695-EF06-3FBDEEA0E72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3800" y="2716139"/>
            <a:ext cx="2712085" cy="263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0967" y="281151"/>
            <a:ext cx="53392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Жили-были мужик, да баба. Была у них дочка, да сыночек маленький.</a:t>
            </a:r>
          </a:p>
          <a:p>
            <a:r>
              <a:rPr lang="ru-RU" sz="2400" b="1" dirty="0"/>
              <a:t>-Доченька, - говорила мать, - мы пойдём на работу, а ты береги братца.</a:t>
            </a:r>
          </a:p>
          <a:p>
            <a:r>
              <a:rPr lang="ru-RU" sz="2400" b="1" dirty="0"/>
              <a:t>Не ходи со двора, будь умницей. Мы купим тебе платочек.</a:t>
            </a:r>
          </a:p>
          <a:p>
            <a:r>
              <a:rPr lang="ru-RU" sz="2400" b="1" dirty="0"/>
              <a:t>Отец с матерью ушли, а дочка позабыла, что ей приказывали, посадила братца на травку под окошко, а сама побежала на улицу. Заигралась, загулялась, и позабыла про братца.</a:t>
            </a:r>
          </a:p>
          <a:p>
            <a:r>
              <a:rPr lang="ru-RU" sz="2400" b="1" dirty="0"/>
              <a:t>Налетели гуси-лебеди, подхватили мальчика и унесли его на крыльях. Побежала девочка искать братца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69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4192" cy="6870823"/>
          </a:xfrm>
          <a:prstGeom prst="rect">
            <a:avLst/>
          </a:prstGeom>
        </p:spPr>
      </p:pic>
      <p:pic>
        <p:nvPicPr>
          <p:cNvPr id="5" name="Рисунок 4" descr="krasota1_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2022" y="1699210"/>
            <a:ext cx="2712085" cy="2633736"/>
          </a:xfrm>
          <a:prstGeom prst="rect">
            <a:avLst/>
          </a:prstGeom>
        </p:spPr>
      </p:pic>
      <p:pic>
        <p:nvPicPr>
          <p:cNvPr id="6" name="Рисунок 5" descr="krasota1_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79915" y="758206"/>
            <a:ext cx="2712085" cy="2633736"/>
          </a:xfrm>
          <a:prstGeom prst="rect">
            <a:avLst/>
          </a:prstGeom>
        </p:spPr>
      </p:pic>
      <p:pic>
        <p:nvPicPr>
          <p:cNvPr id="7" name="Рисунок 6" descr="krasota1_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8602" y="2178017"/>
            <a:ext cx="2712085" cy="2633736"/>
          </a:xfrm>
          <a:prstGeom prst="rect">
            <a:avLst/>
          </a:prstGeom>
        </p:spPr>
      </p:pic>
      <p:pic>
        <p:nvPicPr>
          <p:cNvPr id="8" name="Рисунок 7" descr="krasota1_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042" y="2512818"/>
            <a:ext cx="2712085" cy="2633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534" y="185315"/>
            <a:ext cx="866052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Налетели гуси-лебеди, подхватили мальчика и унесли его на крыльях. Побежала девочка искать братца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-Сколько было гусей?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-На каком по счёту гусе си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мальчик?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-Сколько гусей впереди братца?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-Сколько гусей позади мальчика?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ЦИФРАМИ.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636462-D5B0-323F-44ED-2D60F081B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868" y="2831927"/>
            <a:ext cx="2712955" cy="2633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086CE4-FCD4-F404-E9A0-9526A7A16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849" y="641865"/>
            <a:ext cx="2712955" cy="26337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28A859-F433-8A90-B142-5273834CE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972" y="3350752"/>
            <a:ext cx="2712955" cy="2633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4EB917-F146-226B-2D81-14B99958C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013" b="86822" l="77131" r="97459">
                        <a14:foregroundMark x1="96721" y1="65625" x2="96721" y2="65625"/>
                        <a14:foregroundMark x1="79859" y1="85313" x2="79859" y2="85313"/>
                        <a14:foregroundMark x1="81967" y1="85000" x2="81967" y2="85000"/>
                        <a14:foregroundMark x1="84075" y1="85000" x2="88525" y2="8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90" t="52162" b="9327"/>
          <a:stretch>
            <a:fillRect/>
          </a:stretch>
        </p:blipFill>
        <p:spPr>
          <a:xfrm>
            <a:off x="4730716" y="2512818"/>
            <a:ext cx="1377950" cy="15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12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61729" r="56156"/>
          <a:stretch/>
        </p:blipFill>
        <p:spPr>
          <a:xfrm>
            <a:off x="4686299" y="4133850"/>
            <a:ext cx="2543175" cy="16652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988" y="259527"/>
            <a:ext cx="97956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Бросилась девочка догонять гусей-лебедей. И встретила на своём пути…печку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-Печка-печка, скажи, куда гуси-лебеди полетели?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Отвечает печка: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Съешь моего ржаного пирожка, потом скажу. И не просто съешь, а поделись с братцем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на сколько частей нужно разделить пирожок?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 descr="Сказка Гуси — лебеди — Алексей Толстой — читать онлайн">
            <a:extLst>
              <a:ext uri="{FF2B5EF4-FFF2-40B4-BE49-F238E27FC236}">
                <a16:creationId xmlns:a16="http://schemas.microsoft.com/office/drawing/2014/main" id="{ED0B7B4B-E308-FF59-C4C5-76FF86316D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4" b="95378" l="1200" r="79000">
                        <a14:foregroundMark x1="7600" y1="64286" x2="7600" y2="64286"/>
                        <a14:foregroundMark x1="7600" y1="64286" x2="9600" y2="56092"/>
                        <a14:foregroundMark x1="9600" y1="56092" x2="6600" y2="68697"/>
                        <a14:foregroundMark x1="1600" y1="67647" x2="1400" y2="81723"/>
                        <a14:foregroundMark x1="1400" y1="81723" x2="6800" y2="89076"/>
                        <a14:foregroundMark x1="6800" y1="89076" x2="7200" y2="89076"/>
                        <a14:foregroundMark x1="7200" y1="89076" x2="26400" y2="96008"/>
                        <a14:foregroundMark x1="26400" y1="96008" x2="32200" y2="89076"/>
                        <a14:foregroundMark x1="32200" y1="89076" x2="32400" y2="87185"/>
                        <a14:foregroundMark x1="73200" y1="83403" x2="65800" y2="80672"/>
                        <a14:foregroundMark x1="64600" y1="71218" x2="66000" y2="65546"/>
                        <a14:foregroundMark x1="65600" y1="63866" x2="65200" y2="66176"/>
                        <a14:foregroundMark x1="46600" y1="9664" x2="40200" y2="9034"/>
                        <a14:foregroundMark x1="40400" y1="92647" x2="60200" y2="92227"/>
                        <a14:foregroundMark x1="60200" y1="92227" x2="66800" y2="94328"/>
                        <a14:foregroundMark x1="63600" y1="90126" x2="63600" y2="90126"/>
                        <a14:foregroundMark x1="76800" y1="78992" x2="79000" y2="91597"/>
                        <a14:foregroundMark x1="28800" y1="95378" x2="45200" y2="91176"/>
                        <a14:foregroundMark x1="45200" y1="91176" x2="46200" y2="90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056"/>
          <a:stretch>
            <a:fillRect/>
          </a:stretch>
        </p:blipFill>
        <p:spPr bwMode="auto">
          <a:xfrm>
            <a:off x="7023522" y="1428162"/>
            <a:ext cx="4841980" cy="5689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039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75" y="-309038"/>
            <a:ext cx="7431405" cy="7358380"/>
          </a:xfrm>
          <a:prstGeom prst="rect">
            <a:avLst/>
          </a:prstGeom>
          <a:noFill/>
        </p:spPr>
      </p:pic>
      <p:pic>
        <p:nvPicPr>
          <p:cNvPr id="6" name="Picture 4" descr="Apple клипа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705" y="1057881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pple клипа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5513" y="1751137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Apple клипа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90720" y="5433632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Apple клипа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33677" y="291429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Apple клипа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5814" y="2508919"/>
            <a:ext cx="785495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/>
          <p:cNvGrpSpPr/>
          <p:nvPr/>
        </p:nvGrpSpPr>
        <p:grpSpPr>
          <a:xfrm>
            <a:off x="5797463" y="2534093"/>
            <a:ext cx="682752" cy="1166285"/>
            <a:chOff x="0" y="0"/>
            <a:chExt cx="533400" cy="876300"/>
          </a:xfrm>
        </p:grpSpPr>
        <p:sp>
          <p:nvSpPr>
            <p:cNvPr id="14" name="Овал 13"/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589178" y="1934420"/>
            <a:ext cx="682752" cy="1166285"/>
            <a:chOff x="0" y="0"/>
            <a:chExt cx="533400" cy="876300"/>
          </a:xfrm>
        </p:grpSpPr>
        <p:sp>
          <p:nvSpPr>
            <p:cNvPr id="18" name="Овал 17"/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388132" y="1140312"/>
            <a:ext cx="682752" cy="1166285"/>
            <a:chOff x="0" y="0"/>
            <a:chExt cx="533400" cy="876300"/>
          </a:xfrm>
        </p:grpSpPr>
        <p:sp>
          <p:nvSpPr>
            <p:cNvPr id="22" name="Овал 21"/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801618" y="5200948"/>
            <a:ext cx="682752" cy="1166285"/>
            <a:chOff x="0" y="0"/>
            <a:chExt cx="533400" cy="876300"/>
          </a:xfrm>
        </p:grpSpPr>
        <p:sp>
          <p:nvSpPr>
            <p:cNvPr id="26" name="Овал 25"/>
            <p:cNvSpPr/>
            <p:nvPr/>
          </p:nvSpPr>
          <p:spPr>
            <a:xfrm flipH="1" flipV="1">
              <a:off x="0" y="371475"/>
              <a:ext cx="533400" cy="504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 rot="20469066">
              <a:off x="123825" y="209550"/>
              <a:ext cx="65520" cy="2248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 rot="2332282" flipH="1">
              <a:off x="238125" y="0"/>
              <a:ext cx="129218" cy="34966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3345" y="194732"/>
            <a:ext cx="46395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Побежала девочка дальше и увидела Яблоню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решила спросить девочка у яблоньки, куда гуси-лебеди полетели и унесли её братца.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яблонька ей отвечает: 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скажу, если дети помогут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сосчитать яблоки на моей яблоньке.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Сколько яблок весит на яблоньке?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красных яблок?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жёлтых?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яблок больше?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формы яблоки?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яблок на земле, сколько на дереве?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DB1746-6324-114A-1B2B-33ED76F6B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108" y="2707297"/>
            <a:ext cx="695004" cy="11339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9A723F2-5D87-8AB2-1609-C1E60DDBE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839" y="483010"/>
            <a:ext cx="695004" cy="113395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641D7B-2E3E-9082-C410-EAF60DACF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37" y="3413269"/>
            <a:ext cx="780356" cy="87180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186CFD7-2663-3D40-F7AC-FA1F5BF0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421" y="2015777"/>
            <a:ext cx="780356" cy="87180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6032E1-0290-3396-F716-75DBD3310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394" y="5384107"/>
            <a:ext cx="69500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598</Words>
  <Application>Microsoft Office PowerPoint</Application>
  <PresentationFormat>Широкоэкранный</PresentationFormat>
  <Paragraphs>93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Математическое путешествие по сказке  «Гуси-лебеди».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tu</dc:creator>
  <cp:lastModifiedBy>Наталья Шахова</cp:lastModifiedBy>
  <cp:revision>29</cp:revision>
  <dcterms:created xsi:type="dcterms:W3CDTF">2015-10-30T13:56:25Z</dcterms:created>
  <dcterms:modified xsi:type="dcterms:W3CDTF">2025-10-05T18:38:13Z</dcterms:modified>
</cp:coreProperties>
</file>