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6" r:id="rId19"/>
    <p:sldId id="277" r:id="rId20"/>
    <p:sldId id="278" r:id="rId21"/>
    <p:sldId id="279" r:id="rId22"/>
    <p:sldId id="281" r:id="rId23"/>
    <p:sldId id="282" r:id="rId24"/>
    <p:sldId id="274" r:id="rId25"/>
    <p:sldId id="280" r:id="rId26"/>
    <p:sldId id="283" r:id="rId27"/>
    <p:sldId id="284" r:id="rId28"/>
    <p:sldId id="285" r:id="rId2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2716" autoAdjust="0"/>
    <p:restoredTop sz="94660"/>
  </p:normalViewPr>
  <p:slideViewPr>
    <p:cSldViewPr snapToGrid="0">
      <p:cViewPr varScale="1">
        <p:scale>
          <a:sx n="85" d="100"/>
          <a:sy n="85" d="100"/>
        </p:scale>
        <p:origin x="-420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D39D7-7851-4DE2-9817-E3E3C94E218A}" type="datetimeFigureOut">
              <a:rPr lang="ru-RU" smtClean="0"/>
              <a:pPr/>
              <a:t>19.10.2025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46EFF-939E-4FE3-B6B3-3D809B838B9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84728117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900">
        <p14:glitter dir="r" pattern="hexagon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D39D7-7851-4DE2-9817-E3E3C94E218A}" type="datetimeFigureOut">
              <a:rPr lang="ru-RU" smtClean="0"/>
              <a:pPr/>
              <a:t>19.10.2025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46EFF-939E-4FE3-B6B3-3D809B838B9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72971939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900">
        <p14:glitter dir="r" pattern="hexagon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D39D7-7851-4DE2-9817-E3E3C94E218A}" type="datetimeFigureOut">
              <a:rPr lang="ru-RU" smtClean="0"/>
              <a:pPr/>
              <a:t>19.10.2025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46EFF-939E-4FE3-B6B3-3D809B838B9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56206447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900">
        <p14:glitter dir="r" pattern="hexagon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D39D7-7851-4DE2-9817-E3E3C94E218A}" type="datetimeFigureOut">
              <a:rPr lang="ru-RU" smtClean="0"/>
              <a:pPr/>
              <a:t>19.10.2025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46EFF-939E-4FE3-B6B3-3D809B838B9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61717479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900">
        <p14:glitter dir="r" pattern="hexagon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D39D7-7851-4DE2-9817-E3E3C94E218A}" type="datetimeFigureOut">
              <a:rPr lang="ru-RU" smtClean="0"/>
              <a:pPr/>
              <a:t>19.10.2025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46EFF-939E-4FE3-B6B3-3D809B838B9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="" xmlns:p14="http://schemas.microsoft.com/office/powerpoint/2010/main" val="265512427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900">
        <p14:glitter dir="r" pattern="hexagon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D39D7-7851-4DE2-9817-E3E3C94E218A}" type="datetimeFigureOut">
              <a:rPr lang="ru-RU" smtClean="0"/>
              <a:pPr/>
              <a:t>19.10.2025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46EFF-939E-4FE3-B6B3-3D809B838B9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22904924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900">
        <p14:glitter dir="r" pattern="hexagon"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D39D7-7851-4DE2-9817-E3E3C94E218A}" type="datetimeFigureOut">
              <a:rPr lang="ru-RU" smtClean="0"/>
              <a:pPr/>
              <a:t>19.10.2025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46EFF-939E-4FE3-B6B3-3D809B838B9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91914014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900">
        <p14:glitter dir="r" pattern="hexagon"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D39D7-7851-4DE2-9817-E3E3C94E218A}" type="datetimeFigureOut">
              <a:rPr lang="ru-RU" smtClean="0"/>
              <a:pPr/>
              <a:t>19.10.2025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46EFF-939E-4FE3-B6B3-3D809B838B9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74920623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900">
        <p14:glitter dir="r" pattern="hexagon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D39D7-7851-4DE2-9817-E3E3C94E218A}" type="datetimeFigureOut">
              <a:rPr lang="ru-RU" smtClean="0"/>
              <a:pPr/>
              <a:t>19.10.2025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46EFF-939E-4FE3-B6B3-3D809B838B9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0818222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900">
        <p14:glitter dir="r" pattern="hexagon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D39D7-7851-4DE2-9817-E3E3C94E218A}" type="datetimeFigureOut">
              <a:rPr lang="ru-RU" smtClean="0"/>
              <a:pPr/>
              <a:t>19.10.2025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46EFF-939E-4FE3-B6B3-3D809B838B9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7562370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900">
        <p14:glitter dir="r" pattern="hexagon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D39D7-7851-4DE2-9817-E3E3C94E218A}" type="datetimeFigureOut">
              <a:rPr lang="ru-RU" smtClean="0"/>
              <a:pPr/>
              <a:t>19.10.2025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46EFF-939E-4FE3-B6B3-3D809B838B9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0736151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900">
        <p14:glitter dir="r" pattern="hexagon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D39D7-7851-4DE2-9817-E3E3C94E218A}" type="datetimeFigureOut">
              <a:rPr lang="ru-RU" smtClean="0"/>
              <a:pPr/>
              <a:t>19.10.2025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46EFF-939E-4FE3-B6B3-3D809B838B9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17778029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900">
        <p14:glitter dir="r" pattern="hexagon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D39D7-7851-4DE2-9817-E3E3C94E218A}" type="datetimeFigureOut">
              <a:rPr lang="ru-RU" smtClean="0"/>
              <a:pPr/>
              <a:t>19.10.2025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46EFF-939E-4FE3-B6B3-3D809B838B9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676443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900">
        <p14:glitter dir="r" pattern="hexagon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D39D7-7851-4DE2-9817-E3E3C94E218A}" type="datetimeFigureOut">
              <a:rPr lang="ru-RU" smtClean="0"/>
              <a:pPr/>
              <a:t>19.10.2025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46EFF-939E-4FE3-B6B3-3D809B838B9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88264776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900">
        <p14:glitter dir="r" pattern="hexagon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D39D7-7851-4DE2-9817-E3E3C94E218A}" type="datetimeFigureOut">
              <a:rPr lang="ru-RU" smtClean="0"/>
              <a:pPr/>
              <a:t>19.10.2025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46EFF-939E-4FE3-B6B3-3D809B838B9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69404861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900">
        <p14:glitter dir="r" pattern="hexagon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D39D7-7851-4DE2-9817-E3E3C94E218A}" type="datetimeFigureOut">
              <a:rPr lang="ru-RU" smtClean="0"/>
              <a:pPr/>
              <a:t>19.10.2025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46EFF-939E-4FE3-B6B3-3D809B838B9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8779075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900">
        <p14:glitter dir="r" pattern="hexagon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2D39D7-7851-4DE2-9817-E3E3C94E218A}" type="datetimeFigureOut">
              <a:rPr lang="ru-RU" smtClean="0"/>
              <a:pPr/>
              <a:t>19.10.2025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97346EFF-939E-4FE3-B6B3-3D809B838B9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622306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mc:AlternateContent xmlns:mc="http://schemas.openxmlformats.org/markup-compatibility/2006">
    <mc:Choice xmlns="" xmlns:p14="http://schemas.microsoft.com/office/powerpoint/2010/main" Requires="p14">
      <p:transition spd="slow" p14:dur="3900">
        <p14:glitter dir="r" pattern="hexagon"/>
      </p:transition>
    </mc:Choice>
    <mc:Fallback>
      <p:transition spd="slow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18" Type="http://schemas.openxmlformats.org/officeDocument/2006/relationships/image" Target="../media/image2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17" Type="http://schemas.openxmlformats.org/officeDocument/2006/relationships/image" Target="../media/image27.png"/><Relationship Id="rId2" Type="http://schemas.openxmlformats.org/officeDocument/2006/relationships/image" Target="../media/image12.png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07067" y="708337"/>
            <a:ext cx="7766936" cy="4700789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285182" y="919594"/>
            <a:ext cx="6720109" cy="424731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Презентация </a:t>
            </a:r>
          </a:p>
          <a:p>
            <a:pPr algn="ctr"/>
            <a:r>
              <a:rPr lang="ru-RU" sz="54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На тему:</a:t>
            </a:r>
          </a:p>
          <a:p>
            <a:pPr algn="ctr"/>
            <a:r>
              <a:rPr lang="ru-RU" sz="54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«Всемирный день </a:t>
            </a:r>
          </a:p>
          <a:p>
            <a:pPr algn="ctr"/>
            <a:r>
              <a:rPr lang="ru-RU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з</a:t>
            </a:r>
            <a:r>
              <a:rPr lang="ru-RU" sz="54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ащиты животных»</a:t>
            </a:r>
          </a:p>
          <a:p>
            <a:pPr algn="ctr"/>
            <a:endParaRPr lang="ru-RU" sz="54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0779325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900" advTm="4748">
        <p14:glitter dir="r" pattern="hexagon"/>
      </p:transition>
    </mc:Choice>
    <mc:Fallback>
      <p:transition spd="slow" advTm="474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3061643" cy="194471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5575" y="366108"/>
            <a:ext cx="4220380" cy="218703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3635" y="2086242"/>
            <a:ext cx="4876800" cy="27336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05312" y="10751"/>
            <a:ext cx="3996274" cy="289774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45955" y="2319578"/>
            <a:ext cx="3555508" cy="334217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71999" y="4459390"/>
            <a:ext cx="2857500" cy="197167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95620" y="-23665"/>
            <a:ext cx="2488937" cy="242105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36379" y="1827633"/>
            <a:ext cx="4286760" cy="304547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13115" y="3262561"/>
            <a:ext cx="3609305" cy="318014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70844" y="4033942"/>
            <a:ext cx="3625830" cy="271794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708256" y="4383814"/>
            <a:ext cx="4514883" cy="270893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02071" y="1290658"/>
            <a:ext cx="2524125" cy="204032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916127" y="4546483"/>
            <a:ext cx="4482782" cy="2425185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745955" y="710835"/>
            <a:ext cx="4095750" cy="2733675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0" y="5067819"/>
            <a:ext cx="2857318" cy="1831971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840506" y="20954"/>
            <a:ext cx="4438125" cy="2597547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661086" y="3097013"/>
            <a:ext cx="6028299" cy="401886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56297652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900" advTm="36484">
        <p14:glitter dir="r" pattern="hexagon"/>
      </p:transition>
    </mc:Choice>
    <mc:Fallback>
      <p:transition spd="slow" advTm="3648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7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7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75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75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675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875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75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275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475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7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9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125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3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0967" y="-605306"/>
            <a:ext cx="6264379" cy="6104586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ru-RU" sz="4400" dirty="0" smtClean="0">
              <a:solidFill>
                <a:schemeClr val="accent2"/>
              </a:solidFill>
            </a:endParaRPr>
          </a:p>
          <a:p>
            <a:pPr marL="0" indent="0">
              <a:buNone/>
            </a:pPr>
            <a:r>
              <a:rPr lang="ru-RU" sz="3600" dirty="0" smtClean="0">
                <a:solidFill>
                  <a:schemeClr val="accent2"/>
                </a:solidFill>
              </a:rPr>
              <a:t>Есть и такие люди, которых даже людьми назвать сложно. Они издеваются, причиняют боль, уродуют домашних животны</a:t>
            </a:r>
            <a:r>
              <a:rPr lang="ru-RU" sz="3600" dirty="0">
                <a:solidFill>
                  <a:schemeClr val="accent2"/>
                </a:solidFill>
              </a:rPr>
              <a:t>х</a:t>
            </a:r>
            <a:r>
              <a:rPr lang="ru-RU" sz="3600" dirty="0" smtClean="0">
                <a:solidFill>
                  <a:schemeClr val="accent2"/>
                </a:solidFill>
              </a:rPr>
              <a:t>(зачастую собак), лишь для развлечения или потому, что их любимец стал стар. </a:t>
            </a:r>
            <a:endParaRPr lang="ru-RU" sz="4400" dirty="0">
              <a:solidFill>
                <a:schemeClr val="accent2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1254" y="167425"/>
            <a:ext cx="4898399" cy="326559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1254" y="3433024"/>
            <a:ext cx="4791075" cy="332422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1244479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900" advTm="5851">
        <p14:glitter dir="r" pattern="hexagon"/>
      </p:transition>
    </mc:Choice>
    <mc:Fallback>
      <p:transition spd="slow" advTm="585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631065"/>
            <a:ext cx="8596668" cy="5410297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 </a:t>
            </a:r>
            <a:r>
              <a:rPr lang="ru-RU" dirty="0" smtClean="0"/>
              <a:t> </a:t>
            </a:r>
          </a:p>
          <a:p>
            <a:pPr marL="0" indent="0">
              <a:buNone/>
            </a:pPr>
            <a:r>
              <a:rPr lang="ru-RU" sz="6000" dirty="0" smtClean="0">
                <a:solidFill>
                  <a:schemeClr val="accent2"/>
                </a:solidFill>
              </a:rPr>
              <a:t>Вот пример того, что в собаке больше человечности чем в самом человеке. </a:t>
            </a:r>
            <a:endParaRPr lang="ru-RU" sz="60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1362974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900" advTm="1183">
        <p14:glitter dir="r" pattern="hexagon"/>
      </p:transition>
    </mc:Choice>
    <mc:Fallback>
      <p:transition spd="slow" advTm="118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3999" y="643945"/>
            <a:ext cx="3083297" cy="5899694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ru-RU" sz="2400" dirty="0">
                <a:solidFill>
                  <a:schemeClr val="accent2"/>
                </a:solidFill>
              </a:rPr>
              <a:t>Хозяин хотел утопить своего </a:t>
            </a:r>
            <a:r>
              <a:rPr lang="ru-RU" sz="2400" dirty="0" smtClean="0">
                <a:solidFill>
                  <a:schemeClr val="accent2"/>
                </a:solidFill>
              </a:rPr>
              <a:t>пса. Пес был стар, </a:t>
            </a:r>
            <a:r>
              <a:rPr lang="ru-RU" sz="2400" dirty="0">
                <a:solidFill>
                  <a:schemeClr val="accent2"/>
                </a:solidFill>
              </a:rPr>
              <a:t>почти не слышал, </a:t>
            </a:r>
            <a:r>
              <a:rPr lang="ru-RU" sz="2400" dirty="0" smtClean="0">
                <a:solidFill>
                  <a:schemeClr val="accent2"/>
                </a:solidFill>
              </a:rPr>
              <a:t>хромал. Мужчина выплыл с ним на реку, и кинул </a:t>
            </a:r>
            <a:r>
              <a:rPr lang="ru-RU" sz="2400" dirty="0">
                <a:solidFill>
                  <a:schemeClr val="accent2"/>
                </a:solidFill>
              </a:rPr>
              <a:t>пса за </a:t>
            </a:r>
            <a:r>
              <a:rPr lang="ru-RU" sz="2400" dirty="0" smtClean="0">
                <a:solidFill>
                  <a:schemeClr val="accent2"/>
                </a:solidFill>
              </a:rPr>
              <a:t>в воду, но собака продолжала плыть  </a:t>
            </a:r>
            <a:r>
              <a:rPr lang="ru-RU" sz="2400" dirty="0">
                <a:solidFill>
                  <a:schemeClr val="accent2"/>
                </a:solidFill>
              </a:rPr>
              <a:t>за </a:t>
            </a:r>
            <a:r>
              <a:rPr lang="ru-RU" sz="2400" dirty="0" smtClean="0">
                <a:solidFill>
                  <a:schemeClr val="accent2"/>
                </a:solidFill>
              </a:rPr>
              <a:t>хозяином. </a:t>
            </a:r>
            <a:endParaRPr lang="ru-RU" sz="2400" dirty="0">
              <a:solidFill>
                <a:schemeClr val="accent2"/>
              </a:solidFill>
            </a:endParaRPr>
          </a:p>
          <a:p>
            <a:pPr marL="0" indent="0">
              <a:buNone/>
            </a:pPr>
            <a:r>
              <a:rPr lang="ru-RU" sz="2400" dirty="0" smtClean="0">
                <a:solidFill>
                  <a:schemeClr val="accent2"/>
                </a:solidFill>
              </a:rPr>
              <a:t>Тогда мужчина </a:t>
            </a:r>
            <a:r>
              <a:rPr lang="ru-RU" sz="2400" dirty="0">
                <a:solidFill>
                  <a:schemeClr val="accent2"/>
                </a:solidFill>
              </a:rPr>
              <a:t>не удержался и </a:t>
            </a:r>
            <a:r>
              <a:rPr lang="ru-RU" sz="2400" dirty="0" smtClean="0">
                <a:solidFill>
                  <a:schemeClr val="accent2"/>
                </a:solidFill>
              </a:rPr>
              <a:t>ударил пса веслом несколько раз и сам не удержавшись </a:t>
            </a:r>
            <a:r>
              <a:rPr lang="ru-RU" sz="2400" dirty="0">
                <a:solidFill>
                  <a:schemeClr val="accent2"/>
                </a:solidFill>
              </a:rPr>
              <a:t>упал </a:t>
            </a:r>
            <a:r>
              <a:rPr lang="ru-RU" sz="2400" dirty="0" smtClean="0">
                <a:solidFill>
                  <a:schemeClr val="accent2"/>
                </a:solidFill>
              </a:rPr>
              <a:t>в воду…</a:t>
            </a:r>
            <a:endParaRPr lang="ru-RU" sz="2400" dirty="0">
              <a:solidFill>
                <a:schemeClr val="accent2"/>
              </a:solidFill>
            </a:endParaRPr>
          </a:p>
          <a:p>
            <a:pPr marL="0" indent="0">
              <a:buNone/>
            </a:pPr>
            <a:r>
              <a:rPr lang="ru-RU" sz="2400" dirty="0">
                <a:solidFill>
                  <a:schemeClr val="accent2"/>
                </a:solidFill>
              </a:rPr>
              <a:t>Пес истекая кровью доплыл до хозяина и вытащил </a:t>
            </a:r>
            <a:r>
              <a:rPr lang="ru-RU" sz="2400" dirty="0" smtClean="0">
                <a:solidFill>
                  <a:schemeClr val="accent2"/>
                </a:solidFill>
              </a:rPr>
              <a:t>его на берег, не учитывая, что сам мог погибнуть от его рук.</a:t>
            </a:r>
            <a:endParaRPr lang="ru-RU" dirty="0">
              <a:solidFill>
                <a:schemeClr val="accent2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6228" y="257578"/>
            <a:ext cx="7450965" cy="607882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00745007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900" advTm="13211">
        <p14:glitter dir="r" pattern="hexagon"/>
      </p:transition>
    </mc:Choice>
    <mc:Fallback>
      <p:transition spd="slow" advTm="1321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 счастью мир не без добрых людей.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dirty="0" smtClean="0">
                <a:solidFill>
                  <a:schemeClr val="accent2"/>
                </a:solidFill>
              </a:rPr>
              <a:t>По всему миру существует более 500 тысяч приютов и лечебниц для бездомных животных, пострадавшие от халатного обращения хозяев. </a:t>
            </a:r>
            <a:endParaRPr lang="ru-RU" sz="2800" dirty="0">
              <a:solidFill>
                <a:schemeClr val="accent2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380" y="3627182"/>
            <a:ext cx="4269347" cy="284445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19034" y="3850783"/>
            <a:ext cx="4182187" cy="276721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6427" y="3572602"/>
            <a:ext cx="3619500" cy="238125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08125320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900" advTm="8669">
        <p14:glitter dir="r" pattern="hexagon"/>
      </p:transition>
    </mc:Choice>
    <mc:Fallback>
      <p:transition spd="slow" advTm="866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Согласно статистики: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ru-RU" sz="3200" dirty="0" smtClean="0">
                <a:solidFill>
                  <a:schemeClr val="accent2"/>
                </a:solidFill>
              </a:rPr>
              <a:t>Ежечасно с лица Земли исчезают безвозвратно 3 вида животных</a:t>
            </a:r>
          </a:p>
          <a:p>
            <a:r>
              <a:rPr lang="ru-RU" sz="3200" dirty="0" smtClean="0">
                <a:solidFill>
                  <a:schemeClr val="accent2"/>
                </a:solidFill>
              </a:rPr>
              <a:t>Ежедневно </a:t>
            </a:r>
            <a:r>
              <a:rPr lang="ru-RU" sz="3200" dirty="0">
                <a:solidFill>
                  <a:schemeClr val="accent2"/>
                </a:solidFill>
              </a:rPr>
              <a:t>с лица Земли исчезают безвозвратно </a:t>
            </a:r>
            <a:r>
              <a:rPr lang="ru-RU" sz="3200" dirty="0" smtClean="0">
                <a:solidFill>
                  <a:schemeClr val="accent2"/>
                </a:solidFill>
              </a:rPr>
              <a:t>около 70 видов флоры и фауны </a:t>
            </a:r>
          </a:p>
          <a:p>
            <a:r>
              <a:rPr lang="ru-RU" sz="3200" dirty="0" smtClean="0">
                <a:solidFill>
                  <a:schemeClr val="accent2"/>
                </a:solidFill>
              </a:rPr>
              <a:t>За последние 25 лет биологическое разнообразие земли сократилось более чем на треть.</a:t>
            </a:r>
            <a:endParaRPr lang="ru-RU" sz="32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4551756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900" advTm="3682">
        <p14:glitter dir="r" pattern="hexagon"/>
      </p:transition>
    </mc:Choice>
    <mc:Fallback>
      <p:transition spd="slow" advTm="368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386367"/>
            <a:ext cx="4950734" cy="565499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3600" dirty="0" smtClean="0">
                <a:solidFill>
                  <a:schemeClr val="accent2"/>
                </a:solidFill>
              </a:rPr>
              <a:t>Целью проведения Международного дня защиты животных, является  привлечения внимания  всего человечества к спасению животных и сохранению их видового разнообразия </a:t>
            </a:r>
            <a:endParaRPr lang="ru-RU" sz="3600" dirty="0">
              <a:solidFill>
                <a:schemeClr val="accent2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44733" y="103032"/>
            <a:ext cx="6099339" cy="350305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7915" y="3436026"/>
            <a:ext cx="4716751" cy="342197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86269281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900" advTm="5081">
        <p14:glitter dir="r" pattern="hexagon"/>
      </p:transition>
    </mc:Choice>
    <mc:Fallback>
      <p:transition spd="slow" advTm="508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75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4026794"/>
          </a:xfrm>
        </p:spPr>
        <p:txBody>
          <a:bodyPr>
            <a:noAutofit/>
          </a:bodyPr>
          <a:lstStyle/>
          <a:p>
            <a:pPr algn="ctr"/>
            <a:r>
              <a:rPr lang="ru-RU" sz="9600" dirty="0" smtClean="0"/>
              <a:t> </a:t>
            </a:r>
            <a:r>
              <a:rPr lang="ru-RU" sz="7200" dirty="0" smtClean="0"/>
              <a:t>Остановись на   мгновенье!  Посмотри! Как прекрасен мир диких животных!</a:t>
            </a:r>
            <a:endParaRPr lang="ru-RU" sz="7200" dirty="0"/>
          </a:p>
        </p:txBody>
      </p:sp>
    </p:spTree>
    <p:extLst>
      <p:ext uri="{BB962C8B-B14F-4D97-AF65-F5344CB8AC3E}">
        <p14:creationId xmlns="" xmlns:p14="http://schemas.microsoft.com/office/powerpoint/2010/main" val="122192686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900" advTm="3803">
        <p14:glitter dir="r" pattern="hexagon"/>
      </p:transition>
    </mc:Choice>
    <mc:Fallback>
      <p:transition spd="slow" advTm="380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2277" y="321533"/>
            <a:ext cx="6919472" cy="557882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2248663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900" advTm="4034">
        <p14:glitter dir="r" pattern="hexagon"/>
      </p:transition>
    </mc:Choice>
    <mc:Fallback>
      <p:transition spd="slow" advTm="403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7334" y="360607"/>
            <a:ext cx="9097731" cy="591352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87011198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900" advTm="4087">
        <p14:glitter dir="r" pattern="hexagon"/>
      </p:transition>
    </mc:Choice>
    <mc:Fallback>
      <p:transition spd="slow" advTm="408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6341" y="2497874"/>
            <a:ext cx="9929643" cy="364644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33801046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900" advTm="4077">
        <p14:glitter dir="r" pattern="hexagon"/>
      </p:transition>
    </mc:Choice>
    <mc:Fallback>
      <p:transition spd="slow" advTm="407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4957" y="197476"/>
            <a:ext cx="8334192" cy="625064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24290907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900" advTm="3586">
        <p14:glitter dir="r" pattern="hexagon"/>
      </p:transition>
    </mc:Choice>
    <mc:Fallback>
      <p:transition spd="slow" advTm="358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2172" y="370425"/>
            <a:ext cx="8639348" cy="551522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70763145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900" advTm="3402">
        <p14:glitter dir="r" pattern="hexagon"/>
      </p:transition>
    </mc:Choice>
    <mc:Fallback>
      <p:transition spd="slow" advTm="340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6600" dirty="0" smtClean="0"/>
              <a:t>Все они имеют право на счастливую жизнь, полную любви, радости и тепла.</a:t>
            </a:r>
            <a:endParaRPr lang="ru-RU" sz="6600" dirty="0"/>
          </a:p>
        </p:txBody>
      </p:sp>
    </p:spTree>
    <p:extLst>
      <p:ext uri="{BB962C8B-B14F-4D97-AF65-F5344CB8AC3E}">
        <p14:creationId xmlns="" xmlns:p14="http://schemas.microsoft.com/office/powerpoint/2010/main" val="41321343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900" advTm="2123">
        <p14:glitter dir="r" pattern="hexagon"/>
      </p:transition>
    </mc:Choice>
    <mc:Fallback>
      <p:transition spd="slow" advTm="212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6834" y="0"/>
            <a:ext cx="5756855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35005758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900" advTm="2652">
        <p14:glitter dir="r" pattern="hexagon"/>
      </p:transition>
    </mc:Choice>
    <mc:Fallback>
      <p:transition spd="slow" advTm="265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013138"/>
          </a:xfrm>
        </p:spPr>
        <p:txBody>
          <a:bodyPr>
            <a:noAutofit/>
          </a:bodyPr>
          <a:lstStyle/>
          <a:p>
            <a:r>
              <a:rPr lang="ru-RU" sz="4800" dirty="0" smtClean="0"/>
              <a:t>Каждый из них нуждается в защите.</a:t>
            </a:r>
            <a:endParaRPr lang="ru-RU" sz="4800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dirty="0" smtClean="0">
                <a:solidFill>
                  <a:schemeClr val="accent2"/>
                </a:solidFill>
              </a:rPr>
              <a:t>Поэтому по всему миру были созданы заповедники и заказники. Где животные могут чувствовать себя в безопасности, жить зная что их жизням не угрожают человеческие прихоти. </a:t>
            </a:r>
            <a:endParaRPr lang="ru-RU" sz="2800" dirty="0">
              <a:solidFill>
                <a:schemeClr val="accent2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865" y="4100975"/>
            <a:ext cx="3726769" cy="273917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4088" y="4351505"/>
            <a:ext cx="3600182" cy="223811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705457" y="4083125"/>
            <a:ext cx="3289227" cy="275702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809149" y="3710478"/>
            <a:ext cx="3090414" cy="262861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25714144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900" advTm="8491">
        <p14:glitter dir="r" pattern="hexagon"/>
      </p:transition>
    </mc:Choice>
    <mc:Fallback>
      <p:transition spd="slow" advTm="849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596105" cy="388348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8596668" cy="1320800"/>
          </a:xfrm>
        </p:spPr>
        <p:txBody>
          <a:bodyPr>
            <a:noAutofit/>
          </a:bodyPr>
          <a:lstStyle/>
          <a:p>
            <a:r>
              <a:rPr lang="ru-RU" sz="2800" dirty="0"/>
              <a:t>В нашей стране важнейшим механизмом охраны редких и находящихся под угрозой исчезновения видов </a:t>
            </a:r>
            <a:r>
              <a:rPr lang="ru-RU" sz="2800" dirty="0" smtClean="0"/>
              <a:t>животных, является - Красная </a:t>
            </a:r>
            <a:r>
              <a:rPr lang="ru-RU" sz="2800" dirty="0"/>
              <a:t>книга</a:t>
            </a: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282773" y="1755613"/>
            <a:ext cx="3748314" cy="4255752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sz="2400" dirty="0" smtClean="0">
                <a:solidFill>
                  <a:schemeClr val="accent2"/>
                </a:solidFill>
              </a:rPr>
              <a:t>Она включает </a:t>
            </a:r>
            <a:r>
              <a:rPr lang="ru-RU" sz="2400" dirty="0">
                <a:solidFill>
                  <a:schemeClr val="accent2"/>
                </a:solidFill>
              </a:rPr>
              <a:t>413 видов животных, в том числе 155 видов беспозвоночных (0,1 % общего количества видов беспозвоночных, описанных на территории России) и 258 видов позвоночных животных, из них 41 вид круглоротых и рыб (7 % общего количества видов круглоротых и рыб, обитающих на территории России), 8 видов земноводных (30 %), 21 вид пресмыкающихся (28 %), 123 вида птиц (17 %) и 65 видов млекопитающих (20 %).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1087" y="1468669"/>
            <a:ext cx="2952750" cy="226695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8975" y="1688896"/>
            <a:ext cx="2786398" cy="217235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70750" y="327382"/>
            <a:ext cx="3722511" cy="198683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78877" y="1965094"/>
            <a:ext cx="3214383" cy="295275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87414" y="3158134"/>
            <a:ext cx="3620975" cy="271573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26593" y="3720855"/>
            <a:ext cx="2793859" cy="224134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19256391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900" advTm="9404">
        <p14:glitter dir="r" pattern="hexagon"/>
      </p:transition>
    </mc:Choice>
    <mc:Fallback>
      <p:transition spd="slow" advTm="940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3182" y="1563538"/>
            <a:ext cx="9744975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Д а в а й т е    с о х р а н и м</a:t>
            </a:r>
          </a:p>
          <a:p>
            <a:pPr algn="ctr"/>
            <a:r>
              <a:rPr lang="ru-RU" sz="54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ж и в о т н ы й    м и р  </a:t>
            </a:r>
          </a:p>
          <a:p>
            <a:pPr algn="ctr"/>
            <a:r>
              <a:rPr lang="ru-RU" sz="54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н а ш е й    п л а н е т ы ! </a:t>
            </a:r>
            <a:r>
              <a:rPr lang="ru-RU" sz="54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! </a:t>
            </a:r>
            <a:r>
              <a:rPr lang="ru-RU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!</a:t>
            </a:r>
            <a:endParaRPr lang="ru-RU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051525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900" advTm="4240">
        <p14:glitter dir="r" pattern="hexagon"/>
      </p:transition>
    </mc:Choice>
    <mc:Fallback>
      <p:transition spd="slow" advTm="424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0789" y="690329"/>
            <a:ext cx="8596668" cy="5353318"/>
          </a:xfrm>
        </p:spPr>
        <p:txBody>
          <a:bodyPr>
            <a:normAutofit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Подготовила: Беляева Т.Н. </a:t>
            </a:r>
            <a:br>
              <a:rPr lang="ru-RU" dirty="0" smtClean="0"/>
            </a:br>
            <a:r>
              <a:rPr lang="ru-RU" dirty="0" smtClean="0"/>
              <a:t> </a:t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28629172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900" advTm="2739">
        <p14:glitter dir="r" pattern="hexagon"/>
      </p:transition>
    </mc:Choice>
    <mc:Fallback>
      <p:transition spd="slow" advTm="273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92168" y="2099255"/>
            <a:ext cx="1013567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Спасибо за внимание!!!</a:t>
            </a:r>
            <a:endParaRPr lang="ru-RU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="" xmlns:p14="http://schemas.microsoft.com/office/powerpoint/2010/main" val="121423987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900" advTm="3350">
        <p14:glitter dir="r" pattern="hexagon"/>
      </p:transition>
    </mc:Choice>
    <mc:Fallback>
      <p:transition spd="slow" advTm="335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677334" y="360609"/>
            <a:ext cx="8596668" cy="5680754"/>
          </a:xfrm>
        </p:spPr>
        <p:txBody>
          <a:bodyPr/>
          <a:lstStyle/>
          <a:p>
            <a:pPr marL="0" indent="0">
              <a:buNone/>
            </a:pPr>
            <a:r>
              <a:rPr lang="ru-RU" sz="5400" dirty="0" smtClean="0">
                <a:solidFill>
                  <a:schemeClr val="accent2"/>
                </a:solidFill>
              </a:rPr>
              <a:t>Всемирный день защиты животных</a:t>
            </a:r>
            <a:r>
              <a:rPr lang="ru-RU" sz="4400" dirty="0" smtClean="0">
                <a:solidFill>
                  <a:schemeClr val="accent2"/>
                </a:solidFill>
              </a:rPr>
              <a:t> </a:t>
            </a:r>
            <a:r>
              <a:rPr lang="ru-RU" sz="3600" dirty="0" smtClean="0"/>
              <a:t>или </a:t>
            </a:r>
            <a:r>
              <a:rPr lang="ru-RU" sz="4400" dirty="0" smtClean="0"/>
              <a:t>просто </a:t>
            </a:r>
            <a:r>
              <a:rPr lang="ru-RU" sz="5400" dirty="0" smtClean="0">
                <a:solidFill>
                  <a:schemeClr val="accent2"/>
                </a:solidFill>
              </a:rPr>
              <a:t>День животных </a:t>
            </a:r>
            <a:r>
              <a:rPr lang="ru-RU" sz="5400" dirty="0">
                <a:solidFill>
                  <a:schemeClr val="accent2"/>
                </a:solidFill>
              </a:rPr>
              <a:t>-</a:t>
            </a:r>
            <a:r>
              <a:rPr lang="ru-RU" sz="5400" dirty="0" smtClean="0">
                <a:solidFill>
                  <a:schemeClr val="accent2"/>
                </a:solidFill>
              </a:rPr>
              <a:t>  </a:t>
            </a:r>
          </a:p>
          <a:p>
            <a:pPr marL="0" indent="0">
              <a:buNone/>
            </a:pPr>
            <a:r>
              <a:rPr lang="ru-RU" sz="2400" dirty="0" smtClean="0"/>
              <a:t>Международный день, призванный обратить</a:t>
            </a:r>
          </a:p>
          <a:p>
            <a:pPr marL="0" indent="0">
              <a:buNone/>
            </a:pPr>
            <a:r>
              <a:rPr lang="ru-RU" sz="2400" dirty="0" smtClean="0"/>
              <a:t> внимание всего человечества на проблемы</a:t>
            </a:r>
          </a:p>
          <a:p>
            <a:pPr marL="0" indent="0">
              <a:buNone/>
            </a:pPr>
            <a:r>
              <a:rPr lang="ru-RU" sz="2400" dirty="0" smtClean="0"/>
              <a:t> всех обитателей планеты Земля. Этот день </a:t>
            </a:r>
          </a:p>
          <a:p>
            <a:pPr marL="0" indent="0">
              <a:buNone/>
            </a:pPr>
            <a:r>
              <a:rPr lang="ru-RU" sz="2400" dirty="0" smtClean="0"/>
              <a:t> принято отмечать ежегодно 4  октября.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05680179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900" advTm="8117">
        <p14:glitter dir="r" pattern="hexagon"/>
      </p:transition>
    </mc:Choice>
    <mc:Fallback>
      <p:transition spd="slow" advTm="811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7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4966952"/>
          </a:xfrm>
        </p:spPr>
        <p:txBody>
          <a:bodyPr>
            <a:noAutofit/>
          </a:bodyPr>
          <a:lstStyle/>
          <a:p>
            <a:pPr algn="ctr"/>
            <a:r>
              <a:rPr lang="ru-RU" sz="7200" dirty="0" smtClean="0"/>
              <a:t>История </a:t>
            </a:r>
            <a:br>
              <a:rPr lang="ru-RU" sz="7200" dirty="0" smtClean="0"/>
            </a:br>
            <a:r>
              <a:rPr lang="ru-RU" sz="7200" dirty="0" smtClean="0"/>
              <a:t>Всемирного </a:t>
            </a:r>
            <a:br>
              <a:rPr lang="ru-RU" sz="7200" dirty="0" smtClean="0"/>
            </a:br>
            <a:r>
              <a:rPr lang="ru-RU" sz="7200" dirty="0" smtClean="0"/>
              <a:t>Дня </a:t>
            </a:r>
            <a:br>
              <a:rPr lang="ru-RU" sz="7200" dirty="0" smtClean="0"/>
            </a:br>
            <a:r>
              <a:rPr lang="ru-RU" sz="7200" dirty="0" smtClean="0"/>
              <a:t>Защиты </a:t>
            </a:r>
            <a:br>
              <a:rPr lang="ru-RU" sz="7200" dirty="0" smtClean="0"/>
            </a:br>
            <a:r>
              <a:rPr lang="ru-RU" sz="7200" dirty="0" smtClean="0"/>
              <a:t>Животных </a:t>
            </a:r>
            <a:endParaRPr lang="ru-RU" sz="7200" dirty="0"/>
          </a:p>
        </p:txBody>
      </p:sp>
    </p:spTree>
    <p:extLst>
      <p:ext uri="{BB962C8B-B14F-4D97-AF65-F5344CB8AC3E}">
        <p14:creationId xmlns="" xmlns:p14="http://schemas.microsoft.com/office/powerpoint/2010/main" val="92106057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900" advTm="2557">
        <p14:glitter dir="r" pattern="hexagon"/>
      </p:transition>
    </mc:Choice>
    <mc:Fallback>
      <p:transition spd="slow" advTm="255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3694" y="193183"/>
            <a:ext cx="3920424" cy="576973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dirty="0" smtClean="0">
                <a:solidFill>
                  <a:schemeClr val="accent2"/>
                </a:solidFill>
              </a:rPr>
              <a:t>Отмечать этот день было решено в итальянском </a:t>
            </a:r>
          </a:p>
          <a:p>
            <a:pPr marL="0" indent="0">
              <a:buNone/>
            </a:pPr>
            <a:r>
              <a:rPr lang="ru-RU" sz="2800" dirty="0" smtClean="0">
                <a:solidFill>
                  <a:schemeClr val="accent2"/>
                </a:solidFill>
              </a:rPr>
              <a:t>городе Флоренция, в 1931 году,</a:t>
            </a:r>
          </a:p>
          <a:p>
            <a:pPr marL="0" indent="0">
              <a:buNone/>
            </a:pPr>
            <a:r>
              <a:rPr lang="ru-RU" sz="2800" dirty="0" smtClean="0">
                <a:solidFill>
                  <a:schemeClr val="accent2"/>
                </a:solidFill>
              </a:rPr>
              <a:t>на проходящем международном </a:t>
            </a:r>
          </a:p>
          <a:p>
            <a:pPr marL="0" indent="0">
              <a:buNone/>
            </a:pPr>
            <a:r>
              <a:rPr lang="ru-RU" sz="2800" dirty="0" smtClean="0">
                <a:solidFill>
                  <a:schemeClr val="accent2"/>
                </a:solidFill>
              </a:rPr>
              <a:t>конгрессе сторонников движения</a:t>
            </a:r>
          </a:p>
          <a:p>
            <a:pPr marL="0" indent="0">
              <a:buNone/>
            </a:pPr>
            <a:r>
              <a:rPr lang="ru-RU" sz="2800" dirty="0" smtClean="0">
                <a:solidFill>
                  <a:schemeClr val="accent2"/>
                </a:solidFill>
              </a:rPr>
              <a:t>в защиту природы</a:t>
            </a:r>
            <a:endParaRPr lang="ru-RU" sz="2800" dirty="0">
              <a:solidFill>
                <a:schemeClr val="accent2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2145" y="1175463"/>
            <a:ext cx="5640948" cy="400184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6124448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900" advTm="6084">
        <p14:glitter dir="r" pattern="hexagon"/>
      </p:transition>
    </mc:Choice>
    <mc:Fallback>
      <p:transition spd="slow" advTm="608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2331" y="244699"/>
            <a:ext cx="4255274" cy="6259132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sz="4000" dirty="0" smtClean="0">
                <a:solidFill>
                  <a:schemeClr val="accent2"/>
                </a:solidFill>
              </a:rPr>
              <a:t>Дата,  4 октября, была выбрана по той причине, что этот день известен, как день памяти о католическом святом Франциске Ассизском, который считается покровителем животных </a:t>
            </a:r>
            <a:endParaRPr lang="ru-RU" sz="4000" dirty="0">
              <a:solidFill>
                <a:schemeClr val="accent2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7605" y="244699"/>
            <a:ext cx="4766014" cy="615610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5970324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900" advTm="4491">
        <p14:glitter dir="r" pattern="hexagon"/>
      </p:transition>
    </mc:Choice>
    <mc:Fallback>
      <p:transition spd="slow" advTm="449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695459"/>
            <a:ext cx="8596668" cy="534590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3600" dirty="0" smtClean="0">
                <a:solidFill>
                  <a:schemeClr val="accent2"/>
                </a:solidFill>
              </a:rPr>
              <a:t>В России, по инициативе Международного фонда, день животных отмечается с  2000 года, хотя российское общество защиты животных было одним из первых в мире существовавшее  начиная с 1885 года. </a:t>
            </a:r>
            <a:endParaRPr lang="ru-RU" sz="36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8591038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900" advTm="3753">
        <p14:glitter dir="r" pattern="hexagon"/>
      </p:transition>
    </mc:Choice>
    <mc:Fallback>
      <p:transition spd="slow" advTm="375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6214" y="0"/>
            <a:ext cx="4146997" cy="68580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2800" dirty="0" smtClean="0">
                <a:solidFill>
                  <a:schemeClr val="accent2"/>
                </a:solidFill>
              </a:rPr>
              <a:t>В наше время в каждой семье есть домашний любимец, в некоторых даже не один. Это собаки, кошки, попугаи, хомячки, морские свинки, кролики, аквариумные рыбки, черепахи и ёжики. Встречаются и экзотические любимцы: крокодилы, игуаны, шиншиллы, лемуры, еноты, пауки, змеи, термиты, дельфины и даже акулы. </a:t>
            </a:r>
            <a:endParaRPr lang="ru-RU" sz="2800" dirty="0">
              <a:solidFill>
                <a:schemeClr val="accent2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8181" y="183659"/>
            <a:ext cx="4286250" cy="324534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4431" y="0"/>
            <a:ext cx="3196107" cy="239708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8181" y="2691684"/>
            <a:ext cx="3544506" cy="265331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41904" y="2177519"/>
            <a:ext cx="3584688" cy="287027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700378" y="4185124"/>
            <a:ext cx="4766371" cy="267287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10134657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900" advTm="9833">
        <p14:glitter dir="r" pattern="hexagon"/>
      </p:transition>
    </mc:Choice>
    <mc:Fallback>
      <p:transition spd="slow" advTm="983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283335"/>
            <a:ext cx="8596668" cy="575802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2800" dirty="0" smtClean="0">
                <a:solidFill>
                  <a:schemeClr val="accent2"/>
                </a:solidFill>
              </a:rPr>
              <a:t>К большому сожалению человек часто забывает важнейшее правило – «Мы в ответе за тех, кого приручили!»  </a:t>
            </a:r>
          </a:p>
          <a:p>
            <a:pPr marL="0" indent="0">
              <a:buNone/>
            </a:pPr>
            <a:endParaRPr lang="ru-RU" sz="2800" dirty="0">
              <a:solidFill>
                <a:schemeClr val="accent2"/>
              </a:solidFill>
            </a:endParaRPr>
          </a:p>
          <a:p>
            <a:pPr marL="0" indent="0">
              <a:buNone/>
            </a:pPr>
            <a:endParaRPr lang="ru-RU" sz="2800" dirty="0" smtClean="0">
              <a:solidFill>
                <a:schemeClr val="accent2"/>
              </a:solidFill>
            </a:endParaRPr>
          </a:p>
          <a:p>
            <a:pPr marL="0" indent="0">
              <a:buNone/>
            </a:pPr>
            <a:endParaRPr lang="ru-RU" sz="2800" dirty="0">
              <a:solidFill>
                <a:schemeClr val="accent2"/>
              </a:solidFill>
            </a:endParaRPr>
          </a:p>
          <a:p>
            <a:pPr marL="0" indent="0">
              <a:buNone/>
            </a:pPr>
            <a:endParaRPr lang="ru-RU" sz="2800" dirty="0" smtClean="0">
              <a:solidFill>
                <a:schemeClr val="accent2"/>
              </a:solidFill>
            </a:endParaRPr>
          </a:p>
          <a:p>
            <a:pPr marL="0" indent="0">
              <a:buNone/>
            </a:pPr>
            <a:endParaRPr lang="ru-RU" sz="2800" dirty="0">
              <a:solidFill>
                <a:schemeClr val="accent2"/>
              </a:solidFill>
            </a:endParaRPr>
          </a:p>
          <a:p>
            <a:pPr marL="0" indent="0">
              <a:buNone/>
            </a:pPr>
            <a:r>
              <a:rPr lang="ru-RU" sz="2800" dirty="0" smtClean="0">
                <a:solidFill>
                  <a:schemeClr val="accent2"/>
                </a:solidFill>
              </a:rPr>
              <a:t>Из-за этого, растет количество бездомных животных, чьи хозяева выкинули их из дома, как надоевшую игрушку. В большинстве это собаки и кошки. </a:t>
            </a:r>
            <a:endParaRPr lang="ru-RU" sz="2800" dirty="0">
              <a:solidFill>
                <a:schemeClr val="accent2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334" y="1518279"/>
            <a:ext cx="3812414" cy="253740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89748" y="1049203"/>
            <a:ext cx="3226342" cy="300647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4356" y="1182683"/>
            <a:ext cx="4243622" cy="291749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83370586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900" advTm="7173">
        <p14:glitter dir="r" pattern="hexagon"/>
      </p:transition>
    </mc:Choice>
    <mc:Fallback>
      <p:transition spd="slow" advTm="717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"/>
</p:tagLst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288</TotalTime>
  <Words>656</Words>
  <Application>Microsoft Office PowerPoint</Application>
  <PresentationFormat>Произвольный</PresentationFormat>
  <Paragraphs>51</Paragraphs>
  <Slides>28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Аспект</vt:lpstr>
      <vt:lpstr>  </vt:lpstr>
      <vt:lpstr>Слайд 2</vt:lpstr>
      <vt:lpstr>Слайд 3</vt:lpstr>
      <vt:lpstr>История  Всемирного  Дня  Защиты  Животных 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К счастью мир не без добрых людей.</vt:lpstr>
      <vt:lpstr>Согласно статистики: </vt:lpstr>
      <vt:lpstr>Слайд 16</vt:lpstr>
      <vt:lpstr> Остановись на   мгновенье!  Посмотри! Как прекрасен мир диких животных!</vt:lpstr>
      <vt:lpstr>Слайд 18</vt:lpstr>
      <vt:lpstr>Слайд 19</vt:lpstr>
      <vt:lpstr>Слайд 20</vt:lpstr>
      <vt:lpstr>Слайд 21</vt:lpstr>
      <vt:lpstr>Все они имеют право на счастливую жизнь, полную любви, радости и тепла.</vt:lpstr>
      <vt:lpstr>Слайд 23</vt:lpstr>
      <vt:lpstr>Каждый из них нуждается в защите.</vt:lpstr>
      <vt:lpstr>В нашей стране важнейшим механизмом охраны редких и находящихся под угрозой исчезновения видов животных, является - Красная книга</vt:lpstr>
      <vt:lpstr>Слайд 26</vt:lpstr>
      <vt:lpstr>  Подготовила: Беляева Т.Н.        </vt:lpstr>
      <vt:lpstr>Слайд 28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на тему:  4 октября  Всемирный день  защиты животных</dc:title>
  <dc:creator>Vika</dc:creator>
  <cp:lastModifiedBy>DNA7 X86</cp:lastModifiedBy>
  <cp:revision>29</cp:revision>
  <dcterms:created xsi:type="dcterms:W3CDTF">2016-09-25T09:27:56Z</dcterms:created>
  <dcterms:modified xsi:type="dcterms:W3CDTF">2025-10-19T12:34:55Z</dcterms:modified>
</cp:coreProperties>
</file>