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notesMasterIdLst>
    <p:notesMasterId r:id="rId39"/>
  </p:notesMasterIdLst>
  <p:sldIdLst>
    <p:sldId id="256" r:id="rId2"/>
    <p:sldId id="257" r:id="rId3"/>
    <p:sldId id="271" r:id="rId4"/>
    <p:sldId id="263" r:id="rId5"/>
    <p:sldId id="264" r:id="rId6"/>
    <p:sldId id="285" r:id="rId7"/>
    <p:sldId id="266" r:id="rId8"/>
    <p:sldId id="267" r:id="rId9"/>
    <p:sldId id="268" r:id="rId10"/>
    <p:sldId id="269" r:id="rId11"/>
    <p:sldId id="270" r:id="rId12"/>
    <p:sldId id="258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86" r:id="rId23"/>
    <p:sldId id="260" r:id="rId24"/>
    <p:sldId id="273" r:id="rId25"/>
    <p:sldId id="274" r:id="rId26"/>
    <p:sldId id="275" r:id="rId27"/>
    <p:sldId id="276" r:id="rId28"/>
    <p:sldId id="277" r:id="rId29"/>
    <p:sldId id="259" r:id="rId30"/>
    <p:sldId id="278" r:id="rId31"/>
    <p:sldId id="279" r:id="rId32"/>
    <p:sldId id="284" r:id="rId33"/>
    <p:sldId id="282" r:id="rId34"/>
    <p:sldId id="283" r:id="rId35"/>
    <p:sldId id="296" r:id="rId36"/>
    <p:sldId id="297" r:id="rId37"/>
    <p:sldId id="280" r:id="rId3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94660"/>
  </p:normalViewPr>
  <p:slideViewPr>
    <p:cSldViewPr>
      <p:cViewPr varScale="1">
        <p:scale>
          <a:sx n="108" d="100"/>
          <a:sy n="108" d="100"/>
        </p:scale>
        <p:origin x="168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47C6E19-ACF0-462B-BDC8-E57ADE40E62D}" type="datetimeFigureOut">
              <a:rPr lang="ru-RU"/>
              <a:pPr>
                <a:defRPr/>
              </a:pPr>
              <a:t>19.10.2025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6894131-75AB-4EC1-82B4-DF3AD879CD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4A14FB-5BAC-4C3C-921E-BA58152489B1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>
              <a:cs typeface="Arial" charset="0"/>
            </a:endParaRPr>
          </a:p>
        </p:txBody>
      </p:sp>
      <p:sp>
        <p:nvSpPr>
          <p:cNvPr id="2048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68825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321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33C94-1168-4B42-ADE2-B929472F7329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>
              <a:cs typeface="Arial" charset="0"/>
            </a:endParaRPr>
          </a:p>
        </p:txBody>
      </p:sp>
      <p:sp>
        <p:nvSpPr>
          <p:cNvPr id="2253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68825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321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16569A-F0E1-4708-9D90-C646D641F942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>
              <a:cs typeface="Arial" charset="0"/>
            </a:endParaRPr>
          </a:p>
        </p:txBody>
      </p:sp>
      <p:sp>
        <p:nvSpPr>
          <p:cNvPr id="2560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68825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321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BDFB94-BF6B-47EB-AEC3-3824F5EDEDB5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>
              <a:cs typeface="Arial" charset="0"/>
            </a:endParaRPr>
          </a:p>
        </p:txBody>
      </p:sp>
      <p:sp>
        <p:nvSpPr>
          <p:cNvPr id="2765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68825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321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AF3D46B-D6A8-47FC-A277-F1CDF937FBB0}" type="datetimeFigureOut">
              <a:rPr lang="ru-RU"/>
              <a:pPr>
                <a:defRPr/>
              </a:pPr>
              <a:t>19.10.2025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4F76ADC-EC3C-4B4F-B699-D463A0D5DD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50073-FAAA-4CF6-8289-D2E7AAD583A6}" type="datetimeFigureOut">
              <a:rPr lang="ru-RU"/>
              <a:pPr>
                <a:defRPr/>
              </a:pPr>
              <a:t>19.10.2025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601A5-404A-4A4E-9254-969BD476C4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80B5D-F5DA-482A-A64A-07BF76D94C6E}" type="datetimeFigureOut">
              <a:rPr lang="ru-RU"/>
              <a:pPr>
                <a:defRPr/>
              </a:pPr>
              <a:t>19.10.2025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8E406-2296-462A-B1B2-C4F5FEFF32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480" y="273629"/>
            <a:ext cx="8225280" cy="114204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6480" y="1604329"/>
            <a:ext cx="4043520" cy="219191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38240" y="1604329"/>
            <a:ext cx="4043520" cy="219191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6480" y="3934493"/>
            <a:ext cx="8225280" cy="219335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idx="10"/>
          </p:nvPr>
        </p:nvSpPr>
        <p:spPr>
          <a:xfrm>
            <a:off x="457200" y="6246813"/>
            <a:ext cx="2125663" cy="469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idx="11"/>
          </p:nvPr>
        </p:nvSpPr>
        <p:spPr>
          <a:xfrm>
            <a:off x="3127375" y="6246813"/>
            <a:ext cx="2895600" cy="469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2"/>
          </p:nvPr>
        </p:nvSpPr>
        <p:spPr>
          <a:xfrm>
            <a:off x="6556375" y="6246813"/>
            <a:ext cx="2127250" cy="469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8F7AD-711E-43F8-9490-D92BA8708F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F6319-ACF3-4014-9BFF-7171E9824AAF}" type="datetimeFigureOut">
              <a:rPr lang="ru-RU"/>
              <a:pPr>
                <a:defRPr/>
              </a:pPr>
              <a:t>19.10.2025</a:t>
            </a:fld>
            <a:endParaRPr lang="ru-RU"/>
          </a:p>
        </p:txBody>
      </p:sp>
      <p:sp>
        <p:nvSpPr>
          <p:cNvPr id="3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37E46-EB23-4EEB-980B-E19CF4F3C1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18CA8-7B5E-4488-9953-20CAF391353C}" type="datetimeFigureOut">
              <a:rPr lang="ru-RU"/>
              <a:pPr>
                <a:defRPr/>
              </a:pPr>
              <a:t>19.10.2025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94C61-834A-4311-89E4-2849A8C4B7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9CF546A-5786-44F9-8B99-6C2832C5BB93}" type="datetimeFigureOut">
              <a:rPr lang="ru-RU"/>
              <a:pPr>
                <a:defRPr/>
              </a:pPr>
              <a:t>19.10.2025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AC4A1B4-495F-48CB-965B-A11EC9C796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91EA3-3837-4FE6-A561-47F4B652F8D9}" type="datetimeFigureOut">
              <a:rPr lang="ru-RU"/>
              <a:pPr>
                <a:defRPr/>
              </a:pPr>
              <a:t>19.10.2025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9A85A-1F0F-4B46-B5A4-06061B9537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6193E-CFEC-414C-9C34-609459C477B0}" type="datetimeFigureOut">
              <a:rPr lang="ru-RU"/>
              <a:pPr>
                <a:defRPr/>
              </a:pPr>
              <a:t>19.10.2025</a:t>
            </a:fld>
            <a:endParaRPr lang="ru-RU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33CED-24B6-411F-BB79-FBA44BA2B7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CEBB9-77B9-438F-86DD-52F184DAB3CA}" type="datetimeFigureOut">
              <a:rPr lang="ru-RU"/>
              <a:pPr>
                <a:defRPr/>
              </a:pPr>
              <a:t>19.10.2025</a:t>
            </a:fld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D8503-6B14-4288-9B6B-FCD16EEF7F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B12F84A-1AA7-40B2-A030-0EAC6978354D}" type="datetimeFigureOut">
              <a:rPr lang="ru-RU"/>
              <a:pPr>
                <a:defRPr/>
              </a:pPr>
              <a:t>19.10.2025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31E7A3A-63D3-458B-A512-9015487997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B1A76-127E-4E7B-9009-EFEE672AAEBB}" type="datetimeFigureOut">
              <a:rPr lang="ru-RU"/>
              <a:pPr>
                <a:defRPr/>
              </a:pPr>
              <a:t>19.10.2025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A9CC6-7CCE-45DC-A4E7-B1DF3C9A1C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10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AD9C7BE-8F21-4BED-87B6-16707FED0446}" type="datetimeFigureOut">
              <a:rPr lang="ru-RU"/>
              <a:pPr>
                <a:defRPr/>
              </a:pPr>
              <a:t>19.10.2025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B9C8546-A9FC-4855-ADBF-E488645A25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699CCD6-86F6-42CB-B195-4490F4EBD588}" type="datetimeFigureOut">
              <a:rPr lang="ru-RU"/>
              <a:pPr>
                <a:defRPr/>
              </a:pPr>
              <a:t>19.10.2025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908FA624-0E13-4D02-9029-8660B02BE1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2" r:id="rId2"/>
    <p:sldLayoutId id="2147483754" r:id="rId3"/>
    <p:sldLayoutId id="2147483751" r:id="rId4"/>
    <p:sldLayoutId id="2147483750" r:id="rId5"/>
    <p:sldLayoutId id="2147483749" r:id="rId6"/>
    <p:sldLayoutId id="2147483755" r:id="rId7"/>
    <p:sldLayoutId id="2147483748" r:id="rId8"/>
    <p:sldLayoutId id="2147483756" r:id="rId9"/>
    <p:sldLayoutId id="2147483747" r:id="rId10"/>
    <p:sldLayoutId id="2147483746" r:id="rId11"/>
    <p:sldLayoutId id="2147483757" r:id="rId12"/>
    <p:sldLayoutId id="2147483745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913" y="2565400"/>
            <a:ext cx="6400800" cy="1608138"/>
          </a:xfrm>
        </p:spPr>
        <p:txBody>
          <a:bodyPr/>
          <a:lstStyle/>
          <a:p>
            <a:pPr marL="36513" algn="ctr" eaLnBrk="1" hangingPunct="1">
              <a:spcBef>
                <a:spcPct val="0"/>
              </a:spcBef>
            </a:pPr>
            <a:r>
              <a:rPr lang="ru-RU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Логопедическая работа при артикуляционно-акустической дисграфии</a:t>
            </a:r>
          </a:p>
        </p:txBody>
      </p:sp>
      <p:sp>
        <p:nvSpPr>
          <p:cNvPr id="16387" name="Подзаголовок 2"/>
          <p:cNvSpPr txBox="1">
            <a:spLocks/>
          </p:cNvSpPr>
          <p:nvPr/>
        </p:nvSpPr>
        <p:spPr bwMode="auto">
          <a:xfrm>
            <a:off x="5003800" y="4076700"/>
            <a:ext cx="384810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Работу выполнила: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Учитель-логопед МБДОУ д/с №494 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Амбарцумян Дарья Евгеньевна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Прямоугольник 3"/>
          <p:cNvSpPr>
            <a:spLocks noChangeArrowheads="1"/>
          </p:cNvSpPr>
          <p:nvPr/>
        </p:nvSpPr>
        <p:spPr bwMode="auto">
          <a:xfrm>
            <a:off x="506413" y="549275"/>
            <a:ext cx="828040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Послушай предложения. Замени картинки словами. Повторяем предложения  вместе с логопедом.</a:t>
            </a:r>
          </a:p>
          <a:p>
            <a:endParaRPr lang="ru-RU" sz="3600">
              <a:latin typeface="Verdana" pitchFamily="34" charset="0"/>
            </a:endParaRPr>
          </a:p>
        </p:txBody>
      </p:sp>
      <p:sp>
        <p:nvSpPr>
          <p:cNvPr id="29698" name="Прямоугольник 4"/>
          <p:cNvSpPr>
            <a:spLocks noChangeArrowheads="1"/>
          </p:cNvSpPr>
          <p:nvPr/>
        </p:nvSpPr>
        <p:spPr bwMode="auto">
          <a:xfrm>
            <a:off x="755650" y="2349500"/>
            <a:ext cx="76327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latin typeface="Times New Roman" pitchFamily="18" charset="0"/>
                <a:cs typeface="Times New Roman" pitchFamily="18" charset="0"/>
              </a:rPr>
              <a:t>Маша нашла большую ( шишку).</a:t>
            </a:r>
            <a:br>
              <a:rPr lang="ru-RU" sz="3200">
                <a:latin typeface="Times New Roman" pitchFamily="18" charset="0"/>
                <a:cs typeface="Times New Roman" pitchFamily="18" charset="0"/>
              </a:rPr>
            </a:br>
            <a:r>
              <a:rPr lang="ru-RU" sz="3200">
                <a:latin typeface="Times New Roman" pitchFamily="18" charset="0"/>
                <a:cs typeface="Times New Roman" pitchFamily="18" charset="0"/>
              </a:rPr>
              <a:t>(Кошка) поймала (мышку).</a:t>
            </a:r>
            <a:br>
              <a:rPr lang="ru-RU" sz="3200">
                <a:latin typeface="Times New Roman" pitchFamily="18" charset="0"/>
                <a:cs typeface="Times New Roman" pitchFamily="18" charset="0"/>
              </a:rPr>
            </a:br>
            <a:r>
              <a:rPr lang="ru-RU" sz="3200">
                <a:latin typeface="Times New Roman" pitchFamily="18" charset="0"/>
                <a:cs typeface="Times New Roman" pitchFamily="18" charset="0"/>
              </a:rPr>
              <a:t>Миша надел ( шапку) и ( шарф).</a:t>
            </a:r>
          </a:p>
          <a:p>
            <a:pPr algn="ctr"/>
            <a:r>
              <a:rPr lang="ru-RU" sz="3200">
                <a:latin typeface="Times New Roman" pitchFamily="18" charset="0"/>
                <a:cs typeface="Times New Roman" pitchFamily="18" charset="0"/>
              </a:rPr>
              <a:t>Маша и Миша ходят в (школу).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ru-RU" sz="2700" dirty="0">
                <a:solidFill>
                  <a:schemeClr val="accent1">
                    <a:tint val="88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700" dirty="0">
                <a:solidFill>
                  <a:schemeClr val="accent1">
                    <a:tint val="88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dirty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br>
              <a:rPr lang="ru-RU" dirty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30722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/>
              <a:t>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Маша нашла большую</a:t>
            </a:r>
          </a:p>
          <a:p>
            <a:pPr eaLnBrk="1" hangingPunct="1">
              <a:buFont typeface="Wingdings 2" pitchFamily="18" charset="2"/>
              <a:buNone/>
            </a:pPr>
            <a:endParaRPr lang="ru-RU"/>
          </a:p>
          <a:p>
            <a:pPr eaLnBrk="1" hangingPunct="1">
              <a:buFont typeface="Wingdings 2" pitchFamily="18" charset="2"/>
              <a:buNone/>
            </a:pPr>
            <a:endParaRPr lang="ru-RU"/>
          </a:p>
          <a:p>
            <a:pPr eaLnBrk="1" hangingPunct="1">
              <a:buFont typeface="Wingdings 2" pitchFamily="18" charset="2"/>
              <a:buNone/>
            </a:pPr>
            <a:r>
              <a:rPr lang="ru-RU"/>
              <a:t>			</a:t>
            </a:r>
            <a:r>
              <a:rPr lang="ru-RU" sz="3200">
                <a:latin typeface="Times New Roman" pitchFamily="18" charset="0"/>
                <a:cs typeface="Times New Roman" pitchFamily="18" charset="0"/>
              </a:rPr>
              <a:t>поймала</a:t>
            </a:r>
            <a:r>
              <a:rPr lang="ru-RU"/>
              <a:t> </a:t>
            </a:r>
          </a:p>
          <a:p>
            <a:pPr eaLnBrk="1" hangingPunct="1">
              <a:buFont typeface="Wingdings 2" pitchFamily="18" charset="2"/>
              <a:buNone/>
            </a:pPr>
            <a:endParaRPr lang="ru-RU"/>
          </a:p>
          <a:p>
            <a:pPr eaLnBrk="1" hangingPunct="1">
              <a:buFont typeface="Wingdings 2" pitchFamily="18" charset="2"/>
              <a:buNone/>
            </a:pPr>
            <a:endParaRPr lang="ru-RU"/>
          </a:p>
          <a:p>
            <a:pPr eaLnBrk="1" hangingPunct="1">
              <a:buFont typeface="Wingdings 2" pitchFamily="18" charset="2"/>
              <a:buNone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Миша надел</a:t>
            </a:r>
            <a:r>
              <a:rPr lang="ru-RU"/>
              <a:t>			</a:t>
            </a:r>
            <a:r>
              <a:rPr lang="ru-RU" sz="3200"/>
              <a:t>и</a:t>
            </a:r>
          </a:p>
          <a:p>
            <a:pPr eaLnBrk="1" hangingPunct="1">
              <a:buFont typeface="Wingdings 2" pitchFamily="18" charset="2"/>
              <a:buNone/>
            </a:pPr>
            <a:endParaRPr lang="ru-RU"/>
          </a:p>
          <a:p>
            <a:pPr eaLnBrk="1" hangingPunct="1">
              <a:buFont typeface="Wingdings 2" pitchFamily="18" charset="2"/>
              <a:buNone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Маша и Миша  ходят в </a:t>
            </a:r>
          </a:p>
          <a:p>
            <a:pPr eaLnBrk="1" hangingPunct="1">
              <a:buFont typeface="Wingdings 2" pitchFamily="18" charset="2"/>
              <a:buNone/>
            </a:pPr>
            <a:endParaRPr lang="ru-RU" sz="32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ru-RU"/>
          </a:p>
          <a:p>
            <a:pPr eaLnBrk="1" hangingPunct="1">
              <a:buFont typeface="Wingdings 2" pitchFamily="18" charset="2"/>
              <a:buNone/>
            </a:pPr>
            <a:endParaRPr lang="ru-RU"/>
          </a:p>
          <a:p>
            <a:pPr eaLnBrk="1" hangingPunct="1">
              <a:buFont typeface="Wingdings 2" pitchFamily="18" charset="2"/>
              <a:buNone/>
            </a:pPr>
            <a:endParaRPr lang="ru-RU"/>
          </a:p>
        </p:txBody>
      </p:sp>
      <p:pic>
        <p:nvPicPr>
          <p:cNvPr id="30723" name="Рисунок 3" descr="i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62700" y="404813"/>
            <a:ext cx="12954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Рисунок 4" descr="81003786_0_4ce15_43bfaead_L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201738"/>
            <a:ext cx="2087563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Рисунок 5" descr="0_9f7ef_d54a1c08_XL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4300" y="1439863"/>
            <a:ext cx="2160588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Рисунок 6" descr="00d1b4d912e4791ff16fd591a8ed607b_0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0" y="3059113"/>
            <a:ext cx="209550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Рисунок 7" descr="scarf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64238" y="2836863"/>
            <a:ext cx="1693862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Рисунок 8" descr="86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45038" y="4310063"/>
            <a:ext cx="2438400" cy="178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476250"/>
            <a:ext cx="8183563" cy="7207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effectLst/>
              </a:rPr>
              <a:t>II</a:t>
            </a:r>
            <a:r>
              <a:rPr lang="ru-RU" dirty="0">
                <a:solidFill>
                  <a:schemeClr val="tx1"/>
                </a:solidFill>
                <a:effectLst/>
              </a:rPr>
              <a:t> Этап логопедической работы</a:t>
            </a:r>
          </a:p>
        </p:txBody>
      </p:sp>
      <p:sp>
        <p:nvSpPr>
          <p:cNvPr id="31746" name="Объект 2"/>
          <p:cNvSpPr>
            <a:spLocks noGrp="1"/>
          </p:cNvSpPr>
          <p:nvPr>
            <p:ph idx="1"/>
          </p:nvPr>
        </p:nvSpPr>
        <p:spPr>
          <a:xfrm>
            <a:off x="468313" y="1844675"/>
            <a:ext cx="8183562" cy="4043363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Заключается в слуховой и произносительной дифференциации смешиваемых звуков.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539750" y="333375"/>
            <a:ext cx="7772400" cy="762000"/>
          </a:xfrm>
          <a:noFill/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i="1">
                <a:solidFill>
                  <a:srgbClr val="FF0000"/>
                </a:solidFill>
                <a:effectLst/>
              </a:rPr>
              <a:t>2 этап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95288" y="836613"/>
            <a:ext cx="8382000" cy="5257800"/>
          </a:xfrm>
        </p:spPr>
        <p:txBody>
          <a:bodyPr lIns="91440" tIns="45720"/>
          <a:lstStyle/>
          <a:p>
            <a:pPr marL="0" indent="0" algn="ctr" eaLnBrk="1" hangingPunct="1">
              <a:buFont typeface="Wingdings 2" pitchFamily="18" charset="2"/>
              <a:buNone/>
            </a:pPr>
            <a:r>
              <a:rPr lang="ru-RU" sz="3200" b="1" i="1">
                <a:solidFill>
                  <a:srgbClr val="FF0000"/>
                </a:solidFill>
              </a:rPr>
              <a:t>Целью</a:t>
            </a:r>
            <a:r>
              <a:rPr lang="ru-RU" sz="2400"/>
              <a:t> 2 этапа является проведение сопоставления смешиваемых звуков в произносительном и слуховом плане.</a:t>
            </a:r>
          </a:p>
          <a:p>
            <a:pPr marL="0" indent="0" algn="ctr" eaLnBrk="1" hangingPunct="1">
              <a:buFont typeface="Wingdings 2" pitchFamily="18" charset="2"/>
              <a:buNone/>
            </a:pPr>
            <a:r>
              <a:rPr lang="ru-RU" sz="1800"/>
              <a:t>Используются задания с известными чистоговорками и поэтическими произведениями – диалогами и стихами, которые насыщены изучаемыми звуками, занимательны и доступны, и, кроме того, многообразны по интонационным характеристикам (вопросительным и восклицательным) .</a:t>
            </a:r>
          </a:p>
          <a:p>
            <a:pPr marL="0" indent="0" algn="ctr" eaLnBrk="1" hangingPunct="1">
              <a:buFont typeface="Wingdings 2" pitchFamily="18" charset="2"/>
              <a:buNone/>
            </a:pPr>
            <a:r>
              <a:rPr lang="ru-RU" sz="1800"/>
              <a:t>Очень важно дифференцировать фонетически близкие звуки: твердые и мягкие, звонкие и глухие, свистящие и шипящие, аффрикаты и звуки, входящие в их состав. Дифференцировать звуки следует в следующей последовательности: Б - П, Д - Т, Г - К, З - С, Ж - Ш, С - Ш, З - Ж, Ц - С, Ч - Т, Ч - Щ.</a:t>
            </a:r>
            <a:r>
              <a:rPr lang="ru-RU" sz="2400"/>
              <a:t> </a:t>
            </a:r>
          </a:p>
          <a:p>
            <a:pPr marL="0" indent="0" algn="ctr" eaLnBrk="1" hangingPunct="1">
              <a:buFont typeface="Wingdings 2" pitchFamily="18" charset="2"/>
              <a:buNone/>
            </a:pPr>
            <a:endParaRPr lang="ru-RU" sz="1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9" descr="http://1.bp.blogspot.com/-wP-1MNwI27A/UrQ7DQW3BDI/AAAAAAAADCs/iEzPGSCdhLQ/s1600/%D0%B1%D1%83%D0%BA%D0%B2%D0%B0+%D0%9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3276600"/>
            <a:ext cx="2743200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7" descr="https://encrypted-tbn1.gstatic.com/images?q=tbn:ANd9GcQi4ntrhKEXEV6lQcnEtoxBefA2tzAQMiS771-TJ-gDJWJN0_f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124200"/>
            <a:ext cx="2905125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304800"/>
            <a:ext cx="8229600" cy="6096000"/>
          </a:xfrm>
        </p:spPr>
        <p:txBody>
          <a:bodyPr lIns="91440" tIns="45720"/>
          <a:lstStyle/>
          <a:p>
            <a:pPr algn="ctr" eaLnBrk="1" hangingPunct="1">
              <a:buFont typeface="Wingdings 2" pitchFamily="18" charset="2"/>
              <a:buNone/>
            </a:pPr>
            <a:endParaRPr lang="ru-RU">
              <a:solidFill>
                <a:srgbClr val="FF0000"/>
              </a:solidFill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en-US">
                <a:solidFill>
                  <a:srgbClr val="FF0000"/>
                </a:solidFill>
              </a:rPr>
              <a:t>[</a:t>
            </a:r>
            <a:r>
              <a:rPr lang="ru-RU">
                <a:solidFill>
                  <a:srgbClr val="FF0000"/>
                </a:solidFill>
              </a:rPr>
              <a:t>п</a:t>
            </a:r>
            <a:r>
              <a:rPr lang="en-US">
                <a:solidFill>
                  <a:srgbClr val="FF0000"/>
                </a:solidFill>
              </a:rPr>
              <a:t>]</a:t>
            </a:r>
            <a:r>
              <a:rPr lang="ru-RU">
                <a:solidFill>
                  <a:srgbClr val="FF0000"/>
                </a:solidFill>
              </a:rPr>
              <a:t> - </a:t>
            </a:r>
            <a:r>
              <a:rPr lang="en-US">
                <a:solidFill>
                  <a:srgbClr val="FF0000"/>
                </a:solidFill>
              </a:rPr>
              <a:t>[</a:t>
            </a:r>
            <a:r>
              <a:rPr lang="ru-RU">
                <a:solidFill>
                  <a:srgbClr val="FF0000"/>
                </a:solidFill>
              </a:rPr>
              <a:t>б</a:t>
            </a:r>
            <a:r>
              <a:rPr lang="en-US">
                <a:solidFill>
                  <a:srgbClr val="FF0000"/>
                </a:solidFill>
              </a:rPr>
              <a:t>]</a:t>
            </a:r>
            <a:endParaRPr lang="ru-RU">
              <a:solidFill>
                <a:srgbClr val="FF0000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z="2000"/>
              <a:t>*Услышав слово, поднять соответствующую букву:</a:t>
            </a:r>
          </a:p>
          <a:p>
            <a:pPr eaLnBrk="1" hangingPunct="1">
              <a:buFont typeface="Wingdings 2" pitchFamily="18" charset="2"/>
              <a:buNone/>
            </a:pPr>
            <a:endParaRPr lang="ru-RU" sz="2000"/>
          </a:p>
          <a:p>
            <a:pPr algn="ctr" eaLnBrk="1" hangingPunct="1">
              <a:buFont typeface="Wingdings 2" pitchFamily="18" charset="2"/>
              <a:buNone/>
            </a:pPr>
            <a:r>
              <a:rPr lang="ru-RU" sz="2000"/>
              <a:t>Грибной, разбудил, плакаты, ступени, колобок, рябина, справка, колбаса, плавал, близко, трубы, пастух, лопата, сапоги, пакет. </a:t>
            </a:r>
          </a:p>
        </p:txBody>
      </p:sp>
      <p:sp>
        <p:nvSpPr>
          <p:cNvPr id="33796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0"/>
            <a:ext cx="8229600" cy="1143000"/>
          </a:xfrm>
          <a:noFill/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i="1">
                <a:solidFill>
                  <a:srgbClr val="FF0000"/>
                </a:solidFill>
                <a:effectLst/>
              </a:rPr>
              <a:t>Конкретные задания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8" descr="http://1.bp.blogspot.com/-lVTHVGUZ_1s/UtfUmM8TA7I/AAAAAAAADIA/i0fCmg06jaQ/s1600/%D0%B1%D1%83%D0%BA%D0%B2%D0%B0+%D0%9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895600"/>
            <a:ext cx="4038600" cy="367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6" descr="http://3.bp.blogspot.com/-hQkCEAIW4Ag/Uo48-LVlFZI/AAAAAAAAC40/DrnsNSPM8Ek/s1600/%D0%B1%D1%83%D0%BA%D0%B2%D0%B0+%D0%A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514600"/>
            <a:ext cx="4038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609600"/>
            <a:ext cx="8382000" cy="5334000"/>
          </a:xfrm>
        </p:spPr>
        <p:txBody>
          <a:bodyPr lIns="91440" tIns="45720"/>
          <a:lstStyle/>
          <a:p>
            <a:pPr eaLnBrk="1" hangingPunct="1">
              <a:buFont typeface="Wingdings 2" pitchFamily="18" charset="2"/>
              <a:buNone/>
            </a:pPr>
            <a:r>
              <a:rPr lang="ru-RU"/>
              <a:t>*Произнеси четко чистоговорку: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en-US">
                <a:solidFill>
                  <a:srgbClr val="FF0000"/>
                </a:solidFill>
              </a:rPr>
              <a:t>[</a:t>
            </a:r>
            <a:r>
              <a:rPr lang="ru-RU">
                <a:solidFill>
                  <a:srgbClr val="FF0000"/>
                </a:solidFill>
              </a:rPr>
              <a:t>т</a:t>
            </a:r>
            <a:r>
              <a:rPr lang="en-US">
                <a:solidFill>
                  <a:srgbClr val="FF0000"/>
                </a:solidFill>
              </a:rPr>
              <a:t>]</a:t>
            </a:r>
            <a:r>
              <a:rPr lang="ru-RU">
                <a:solidFill>
                  <a:srgbClr val="FF0000"/>
                </a:solidFill>
              </a:rPr>
              <a:t> - </a:t>
            </a:r>
            <a:r>
              <a:rPr lang="en-US">
                <a:solidFill>
                  <a:srgbClr val="FF0000"/>
                </a:solidFill>
              </a:rPr>
              <a:t>[</a:t>
            </a:r>
            <a:r>
              <a:rPr lang="ru-RU">
                <a:solidFill>
                  <a:srgbClr val="FF0000"/>
                </a:solidFill>
              </a:rPr>
              <a:t>д</a:t>
            </a:r>
            <a:r>
              <a:rPr lang="en-US">
                <a:solidFill>
                  <a:srgbClr val="FF0000"/>
                </a:solidFill>
              </a:rPr>
              <a:t>]</a:t>
            </a:r>
            <a:r>
              <a:rPr lang="ru-RU">
                <a:solidFill>
                  <a:srgbClr val="FF0000"/>
                </a:solidFill>
              </a:rPr>
              <a:t>;</a:t>
            </a:r>
            <a:r>
              <a:rPr lang="en-US">
                <a:solidFill>
                  <a:srgbClr val="FF0000"/>
                </a:solidFill>
              </a:rPr>
              <a:t> [</a:t>
            </a:r>
            <a:r>
              <a:rPr lang="ru-RU">
                <a:solidFill>
                  <a:srgbClr val="FF0000"/>
                </a:solidFill>
              </a:rPr>
              <a:t>т҆ </a:t>
            </a:r>
            <a:r>
              <a:rPr lang="en-US">
                <a:solidFill>
                  <a:srgbClr val="FF0000"/>
                </a:solidFill>
              </a:rPr>
              <a:t>]</a:t>
            </a:r>
            <a:r>
              <a:rPr lang="ru-RU">
                <a:solidFill>
                  <a:srgbClr val="FF0000"/>
                </a:solidFill>
              </a:rPr>
              <a:t> -</a:t>
            </a:r>
            <a:r>
              <a:rPr lang="en-US">
                <a:solidFill>
                  <a:srgbClr val="FF0000"/>
                </a:solidFill>
              </a:rPr>
              <a:t> [</a:t>
            </a:r>
            <a:r>
              <a:rPr lang="ru-RU">
                <a:solidFill>
                  <a:srgbClr val="FF0000"/>
                </a:solidFill>
              </a:rPr>
              <a:t>д҆ </a:t>
            </a:r>
            <a:r>
              <a:rPr lang="en-US">
                <a:solidFill>
                  <a:srgbClr val="FF0000"/>
                </a:solidFill>
              </a:rPr>
              <a:t>]</a:t>
            </a:r>
            <a:endParaRPr lang="ru-RU">
              <a:solidFill>
                <a:srgbClr val="FF0000"/>
              </a:solidFill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ru-RU"/>
              <a:t>Дятел на суку сидит,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/>
              <a:t>Дятел дерево долбит.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/>
              <a:t>День долбит, два долбит –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/>
              <a:t>носом в небо угодит.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5" descr="http://2.bp.blogspot.com/-5VP9R1VRRDQ/UpcsZlidPDI/AAAAAAAAC6U/BLeCZ4x5tWY/s1600/%D0%B1%D1%83%D0%BA%D0%B2%D0%B0+%D0%9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14400"/>
            <a:ext cx="3962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5" descr="http://1.bp.blogspot.com/-HSxr_ch71GY/UuNiBDSATvI/AAAAAAAADJY/mQvfOcCDCOY/s1600/%D0%B1%D1%83%D0%BA%D0%B2%D0%B0+%D0%9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752600"/>
            <a:ext cx="4495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228600"/>
            <a:ext cx="8610600" cy="6324600"/>
          </a:xfrm>
        </p:spPr>
        <p:txBody>
          <a:bodyPr lIns="91440" tIns="45720"/>
          <a:lstStyle/>
          <a:p>
            <a:pPr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>
                <a:solidFill>
                  <a:srgbClr val="FF0000"/>
                </a:solidFill>
              </a:rPr>
              <a:t>[</a:t>
            </a:r>
            <a:r>
              <a:rPr lang="ru-RU">
                <a:solidFill>
                  <a:srgbClr val="FF0000"/>
                </a:solidFill>
              </a:rPr>
              <a:t>к</a:t>
            </a:r>
            <a:r>
              <a:rPr lang="en-US">
                <a:solidFill>
                  <a:srgbClr val="FF0000"/>
                </a:solidFill>
              </a:rPr>
              <a:t>]</a:t>
            </a:r>
            <a:r>
              <a:rPr lang="ru-RU">
                <a:solidFill>
                  <a:srgbClr val="FF0000"/>
                </a:solidFill>
              </a:rPr>
              <a:t> -</a:t>
            </a:r>
            <a:r>
              <a:rPr lang="en-US">
                <a:solidFill>
                  <a:srgbClr val="FF0000"/>
                </a:solidFill>
              </a:rPr>
              <a:t> [</a:t>
            </a:r>
            <a:r>
              <a:rPr lang="ru-RU">
                <a:solidFill>
                  <a:srgbClr val="FF0000"/>
                </a:solidFill>
              </a:rPr>
              <a:t>г</a:t>
            </a:r>
            <a:r>
              <a:rPr lang="en-US">
                <a:solidFill>
                  <a:srgbClr val="FF0000"/>
                </a:solidFill>
              </a:rPr>
              <a:t>]</a:t>
            </a:r>
            <a:r>
              <a:rPr lang="ru-RU">
                <a:solidFill>
                  <a:srgbClr val="FF0000"/>
                </a:solidFill>
              </a:rPr>
              <a:t>;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2000"/>
              <a:t>*Прослушать стихотворение:</a:t>
            </a:r>
          </a:p>
          <a:p>
            <a:pPr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1800"/>
              <a:t>Пишет Миша-Михаил:</a:t>
            </a:r>
          </a:p>
          <a:p>
            <a:pPr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1800"/>
              <a:t>«Дед Герасим гол забил».</a:t>
            </a:r>
          </a:p>
          <a:p>
            <a:pPr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1800"/>
              <a:t>Все читают, восклицают:</a:t>
            </a:r>
          </a:p>
          <a:p>
            <a:pPr algn="ctr" eaLnBrk="1" hangingPunct="1">
              <a:lnSpc>
                <a:spcPct val="90000"/>
              </a:lnSpc>
              <a:buFontTx/>
              <a:buChar char="-"/>
            </a:pPr>
            <a:r>
              <a:rPr lang="ru-RU" sz="1800"/>
              <a:t>Ай да старый, гол забил!</a:t>
            </a:r>
          </a:p>
          <a:p>
            <a:pPr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1800"/>
              <a:t>Дать во все газеты</a:t>
            </a:r>
          </a:p>
          <a:p>
            <a:pPr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1800"/>
              <a:t>Дедовы портреты!</a:t>
            </a:r>
          </a:p>
          <a:p>
            <a:pPr algn="ctr" eaLnBrk="1" hangingPunct="1">
              <a:lnSpc>
                <a:spcPct val="90000"/>
              </a:lnSpc>
              <a:buFontTx/>
              <a:buChar char="-"/>
            </a:pPr>
            <a:r>
              <a:rPr lang="ru-RU" sz="1800"/>
              <a:t>Нет, - сказал сердито дед, - </a:t>
            </a:r>
          </a:p>
          <a:p>
            <a:pPr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1800"/>
              <a:t>Мишкин дайте в них портрет!</a:t>
            </a:r>
          </a:p>
          <a:p>
            <a:pPr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1800"/>
              <a:t>Писал диктовку в школе, </a:t>
            </a:r>
          </a:p>
          <a:p>
            <a:pPr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1800"/>
              <a:t>А думал о футболе.</a:t>
            </a:r>
          </a:p>
          <a:p>
            <a:pPr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1800"/>
              <a:t>Оттого-то КОЛ</a:t>
            </a:r>
          </a:p>
          <a:p>
            <a:pPr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1800"/>
              <a:t>Превратился в ГОЛ,</a:t>
            </a:r>
          </a:p>
          <a:p>
            <a:pPr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1800"/>
              <a:t>И за этот ГОЛ</a:t>
            </a:r>
          </a:p>
          <a:p>
            <a:pPr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1800"/>
              <a:t>Получил он КОЛ!</a:t>
            </a:r>
          </a:p>
          <a:p>
            <a:pPr algn="ctr" eaLnBrk="1" hangingPunct="1">
              <a:lnSpc>
                <a:spcPct val="90000"/>
              </a:lnSpc>
              <a:buFont typeface="Wingdings 2" pitchFamily="18" charset="2"/>
              <a:buNone/>
            </a:pPr>
            <a:endParaRPr lang="ru-RU" sz="1800"/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1800"/>
              <a:t>*В чем заключалась ошибка Михаила?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7" descr="http://newsoftek.at.ua/c/cifru/66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819400"/>
            <a:ext cx="4343400" cy="385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5" descr="http://vashlogoped-online.ru/wp-content/uploads/2013/11/bukva-Z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429000"/>
            <a:ext cx="3429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533400"/>
            <a:ext cx="8458200" cy="5715000"/>
          </a:xfrm>
        </p:spPr>
        <p:txBody>
          <a:bodyPr lIns="91440" tIns="45720"/>
          <a:lstStyle/>
          <a:p>
            <a:pPr algn="ctr" eaLnBrk="1" hangingPunct="1">
              <a:buFont typeface="Wingdings 2" pitchFamily="18" charset="2"/>
              <a:buNone/>
            </a:pPr>
            <a:r>
              <a:rPr lang="en-US">
                <a:solidFill>
                  <a:srgbClr val="FF0000"/>
                </a:solidFill>
              </a:rPr>
              <a:t>[</a:t>
            </a:r>
            <a:r>
              <a:rPr lang="ru-RU">
                <a:solidFill>
                  <a:srgbClr val="FF0000"/>
                </a:solidFill>
              </a:rPr>
              <a:t>ж</a:t>
            </a:r>
            <a:r>
              <a:rPr lang="en-US">
                <a:solidFill>
                  <a:srgbClr val="FF0000"/>
                </a:solidFill>
              </a:rPr>
              <a:t>]</a:t>
            </a:r>
            <a:r>
              <a:rPr lang="ru-RU">
                <a:solidFill>
                  <a:srgbClr val="FF0000"/>
                </a:solidFill>
              </a:rPr>
              <a:t> - </a:t>
            </a:r>
            <a:r>
              <a:rPr lang="en-US">
                <a:solidFill>
                  <a:srgbClr val="FF0000"/>
                </a:solidFill>
              </a:rPr>
              <a:t>[</a:t>
            </a:r>
            <a:r>
              <a:rPr lang="ru-RU">
                <a:solidFill>
                  <a:srgbClr val="FF0000"/>
                </a:solidFill>
              </a:rPr>
              <a:t>ш</a:t>
            </a:r>
            <a:r>
              <a:rPr lang="en-US">
                <a:solidFill>
                  <a:srgbClr val="FF0000"/>
                </a:solidFill>
              </a:rPr>
              <a:t>]</a:t>
            </a:r>
            <a:endParaRPr lang="ru-RU">
              <a:solidFill>
                <a:srgbClr val="FF0000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z="2400"/>
              <a:t>*Прочитать с правильно вставленным слогом (жи/ши):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2400"/>
              <a:t>И про на-их двух чи-ей,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2400"/>
              <a:t>Двух е-ей и двух у-ей,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2400"/>
              <a:t>Знают в на-ем новом доме,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2400"/>
              <a:t>Все двенадцать эта-ей.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2400"/>
              <a:t>(С. Михалков)</a:t>
            </a:r>
          </a:p>
          <a:p>
            <a:pPr eaLnBrk="1" hangingPunct="1">
              <a:buFont typeface="Wingdings 2" pitchFamily="18" charset="2"/>
              <a:buNone/>
            </a:pPr>
            <a:endParaRPr lang="ru-RU" sz="2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5" descr="http://vashlogoped-online.ru/wp-content/uploads/2013/11/bukva-Z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133600"/>
            <a:ext cx="3733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Picture 4" descr="C:\Documents and Settings\Admin\Рабочий стол\Рисунок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447800"/>
            <a:ext cx="360997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228600"/>
            <a:ext cx="8229600" cy="6400800"/>
          </a:xfrm>
        </p:spPr>
        <p:txBody>
          <a:bodyPr lIns="91440" tIns="45720"/>
          <a:lstStyle/>
          <a:p>
            <a:pPr algn="ctr" eaLnBrk="1" hangingPunct="1">
              <a:buFont typeface="Wingdings 2" pitchFamily="18" charset="2"/>
              <a:buNone/>
            </a:pPr>
            <a:r>
              <a:rPr lang="en-US">
                <a:solidFill>
                  <a:srgbClr val="FF0000"/>
                </a:solidFill>
              </a:rPr>
              <a:t>[</a:t>
            </a:r>
            <a:r>
              <a:rPr lang="ru-RU">
                <a:solidFill>
                  <a:srgbClr val="FF0000"/>
                </a:solidFill>
              </a:rPr>
              <a:t>з</a:t>
            </a:r>
            <a:r>
              <a:rPr lang="en-US">
                <a:solidFill>
                  <a:srgbClr val="FF0000"/>
                </a:solidFill>
              </a:rPr>
              <a:t>]</a:t>
            </a:r>
            <a:r>
              <a:rPr lang="ru-RU">
                <a:solidFill>
                  <a:srgbClr val="FF0000"/>
                </a:solidFill>
              </a:rPr>
              <a:t> - </a:t>
            </a:r>
            <a:r>
              <a:rPr lang="en-US">
                <a:solidFill>
                  <a:srgbClr val="FF0000"/>
                </a:solidFill>
              </a:rPr>
              <a:t>[</a:t>
            </a:r>
            <a:r>
              <a:rPr lang="ru-RU">
                <a:solidFill>
                  <a:srgbClr val="FF0000"/>
                </a:solidFill>
              </a:rPr>
              <a:t>ж</a:t>
            </a:r>
            <a:r>
              <a:rPr lang="en-US">
                <a:solidFill>
                  <a:srgbClr val="FF0000"/>
                </a:solidFill>
              </a:rPr>
              <a:t>]</a:t>
            </a:r>
            <a:endParaRPr lang="ru-RU">
              <a:solidFill>
                <a:srgbClr val="FF0000"/>
              </a:solidFill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ru-RU"/>
              <a:t>*Устный диктант (поднимаем нужную букву):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/>
              <a:t>Признак, прижать, мороженое, морозить, поджарил, пробуждение, скользит, режим, гвоздика.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5" descr="http://1.bp.blogspot.com/-TdN_OEj_C3E/U1oWZkcY_fI/AAAAAAAADdM/iS3ZeHoGWuM/s1600/%D0%B1%D1%83%D0%BA%D0%B2%D0%B0+%D0%A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1600200"/>
            <a:ext cx="5029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Picture 3" descr="C:\Documents and Settings\Admin\Рабочий стол\7788457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752600"/>
            <a:ext cx="3657600" cy="480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381000"/>
            <a:ext cx="8229600" cy="6096000"/>
          </a:xfrm>
        </p:spPr>
        <p:txBody>
          <a:bodyPr lIns="91440" tIns="45720"/>
          <a:lstStyle/>
          <a:p>
            <a:pPr algn="ctr" eaLnBrk="1" hangingPunct="1">
              <a:buFont typeface="Wingdings 2" pitchFamily="18" charset="2"/>
              <a:buNone/>
            </a:pPr>
            <a:r>
              <a:rPr lang="en-US">
                <a:solidFill>
                  <a:srgbClr val="FF0000"/>
                </a:solidFill>
              </a:rPr>
              <a:t>[</a:t>
            </a:r>
            <a:r>
              <a:rPr lang="ru-RU">
                <a:solidFill>
                  <a:srgbClr val="FF0000"/>
                </a:solidFill>
              </a:rPr>
              <a:t>с</a:t>
            </a:r>
            <a:r>
              <a:rPr lang="en-US">
                <a:solidFill>
                  <a:srgbClr val="FF0000"/>
                </a:solidFill>
              </a:rPr>
              <a:t>]</a:t>
            </a:r>
            <a:r>
              <a:rPr lang="ru-RU">
                <a:solidFill>
                  <a:srgbClr val="FF0000"/>
                </a:solidFill>
              </a:rPr>
              <a:t> - </a:t>
            </a:r>
            <a:r>
              <a:rPr lang="en-US">
                <a:solidFill>
                  <a:srgbClr val="FF0000"/>
                </a:solidFill>
              </a:rPr>
              <a:t>[</a:t>
            </a:r>
            <a:r>
              <a:rPr lang="ru-RU">
                <a:solidFill>
                  <a:srgbClr val="FF0000"/>
                </a:solidFill>
              </a:rPr>
              <a:t>ц</a:t>
            </a:r>
            <a:r>
              <a:rPr lang="en-US">
                <a:solidFill>
                  <a:srgbClr val="FF0000"/>
                </a:solidFill>
              </a:rPr>
              <a:t>]</a:t>
            </a:r>
            <a:endParaRPr lang="ru-RU">
              <a:solidFill>
                <a:srgbClr val="FF0000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z="2400"/>
              <a:t>*Произнести слова, вставляя пропущенные буквы: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/>
              <a:t>-ини-а, -толи-а, --епить, -и-терна, -пи-а, -квор-ы, ле-тни-а, -ахарни-а, гу-ени-ца, ме-я-ц, --ена.</a:t>
            </a:r>
            <a:r>
              <a:rPr lang="ru-RU" sz="2000"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 bwMode="auto">
          <a:xfrm>
            <a:off x="468313" y="1989138"/>
            <a:ext cx="8229600" cy="187166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742950" indent="-742950" algn="ctr" eaLnBrk="1" hangingPunct="1">
              <a:buFont typeface="Verdana" pitchFamily="34" charset="0"/>
              <a:buAutoNum type="arabicPeriod"/>
            </a:pPr>
            <a:r>
              <a:rPr lang="ru-RU" sz="400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Развитие фонематического восприятия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3" descr="C:\Documents and Settings\Admin\Рабочий стол\апролтимит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703388"/>
            <a:ext cx="3352800" cy="454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304800"/>
            <a:ext cx="8229600" cy="6096000"/>
          </a:xfrm>
        </p:spPr>
        <p:txBody>
          <a:bodyPr lIns="91440" tIns="45720"/>
          <a:lstStyle/>
          <a:p>
            <a:pPr algn="ctr" eaLnBrk="1" hangingPunct="1">
              <a:buFont typeface="Wingdings 2" pitchFamily="18" charset="2"/>
              <a:buNone/>
            </a:pPr>
            <a:r>
              <a:rPr lang="en-US">
                <a:solidFill>
                  <a:srgbClr val="FF0000"/>
                </a:solidFill>
              </a:rPr>
              <a:t>[</a:t>
            </a:r>
            <a:r>
              <a:rPr lang="ru-RU">
                <a:solidFill>
                  <a:srgbClr val="FF0000"/>
                </a:solidFill>
              </a:rPr>
              <a:t>ч</a:t>
            </a:r>
            <a:r>
              <a:rPr lang="en-US">
                <a:solidFill>
                  <a:srgbClr val="FF0000"/>
                </a:solidFill>
              </a:rPr>
              <a:t>]</a:t>
            </a:r>
            <a:r>
              <a:rPr lang="ru-RU">
                <a:solidFill>
                  <a:srgbClr val="FF0000"/>
                </a:solidFill>
              </a:rPr>
              <a:t> - </a:t>
            </a:r>
            <a:r>
              <a:rPr lang="en-US">
                <a:solidFill>
                  <a:srgbClr val="FF0000"/>
                </a:solidFill>
              </a:rPr>
              <a:t>[</a:t>
            </a:r>
            <a:r>
              <a:rPr lang="ru-RU">
                <a:solidFill>
                  <a:srgbClr val="FF0000"/>
                </a:solidFill>
              </a:rPr>
              <a:t>т҆ </a:t>
            </a:r>
            <a:r>
              <a:rPr lang="en-US">
                <a:solidFill>
                  <a:srgbClr val="FF0000"/>
                </a:solidFill>
              </a:rPr>
              <a:t>]</a:t>
            </a:r>
            <a:endParaRPr lang="ru-RU">
              <a:solidFill>
                <a:srgbClr val="FF0000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/>
              <a:t>*Четко повторить пословицу: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/>
              <a:t>Учить – ум точить. </a:t>
            </a:r>
          </a:p>
          <a:p>
            <a:pPr eaLnBrk="1" hangingPunct="1">
              <a:buFont typeface="Wingdings 2" pitchFamily="18" charset="2"/>
              <a:buNone/>
            </a:pPr>
            <a:endParaRPr lang="ru-RU"/>
          </a:p>
          <a:p>
            <a:pPr eaLnBrk="1" hangingPunct="1">
              <a:buFont typeface="Wingdings 2" pitchFamily="18" charset="2"/>
              <a:buNone/>
            </a:pPr>
            <a:r>
              <a:rPr lang="ru-RU"/>
              <a:t>Течёт речка, печёт печка.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6" descr="http://3.bp.blogspot.com/-x8--ZEXJTB8/Uz2OF3OHGNI/AAAAAAAADZs/zEj7Dq7iL94/s1600/%D0%B1%D1%83%D0%BA%D0%B2%D0%B0+%D0%A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133600"/>
            <a:ext cx="3378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304800"/>
            <a:ext cx="8229600" cy="6172200"/>
          </a:xfrm>
        </p:spPr>
        <p:txBody>
          <a:bodyPr lIns="91440" tIns="45720"/>
          <a:lstStyle/>
          <a:p>
            <a:pPr algn="ctr" eaLnBrk="1" hangingPunct="1">
              <a:buFont typeface="Wingdings 2" pitchFamily="18" charset="2"/>
              <a:buNone/>
            </a:pPr>
            <a:r>
              <a:rPr lang="en-US">
                <a:solidFill>
                  <a:srgbClr val="FF0000"/>
                </a:solidFill>
              </a:rPr>
              <a:t>[</a:t>
            </a:r>
            <a:r>
              <a:rPr lang="ru-RU">
                <a:solidFill>
                  <a:srgbClr val="FF0000"/>
                </a:solidFill>
              </a:rPr>
              <a:t>ч</a:t>
            </a:r>
            <a:r>
              <a:rPr lang="en-US">
                <a:solidFill>
                  <a:srgbClr val="FF0000"/>
                </a:solidFill>
              </a:rPr>
              <a:t>]</a:t>
            </a:r>
            <a:r>
              <a:rPr lang="ru-RU">
                <a:solidFill>
                  <a:srgbClr val="FF0000"/>
                </a:solidFill>
              </a:rPr>
              <a:t> - </a:t>
            </a:r>
            <a:r>
              <a:rPr lang="en-US">
                <a:solidFill>
                  <a:srgbClr val="FF0000"/>
                </a:solidFill>
              </a:rPr>
              <a:t>[</a:t>
            </a:r>
            <a:r>
              <a:rPr lang="ru-RU">
                <a:solidFill>
                  <a:srgbClr val="FF0000"/>
                </a:solidFill>
              </a:rPr>
              <a:t>щ</a:t>
            </a:r>
            <a:r>
              <a:rPr lang="en-US">
                <a:solidFill>
                  <a:srgbClr val="FF0000"/>
                </a:solidFill>
              </a:rPr>
              <a:t>]</a:t>
            </a:r>
            <a:endParaRPr lang="ru-RU">
              <a:solidFill>
                <a:srgbClr val="FF0000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/>
              <a:t>*Устно составить предложения со словами: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/>
              <a:t>Чёлка – щёлка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/>
              <a:t>Щётки – чётки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/>
              <a:t>Плач – плащ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/>
              <a:t>Мочь – мощь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/>
              <a:t>Зачищать – защищать. </a:t>
            </a:r>
          </a:p>
        </p:txBody>
      </p:sp>
      <p:pic>
        <p:nvPicPr>
          <p:cNvPr id="40963" name="Picture 4" descr="http://readik.ru/bukvy/sch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524000"/>
            <a:ext cx="4191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2852738"/>
            <a:ext cx="8183563" cy="108108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2. Развитие фонематического анализа и синтеза</a:t>
            </a:r>
            <a:br>
              <a:rPr lang="ru-RU" dirty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1"/>
          <p:cNvSpPr>
            <a:spLocks noGrp="1"/>
          </p:cNvSpPr>
          <p:nvPr>
            <p:ph type="title"/>
          </p:nvPr>
        </p:nvSpPr>
        <p:spPr bwMode="auto">
          <a:xfrm>
            <a:off x="395288" y="549275"/>
            <a:ext cx="8183562" cy="6477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400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400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Этап логопедической работы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188" y="1484313"/>
            <a:ext cx="8183562" cy="4187825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Заключается в формировании фонематического  анализа и синтеза с опорой на вспомогательные средства и действия.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Работа представляет собой практическое моделирование последовательности звуков  в слове.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4" descr="Лото логопедическое &quot;Говори правильно Р&quot; Десятое Королевство…"/>
          <p:cNvPicPr>
            <a:picLocks noChangeAspect="1" noChangeArrowheads="1"/>
          </p:cNvPicPr>
          <p:nvPr/>
        </p:nvPicPr>
        <p:blipFill>
          <a:blip r:embed="rId2"/>
          <a:srcRect l="2812" r="39999" b="2409"/>
          <a:stretch>
            <a:fillRect/>
          </a:stretch>
        </p:blipFill>
        <p:spPr bwMode="auto">
          <a:xfrm>
            <a:off x="428625" y="1814513"/>
            <a:ext cx="4430713" cy="423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4" name="TextBox 4"/>
          <p:cNvSpPr txBox="1">
            <a:spLocks noChangeArrowheads="1"/>
          </p:cNvSpPr>
          <p:nvPr/>
        </p:nvSpPr>
        <p:spPr bwMode="auto">
          <a:xfrm>
            <a:off x="428625" y="428625"/>
            <a:ext cx="764381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>
                <a:latin typeface="Times New Roman" pitchFamily="18" charset="0"/>
                <a:cs typeface="Times New Roman" pitchFamily="18" charset="0"/>
              </a:rPr>
              <a:t>Вспомогательные средства</a:t>
            </a:r>
            <a:r>
              <a:rPr lang="ru-RU" sz="3200">
                <a:latin typeface="Times New Roman" pitchFamily="18" charset="0"/>
                <a:cs typeface="Times New Roman" pitchFamily="18" charset="0"/>
              </a:rPr>
              <a:t>: графические схемы и фишки.</a:t>
            </a:r>
          </a:p>
        </p:txBody>
      </p:sp>
      <p:pic>
        <p:nvPicPr>
          <p:cNvPr id="44035" name="Picture 2" descr="СПЕКТР учебно-наглядные пособ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966788"/>
            <a:ext cx="3741738" cy="551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Содержимое 2"/>
          <p:cNvSpPr>
            <a:spLocks noGrp="1"/>
          </p:cNvSpPr>
          <p:nvPr>
            <p:ph idx="1"/>
          </p:nvPr>
        </p:nvSpPr>
        <p:spPr>
          <a:xfrm>
            <a:off x="428625" y="571500"/>
            <a:ext cx="7500938" cy="82867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Какой первый звук в слове </a:t>
            </a:r>
            <a:r>
              <a:rPr lang="ru-RU" sz="3200" b="1" i="1">
                <a:latin typeface="Times New Roman" pitchFamily="18" charset="0"/>
                <a:cs typeface="Times New Roman" pitchFamily="18" charset="0"/>
              </a:rPr>
              <a:t>лук</a:t>
            </a:r>
            <a:r>
              <a:rPr lang="ru-RU" sz="3200" i="1">
                <a:latin typeface="Times New Roman" pitchFamily="18" charset="0"/>
                <a:cs typeface="Times New Roman" pitchFamily="18" charset="0"/>
              </a:rPr>
              <a:t>? </a:t>
            </a:r>
          </a:p>
          <a:p>
            <a:pPr eaLnBrk="1" hangingPunct="1"/>
            <a:endParaRPr lang="ru-RU"/>
          </a:p>
        </p:txBody>
      </p:sp>
      <p:pic>
        <p:nvPicPr>
          <p:cNvPr id="45058" name="Picture 2" descr="Народная медицина - 20 ингредиентов которые справятся с любыми болячками Медицинский порта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6413" y="1509713"/>
            <a:ext cx="32385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86250" y="2286000"/>
          <a:ext cx="4286250" cy="1428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8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8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287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5069" name="TextBox 5"/>
          <p:cNvSpPr txBox="1">
            <a:spLocks noChangeArrowheads="1"/>
          </p:cNvSpPr>
          <p:nvPr/>
        </p:nvSpPr>
        <p:spPr bwMode="auto">
          <a:xfrm>
            <a:off x="500063" y="4797425"/>
            <a:ext cx="7429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Какой звук слышится в слове после </a:t>
            </a:r>
            <a:r>
              <a:rPr lang="ru-RU" sz="3200" b="1" i="1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3200" i="1"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 descr="Папкина Папка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628650"/>
            <a:ext cx="4641850" cy="331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971550" y="4076700"/>
          <a:ext cx="5072063" cy="16430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82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93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53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91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4307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6094" name="TextBox 3"/>
          <p:cNvSpPr txBox="1">
            <a:spLocks noChangeArrowheads="1"/>
          </p:cNvSpPr>
          <p:nvPr/>
        </p:nvSpPr>
        <p:spPr bwMode="auto">
          <a:xfrm>
            <a:off x="5364163" y="661988"/>
            <a:ext cx="3429000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Каким по счету стоит звук </a:t>
            </a:r>
            <a:r>
              <a:rPr lang="ru-RU" sz="3200" b="1" i="1">
                <a:latin typeface="Times New Roman" pitchFamily="18" charset="0"/>
                <a:cs typeface="Times New Roman" pitchFamily="18" charset="0"/>
              </a:rPr>
              <a:t>Ж </a:t>
            </a:r>
            <a:r>
              <a:rPr lang="ru-RU" sz="3200">
                <a:latin typeface="Times New Roman" pitchFamily="18" charset="0"/>
                <a:cs typeface="Times New Roman" pitchFamily="18" charset="0"/>
              </a:rPr>
              <a:t>в слове </a:t>
            </a:r>
            <a:r>
              <a:rPr lang="ru-RU" sz="3200" b="1" i="1">
                <a:latin typeface="Times New Roman" pitchFamily="18" charset="0"/>
                <a:cs typeface="Times New Roman" pitchFamily="18" charset="0"/>
              </a:rPr>
              <a:t>лыжи</a:t>
            </a:r>
            <a:r>
              <a:rPr lang="ru-RU" sz="3200">
                <a:latin typeface="Times New Roman" pitchFamily="18" charset="0"/>
                <a:cs typeface="Times New Roman" pitchFamily="18" charset="0"/>
              </a:rPr>
              <a:t>? Поставь фишку.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547813" y="3860800"/>
          <a:ext cx="5357812" cy="1571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1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15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15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15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15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57163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7119" name="Picture 2" descr="Обои горы, море, горы, море обои, обои для рабочего стола, скачать обои, обои бесплатно - Страница 34"/>
          <p:cNvPicPr>
            <a:picLocks noChangeAspect="1" noChangeArrowheads="1"/>
          </p:cNvPicPr>
          <p:nvPr/>
        </p:nvPicPr>
        <p:blipFill>
          <a:blip r:embed="rId2"/>
          <a:srcRect l="4286" t="18880" r="27142" b="-1259"/>
          <a:stretch>
            <a:fillRect/>
          </a:stretch>
        </p:blipFill>
        <p:spPr bwMode="auto">
          <a:xfrm>
            <a:off x="539750" y="549275"/>
            <a:ext cx="40005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20" name="TextBox 3"/>
          <p:cNvSpPr txBox="1">
            <a:spLocks noChangeArrowheads="1"/>
          </p:cNvSpPr>
          <p:nvPr/>
        </p:nvSpPr>
        <p:spPr bwMode="auto">
          <a:xfrm>
            <a:off x="5214938" y="642938"/>
            <a:ext cx="3571875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Какой пятый звук в слове </a:t>
            </a:r>
            <a:r>
              <a:rPr lang="ru-RU" sz="3200" b="1" i="1">
                <a:latin typeface="Times New Roman" pitchFamily="18" charset="0"/>
                <a:cs typeface="Times New Roman" pitchFamily="18" charset="0"/>
              </a:rPr>
              <a:t>лодка</a:t>
            </a:r>
            <a:r>
              <a:rPr lang="ru-RU" sz="3200">
                <a:latin typeface="Times New Roman" pitchFamily="18" charset="0"/>
                <a:cs typeface="Times New Roman" pitchFamily="18" charset="0"/>
              </a:rPr>
              <a:t>? А какой второй? Какой звук идет после звука</a:t>
            </a:r>
            <a:r>
              <a:rPr lang="ru-RU" sz="3200" b="1" i="1">
                <a:latin typeface="Times New Roman" pitchFamily="18" charset="0"/>
                <a:cs typeface="Times New Roman" pitchFamily="18" charset="0"/>
              </a:rPr>
              <a:t> О</a:t>
            </a:r>
            <a:r>
              <a:rPr lang="ru-RU" sz="320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48130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endParaRPr lang="ru-RU"/>
          </a:p>
        </p:txBody>
      </p:sp>
      <p:pic>
        <p:nvPicPr>
          <p:cNvPr id="48131" name="Picture 2" descr="Проверочная работа по обучению грамоте - Звуковой анализ слова Скачать бесплатн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354013"/>
            <a:ext cx="8353425" cy="609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Заголовок 1"/>
          <p:cNvSpPr>
            <a:spLocks noGrp="1"/>
          </p:cNvSpPr>
          <p:nvPr>
            <p:ph type="title"/>
          </p:nvPr>
        </p:nvSpPr>
        <p:spPr bwMode="auto">
          <a:xfrm>
            <a:off x="539750" y="620713"/>
            <a:ext cx="8183563" cy="7207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400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400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Этап логопедической работы</a:t>
            </a:r>
          </a:p>
        </p:txBody>
      </p:sp>
      <p:sp>
        <p:nvSpPr>
          <p:cNvPr id="49154" name="Объект 2"/>
          <p:cNvSpPr>
            <a:spLocks noGrp="1"/>
          </p:cNvSpPr>
          <p:nvPr>
            <p:ph idx="1"/>
          </p:nvPr>
        </p:nvSpPr>
        <p:spPr>
          <a:xfrm>
            <a:off x="539750" y="1916113"/>
            <a:ext cx="8183563" cy="2370137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ru-RU" sz="3600">
                <a:latin typeface="Times New Roman" pitchFamily="18" charset="0"/>
                <a:cs typeface="Times New Roman" pitchFamily="18" charset="0"/>
              </a:rPr>
              <a:t>Заключается в формировании действия фонематического анализа в речевом плане.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 bwMode="auto">
          <a:xfrm>
            <a:off x="395288" y="476250"/>
            <a:ext cx="8183562" cy="792163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Этап логопедической работы</a:t>
            </a:r>
          </a:p>
        </p:txBody>
      </p:sp>
      <p:sp>
        <p:nvSpPr>
          <p:cNvPr id="18434" name="Объект 2"/>
          <p:cNvSpPr>
            <a:spLocks noGrp="1"/>
          </p:cNvSpPr>
          <p:nvPr>
            <p:ph idx="1"/>
          </p:nvPr>
        </p:nvSpPr>
        <p:spPr>
          <a:xfrm>
            <a:off x="468313" y="1844675"/>
            <a:ext cx="8183562" cy="3900488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ru-RU" sz="3600">
                <a:latin typeface="Times New Roman" pitchFamily="18" charset="0"/>
                <a:cs typeface="Times New Roman" pitchFamily="18" charset="0"/>
              </a:rPr>
              <a:t>Заключается в предварительной работе над каждым из смешиваемых звуков.</a:t>
            </a:r>
          </a:p>
          <a:p>
            <a:pPr marL="0" indent="0" eaLnBrk="1" hangingPunct="1">
              <a:buFont typeface="Wingdings 2" pitchFamily="18" charset="2"/>
              <a:buNone/>
            </a:pPr>
            <a:endParaRPr lang="ru-RU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Заголовок 1"/>
          <p:cNvSpPr>
            <a:spLocks noGrp="1"/>
          </p:cNvSpPr>
          <p:nvPr>
            <p:ph type="title"/>
          </p:nvPr>
        </p:nvSpPr>
        <p:spPr bwMode="auto">
          <a:xfrm>
            <a:off x="500063" y="476250"/>
            <a:ext cx="8229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3200" b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Посмотри на картинки и определи в их названии первый, второй, третий и т.д. звук</a:t>
            </a: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77165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44850" y="1773238"/>
            <a:ext cx="2063750" cy="214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6325" y="1773238"/>
            <a:ext cx="1822450" cy="225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08600" y="4341813"/>
            <a:ext cx="23812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03350" y="4102100"/>
            <a:ext cx="2328863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Заголовок 1"/>
          <p:cNvSpPr>
            <a:spLocks noGrp="1"/>
          </p:cNvSpPr>
          <p:nvPr>
            <p:ph type="title"/>
          </p:nvPr>
        </p:nvSpPr>
        <p:spPr bwMode="auto">
          <a:xfrm>
            <a:off x="468313" y="692150"/>
            <a:ext cx="8183562" cy="7207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3200" b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Определи сколько звуков в словах.</a:t>
            </a:r>
          </a:p>
        </p:txBody>
      </p:sp>
      <p:sp>
        <p:nvSpPr>
          <p:cNvPr id="51202" name="Объект 2"/>
          <p:cNvSpPr>
            <a:spLocks noGrp="1"/>
          </p:cNvSpPr>
          <p:nvPr>
            <p:ph idx="1"/>
          </p:nvPr>
        </p:nvSpPr>
        <p:spPr>
          <a:xfrm>
            <a:off x="539750" y="1844675"/>
            <a:ext cx="8229600" cy="2632075"/>
          </a:xfrm>
        </p:spPr>
        <p:txBody>
          <a:bodyPr/>
          <a:lstStyle/>
          <a:p>
            <a:pPr marL="0" indent="0" algn="ctr" eaLnBrk="1" hangingPunct="1">
              <a:buFont typeface="Wingdings 2" pitchFamily="18" charset="2"/>
              <a:buNone/>
            </a:pPr>
            <a:r>
              <a:rPr lang="ru-RU" sz="3600">
                <a:latin typeface="Times New Roman" pitchFamily="18" charset="0"/>
                <a:cs typeface="Times New Roman" pitchFamily="18" charset="0"/>
              </a:rPr>
              <a:t>Луна, вечер, собака, кот, лиса, волк, ко.рова, медведь, солнце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Заголовок 1"/>
          <p:cNvSpPr>
            <a:spLocks noGrp="1"/>
          </p:cNvSpPr>
          <p:nvPr>
            <p:ph type="title"/>
          </p:nvPr>
        </p:nvSpPr>
        <p:spPr bwMode="auto">
          <a:xfrm>
            <a:off x="468313" y="620713"/>
            <a:ext cx="8183562" cy="7207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400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400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Этап логопедической работы</a:t>
            </a:r>
          </a:p>
        </p:txBody>
      </p:sp>
      <p:sp>
        <p:nvSpPr>
          <p:cNvPr id="52226" name="Объект 2"/>
          <p:cNvSpPr>
            <a:spLocks noGrp="1"/>
          </p:cNvSpPr>
          <p:nvPr>
            <p:ph idx="1"/>
          </p:nvPr>
        </p:nvSpPr>
        <p:spPr>
          <a:xfrm>
            <a:off x="539750" y="1773238"/>
            <a:ext cx="8229600" cy="3743325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ru-RU" sz="3600">
                <a:latin typeface="Times New Roman" pitchFamily="18" charset="0"/>
                <a:cs typeface="Times New Roman" pitchFamily="18" charset="0"/>
              </a:rPr>
              <a:t>Заключается в формировании действия фонематического анализа в умственном плане.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60350"/>
            <a:ext cx="8229600" cy="1157288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3200" b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Выбери картинки, в названии которых четыре звука, но при этом картинки не называй.</a:t>
            </a:r>
          </a:p>
        </p:txBody>
      </p:sp>
      <p:pic>
        <p:nvPicPr>
          <p:cNvPr id="5325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22350" y="1562100"/>
            <a:ext cx="1800225" cy="2312988"/>
          </a:xfrm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8038" y="1557338"/>
            <a:ext cx="1989137" cy="220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5375" y="3875088"/>
            <a:ext cx="1901825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5963" y="1557338"/>
            <a:ext cx="2422525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4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81675" y="3870325"/>
            <a:ext cx="2659063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5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3725" y="3875088"/>
            <a:ext cx="2659063" cy="199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Заголовок 1"/>
          <p:cNvSpPr>
            <a:spLocks noGrp="1"/>
          </p:cNvSpPr>
          <p:nvPr>
            <p:ph type="title"/>
          </p:nvPr>
        </p:nvSpPr>
        <p:spPr bwMode="auto">
          <a:xfrm>
            <a:off x="468313" y="404813"/>
            <a:ext cx="8229600" cy="12954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3200" b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Определи количество, последовательность  и место  звуков в слове не называя его.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2060575"/>
            <a:ext cx="8229600" cy="3705225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Дом, мак, сыр, нос, сок.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Мама, рама, лапа, луна, коза.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Диван, сахар, гамак, лужок, дубок.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6000" dirty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60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/>
          </p:cNvSpPr>
          <p:nvPr>
            <p:ph type="body" idx="1"/>
          </p:nvPr>
        </p:nvSpPr>
        <p:spPr>
          <a:xfrm>
            <a:off x="503238" y="530225"/>
            <a:ext cx="8183562" cy="5922963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ru-RU" sz="2400">
                <a:latin typeface="Arial" charset="0"/>
              </a:rPr>
              <a:t>Сравнение акустической и артикуляторно-акустической дисграфии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z="2400" b="1">
                <a:latin typeface="Arial" charset="0"/>
              </a:rPr>
              <a:t>Артикуляторно-акустическая дисграфия</a:t>
            </a:r>
            <a:r>
              <a:rPr lang="ru-RU" sz="2400">
                <a:latin typeface="Arial" charset="0"/>
              </a:rPr>
              <a:t> – это дисграфия на почве расстройств устной речи. Механизмом является неправильное произношение звуков речи, которое отражается на письме: ребенок пишет слова так, как их произносит. 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z="2400" b="1">
                <a:latin typeface="Arial" charset="0"/>
              </a:rPr>
              <a:t>Коррекционная работа:</a:t>
            </a:r>
            <a:r>
              <a:rPr lang="ru-RU" sz="2400">
                <a:latin typeface="Arial" charset="0"/>
              </a:rPr>
              <a:t> коррекция звукопроизношения, развитие фонетического слуха и фонематического восприятия. 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z="2400">
                <a:latin typeface="Arial" charset="0"/>
              </a:rPr>
              <a:t>В свою очередь, механизмом </a:t>
            </a:r>
            <a:r>
              <a:rPr lang="ru-RU" sz="2400" b="1">
                <a:latin typeface="Arial" charset="0"/>
              </a:rPr>
              <a:t>акустической дисграфии</a:t>
            </a:r>
            <a:r>
              <a:rPr lang="ru-RU" sz="2400">
                <a:latin typeface="Arial" charset="0"/>
              </a:rPr>
              <a:t> является неточность слуховой дифференциации звуков, кинестетического анализа, операции выбора фонемы. 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z="2400" b="1">
                <a:latin typeface="Arial" charset="0"/>
              </a:rPr>
              <a:t>Коррекционная работа:</a:t>
            </a:r>
            <a:r>
              <a:rPr lang="ru-RU" sz="2400">
                <a:latin typeface="Arial" charset="0"/>
              </a:rPr>
              <a:t> развитие фонетического слуха и фонематического восприятия.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/>
          </p:cNvSpPr>
          <p:nvPr>
            <p:ph type="body"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marL="533400" indent="-533400">
              <a:buFont typeface="Wingdings 2" pitchFamily="18" charset="2"/>
              <a:buNone/>
            </a:pPr>
            <a:r>
              <a:rPr lang="ru-RU" sz="2400"/>
              <a:t>Список использованных источников:</a:t>
            </a:r>
          </a:p>
          <a:p>
            <a:pPr marL="533400" indent="-533400">
              <a:buFont typeface="Wingdings 2" pitchFamily="18" charset="2"/>
              <a:buAutoNum type="arabicPeriod"/>
            </a:pPr>
            <a:r>
              <a:rPr lang="ru-RU" sz="2400"/>
              <a:t>Логопедия: Учеб. для студ. дефектол. фак. пед. высш. учеб. заведений / Под ред. Л.С.Волковой, С.Н.Шаховской. – 3-е изд., перераб. И доп. – М.: Гуманит. изд. Центр ВЛАДОС, 2003. – 680 с. </a:t>
            </a:r>
          </a:p>
          <a:p>
            <a:pPr marL="533400" indent="-533400">
              <a:buFont typeface="Wingdings 2" pitchFamily="18" charset="2"/>
              <a:buNone/>
            </a:pPr>
            <a:r>
              <a:rPr lang="ru-RU" sz="2400"/>
              <a:t>2. Садовникова И.Н. Нарушения письменной речи и их преодоление у младших школьников. -М.: Владос, 1997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Объект 2"/>
          <p:cNvSpPr>
            <a:spLocks noGrp="1"/>
          </p:cNvSpPr>
          <p:nvPr>
            <p:ph idx="1"/>
          </p:nvPr>
        </p:nvSpPr>
        <p:spPr>
          <a:xfrm>
            <a:off x="468313" y="2420938"/>
            <a:ext cx="8183562" cy="2657475"/>
          </a:xfrm>
        </p:spPr>
        <p:txBody>
          <a:bodyPr/>
          <a:lstStyle/>
          <a:p>
            <a:pPr marL="0" indent="0" algn="ctr" eaLnBrk="1" hangingPunct="1">
              <a:buFont typeface="Wingdings 2" pitchFamily="18" charset="2"/>
              <a:buNone/>
            </a:pPr>
            <a:r>
              <a:rPr lang="ru-RU" sz="400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549275"/>
            <a:ext cx="8226425" cy="10795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ru-RU" sz="2900" b="0" dirty="0">
                <a:solidFill>
                  <a:schemeClr val="tx1"/>
                </a:solidFill>
                <a:effectLst/>
                <a:latin typeface="Times New Roman" pitchFamily="16" charset="0"/>
              </a:rPr>
              <a:t>Уточнение артикуляции и звучание звука с опорой на зрительное, слуховое, тактильное восприятие и кинестетические ощущения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140200" y="1781175"/>
            <a:ext cx="4014788" cy="3987800"/>
          </a:xfrm>
        </p:spPr>
        <p:txBody>
          <a:bodyPr>
            <a:noAutofit/>
          </a:bodyPr>
          <a:lstStyle/>
          <a:p>
            <a:pPr marL="0" indent="97921" algn="just" eaLnBrk="1" fontAlgn="auto" hangingPunct="1">
              <a:lnSpc>
                <a:spcPct val="150000"/>
              </a:lnSpc>
              <a:buFont typeface="Wingdings 2"/>
              <a:buNone/>
              <a:tabLst>
                <a:tab pos="0" algn="l"/>
                <a:tab pos="95041" algn="l"/>
                <a:tab pos="502568" algn="l"/>
                <a:tab pos="910093" algn="l"/>
                <a:tab pos="1317620" algn="l"/>
                <a:tab pos="1725145" algn="l"/>
                <a:tab pos="2132672" algn="l"/>
                <a:tab pos="2540197" algn="l"/>
                <a:tab pos="2947724" algn="l"/>
                <a:tab pos="3355250" algn="l"/>
                <a:tab pos="3762776" algn="l"/>
                <a:tab pos="4170302" algn="l"/>
                <a:tab pos="4577828" algn="l"/>
                <a:tab pos="4985354" algn="l"/>
                <a:tab pos="5392880" algn="l"/>
                <a:tab pos="5800406" algn="l"/>
                <a:tab pos="6207932" algn="l"/>
                <a:tab pos="6615458" algn="l"/>
                <a:tab pos="7022984" algn="l"/>
                <a:tab pos="7430510" algn="l"/>
                <a:tab pos="7838036" algn="l"/>
              </a:tabLst>
              <a:defRPr/>
            </a:pPr>
            <a:r>
              <a:rPr lang="ru-RU" sz="1600" dirty="0">
                <a:latin typeface="Times New Roman" pitchFamily="16" charset="0"/>
              </a:rPr>
              <a:t>Звук “С”</a:t>
            </a:r>
          </a:p>
          <a:p>
            <a:pPr marL="0" indent="97921" algn="just" eaLnBrk="1" fontAlgn="auto" hangingPunct="1">
              <a:lnSpc>
                <a:spcPct val="150000"/>
              </a:lnSpc>
              <a:buFont typeface="Wingdings 2"/>
              <a:buNone/>
              <a:tabLst>
                <a:tab pos="0" algn="l"/>
                <a:tab pos="95041" algn="l"/>
                <a:tab pos="502568" algn="l"/>
                <a:tab pos="910093" algn="l"/>
                <a:tab pos="1317620" algn="l"/>
                <a:tab pos="1725145" algn="l"/>
                <a:tab pos="2132672" algn="l"/>
                <a:tab pos="2540197" algn="l"/>
                <a:tab pos="2947724" algn="l"/>
                <a:tab pos="3355250" algn="l"/>
                <a:tab pos="3762776" algn="l"/>
                <a:tab pos="4170302" algn="l"/>
                <a:tab pos="4577828" algn="l"/>
                <a:tab pos="4985354" algn="l"/>
                <a:tab pos="5392880" algn="l"/>
                <a:tab pos="5800406" algn="l"/>
                <a:tab pos="6207932" algn="l"/>
                <a:tab pos="6615458" algn="l"/>
                <a:tab pos="7022984" algn="l"/>
                <a:tab pos="7430510" algn="l"/>
                <a:tab pos="7838036" algn="l"/>
              </a:tabLst>
              <a:defRPr/>
            </a:pPr>
            <a:r>
              <a:rPr lang="ru-RU" sz="1600" dirty="0">
                <a:latin typeface="Times New Roman" pitchFamily="16" charset="0"/>
              </a:rPr>
              <a:t>Произнеси звук “С” и обратить внимание: </a:t>
            </a:r>
          </a:p>
          <a:p>
            <a:pPr marL="0" indent="0" algn="just" eaLnBrk="1" fontAlgn="auto" hangingPunct="1">
              <a:lnSpc>
                <a:spcPct val="150000"/>
              </a:lnSpc>
              <a:buFont typeface="Wingdings 2"/>
              <a:buNone/>
              <a:tabLst>
                <a:tab pos="0" algn="l"/>
                <a:tab pos="95041" algn="l"/>
                <a:tab pos="502568" algn="l"/>
                <a:tab pos="910093" algn="l"/>
                <a:tab pos="1317620" algn="l"/>
                <a:tab pos="1725145" algn="l"/>
                <a:tab pos="2132672" algn="l"/>
                <a:tab pos="2540197" algn="l"/>
                <a:tab pos="2947724" algn="l"/>
                <a:tab pos="3355250" algn="l"/>
                <a:tab pos="3762776" algn="l"/>
                <a:tab pos="4170302" algn="l"/>
                <a:tab pos="4577828" algn="l"/>
                <a:tab pos="4985354" algn="l"/>
                <a:tab pos="5392880" algn="l"/>
                <a:tab pos="5800406" algn="l"/>
                <a:tab pos="6207932" algn="l"/>
                <a:tab pos="6615458" algn="l"/>
                <a:tab pos="7022984" algn="l"/>
                <a:tab pos="7430510" algn="l"/>
                <a:tab pos="7838036" algn="l"/>
              </a:tabLst>
              <a:defRPr/>
            </a:pPr>
            <a:r>
              <a:rPr lang="ru-RU" sz="1600" dirty="0">
                <a:latin typeface="Times New Roman" pitchFamily="16" charset="0"/>
              </a:rPr>
              <a:t>− на положение губ;</a:t>
            </a:r>
          </a:p>
          <a:p>
            <a:pPr marL="0" indent="0" algn="just" eaLnBrk="1" fontAlgn="auto" hangingPunct="1">
              <a:lnSpc>
                <a:spcPct val="150000"/>
              </a:lnSpc>
              <a:buFont typeface="Wingdings 2"/>
              <a:buNone/>
              <a:tabLst>
                <a:tab pos="0" algn="l"/>
                <a:tab pos="95041" algn="l"/>
                <a:tab pos="502568" algn="l"/>
                <a:tab pos="910093" algn="l"/>
                <a:tab pos="1317620" algn="l"/>
                <a:tab pos="1725145" algn="l"/>
                <a:tab pos="2132672" algn="l"/>
                <a:tab pos="2540197" algn="l"/>
                <a:tab pos="2947724" algn="l"/>
                <a:tab pos="3355250" algn="l"/>
                <a:tab pos="3762776" algn="l"/>
                <a:tab pos="4170302" algn="l"/>
                <a:tab pos="4577828" algn="l"/>
                <a:tab pos="4985354" algn="l"/>
                <a:tab pos="5392880" algn="l"/>
                <a:tab pos="5800406" algn="l"/>
                <a:tab pos="6207932" algn="l"/>
                <a:tab pos="6615458" algn="l"/>
                <a:tab pos="7022984" algn="l"/>
                <a:tab pos="7430510" algn="l"/>
                <a:tab pos="7838036" algn="l"/>
              </a:tabLst>
              <a:defRPr/>
            </a:pPr>
            <a:r>
              <a:rPr lang="ru-RU" sz="1600" dirty="0">
                <a:latin typeface="Times New Roman" pitchFamily="16" charset="0"/>
              </a:rPr>
              <a:t>− куда спрятался кончик языка;</a:t>
            </a:r>
          </a:p>
          <a:p>
            <a:pPr marL="0" indent="0" algn="just" eaLnBrk="1" fontAlgn="auto" hangingPunct="1">
              <a:lnSpc>
                <a:spcPct val="150000"/>
              </a:lnSpc>
              <a:buFont typeface="Wingdings 2"/>
              <a:buNone/>
              <a:tabLst>
                <a:tab pos="0" algn="l"/>
                <a:tab pos="95041" algn="l"/>
                <a:tab pos="502568" algn="l"/>
                <a:tab pos="910093" algn="l"/>
                <a:tab pos="1317620" algn="l"/>
                <a:tab pos="1725145" algn="l"/>
                <a:tab pos="2132672" algn="l"/>
                <a:tab pos="2540197" algn="l"/>
                <a:tab pos="2947724" algn="l"/>
                <a:tab pos="3355250" algn="l"/>
                <a:tab pos="3762776" algn="l"/>
                <a:tab pos="4170302" algn="l"/>
                <a:tab pos="4577828" algn="l"/>
                <a:tab pos="4985354" algn="l"/>
                <a:tab pos="5392880" algn="l"/>
                <a:tab pos="5800406" algn="l"/>
                <a:tab pos="6207932" algn="l"/>
                <a:tab pos="6615458" algn="l"/>
                <a:tab pos="7022984" algn="l"/>
                <a:tab pos="7430510" algn="l"/>
                <a:tab pos="7838036" algn="l"/>
              </a:tabLst>
              <a:defRPr/>
            </a:pPr>
            <a:r>
              <a:rPr lang="ru-RU" sz="1600" dirty="0">
                <a:latin typeface="Times New Roman" pitchFamily="16" charset="0"/>
              </a:rPr>
              <a:t>− какая струйка воздуха выходит, когда мы произносим звук “С”;</a:t>
            </a:r>
          </a:p>
          <a:p>
            <a:pPr marL="0" indent="0" algn="just" eaLnBrk="1" fontAlgn="auto" hangingPunct="1">
              <a:lnSpc>
                <a:spcPct val="150000"/>
              </a:lnSpc>
              <a:buFont typeface="Wingdings 2"/>
              <a:buNone/>
              <a:tabLst>
                <a:tab pos="0" algn="l"/>
                <a:tab pos="95041" algn="l"/>
                <a:tab pos="502568" algn="l"/>
                <a:tab pos="910093" algn="l"/>
                <a:tab pos="1317620" algn="l"/>
                <a:tab pos="1725145" algn="l"/>
                <a:tab pos="2132672" algn="l"/>
                <a:tab pos="2540197" algn="l"/>
                <a:tab pos="2947724" algn="l"/>
                <a:tab pos="3355250" algn="l"/>
                <a:tab pos="3762776" algn="l"/>
                <a:tab pos="4170302" algn="l"/>
                <a:tab pos="4577828" algn="l"/>
                <a:tab pos="4985354" algn="l"/>
                <a:tab pos="5392880" algn="l"/>
                <a:tab pos="5800406" algn="l"/>
                <a:tab pos="6207932" algn="l"/>
                <a:tab pos="6615458" algn="l"/>
                <a:tab pos="7022984" algn="l"/>
                <a:tab pos="7430510" algn="l"/>
                <a:tab pos="7838036" algn="l"/>
              </a:tabLst>
              <a:defRPr/>
            </a:pPr>
            <a:r>
              <a:rPr lang="ru-RU" sz="1600" dirty="0">
                <a:latin typeface="Times New Roman" pitchFamily="16" charset="0"/>
              </a:rPr>
              <a:t>− на звучание какого предмета похож звук “С”.</a:t>
            </a:r>
          </a:p>
          <a:p>
            <a:pPr marL="0" indent="97921" algn="just" eaLnBrk="1" fontAlgn="auto" hangingPunct="1">
              <a:lnSpc>
                <a:spcPct val="150000"/>
              </a:lnSpc>
              <a:buFont typeface="Wingdings 2"/>
              <a:buNone/>
              <a:tabLst>
                <a:tab pos="0" algn="l"/>
                <a:tab pos="95041" algn="l"/>
                <a:tab pos="502568" algn="l"/>
                <a:tab pos="910093" algn="l"/>
                <a:tab pos="1317620" algn="l"/>
                <a:tab pos="1725145" algn="l"/>
                <a:tab pos="2132672" algn="l"/>
                <a:tab pos="2540197" algn="l"/>
                <a:tab pos="2947724" algn="l"/>
                <a:tab pos="3355250" algn="l"/>
                <a:tab pos="3762776" algn="l"/>
                <a:tab pos="4170302" algn="l"/>
                <a:tab pos="4577828" algn="l"/>
                <a:tab pos="4985354" algn="l"/>
                <a:tab pos="5392880" algn="l"/>
                <a:tab pos="5800406" algn="l"/>
                <a:tab pos="6207932" algn="l"/>
                <a:tab pos="6615458" algn="l"/>
                <a:tab pos="7022984" algn="l"/>
                <a:tab pos="7430510" algn="l"/>
                <a:tab pos="7838036" algn="l"/>
              </a:tabLst>
              <a:defRPr/>
            </a:pPr>
            <a:r>
              <a:rPr lang="ru-RU" sz="1600" dirty="0">
                <a:latin typeface="Times New Roman" pitchFamily="16" charset="0"/>
              </a:rPr>
              <a:t>Покажи ладошкой положение языка.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1781175"/>
            <a:ext cx="2808287" cy="398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6425" cy="14001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ru-RU" sz="2900" b="0" dirty="0">
                <a:solidFill>
                  <a:schemeClr val="tx1"/>
                </a:solidFill>
                <a:effectLst/>
                <a:latin typeface="Times New Roman" pitchFamily="16" charset="0"/>
              </a:rPr>
              <a:t>А сейчас я буду читать стихотворение, а тебе нужно будет внимательно меня слушать и произносить только  звук «С».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468313" y="1341438"/>
            <a:ext cx="3240087" cy="4608512"/>
          </a:xfrm>
        </p:spPr>
        <p:txBody>
          <a:bodyPr>
            <a:normAutofit fontScale="92500" lnSpcReduction="20000"/>
          </a:bodyPr>
          <a:lstStyle/>
          <a:p>
            <a:pPr marL="0" indent="97921" algn="just" eaLnBrk="1" fontAlgn="auto" hangingPunct="1">
              <a:lnSpc>
                <a:spcPct val="150000"/>
              </a:lnSpc>
              <a:buFont typeface="Wingdings 2"/>
              <a:buNone/>
              <a:tabLst>
                <a:tab pos="0" algn="l"/>
                <a:tab pos="95041" algn="l"/>
                <a:tab pos="502568" algn="l"/>
                <a:tab pos="910093" algn="l"/>
                <a:tab pos="1317620" algn="l"/>
                <a:tab pos="1725145" algn="l"/>
                <a:tab pos="2132672" algn="l"/>
                <a:tab pos="2540197" algn="l"/>
                <a:tab pos="2947724" algn="l"/>
                <a:tab pos="3355250" algn="l"/>
                <a:tab pos="3762776" algn="l"/>
                <a:tab pos="4170302" algn="l"/>
                <a:tab pos="4577828" algn="l"/>
                <a:tab pos="4985354" algn="l"/>
                <a:tab pos="5392880" algn="l"/>
                <a:tab pos="5800406" algn="l"/>
                <a:tab pos="6207932" algn="l"/>
                <a:tab pos="6615458" algn="l"/>
                <a:tab pos="7022984" algn="l"/>
                <a:tab pos="7430510" algn="l"/>
                <a:tab pos="7838036" algn="l"/>
              </a:tabLst>
              <a:defRPr/>
            </a:pPr>
            <a:endParaRPr lang="ru-RU" sz="1300" dirty="0">
              <a:latin typeface="Times New Roman" pitchFamily="16" charset="0"/>
            </a:endParaRPr>
          </a:p>
          <a:p>
            <a:pPr marL="0" indent="97921" algn="just" eaLnBrk="1" fontAlgn="auto" hangingPunct="1">
              <a:lnSpc>
                <a:spcPct val="150000"/>
              </a:lnSpc>
              <a:buFont typeface="Wingdings 2"/>
              <a:buNone/>
              <a:tabLst>
                <a:tab pos="0" algn="l"/>
                <a:tab pos="95041" algn="l"/>
                <a:tab pos="502568" algn="l"/>
                <a:tab pos="910093" algn="l"/>
                <a:tab pos="1317620" algn="l"/>
                <a:tab pos="1725145" algn="l"/>
                <a:tab pos="2132672" algn="l"/>
                <a:tab pos="2540197" algn="l"/>
                <a:tab pos="2947724" algn="l"/>
                <a:tab pos="3355250" algn="l"/>
                <a:tab pos="3762776" algn="l"/>
                <a:tab pos="4170302" algn="l"/>
                <a:tab pos="4577828" algn="l"/>
                <a:tab pos="4985354" algn="l"/>
                <a:tab pos="5392880" algn="l"/>
                <a:tab pos="5800406" algn="l"/>
                <a:tab pos="6207932" algn="l"/>
                <a:tab pos="6615458" algn="l"/>
                <a:tab pos="7022984" algn="l"/>
                <a:tab pos="7430510" algn="l"/>
                <a:tab pos="7838036" algn="l"/>
              </a:tabLst>
              <a:defRPr/>
            </a:pPr>
            <a:r>
              <a:rPr lang="ru-RU" sz="1600" dirty="0">
                <a:latin typeface="Times New Roman" pitchFamily="16" charset="0"/>
              </a:rPr>
              <a:t>В море плещется вода</a:t>
            </a:r>
          </a:p>
          <a:p>
            <a:pPr marL="0" indent="97921" algn="just" eaLnBrk="1" fontAlgn="auto" hangingPunct="1">
              <a:lnSpc>
                <a:spcPct val="150000"/>
              </a:lnSpc>
              <a:buFont typeface="Wingdings 2"/>
              <a:buNone/>
              <a:tabLst>
                <a:tab pos="0" algn="l"/>
                <a:tab pos="95041" algn="l"/>
                <a:tab pos="502568" algn="l"/>
                <a:tab pos="910093" algn="l"/>
                <a:tab pos="1317620" algn="l"/>
                <a:tab pos="1725145" algn="l"/>
                <a:tab pos="2132672" algn="l"/>
                <a:tab pos="2540197" algn="l"/>
                <a:tab pos="2947724" algn="l"/>
                <a:tab pos="3355250" algn="l"/>
                <a:tab pos="3762776" algn="l"/>
                <a:tab pos="4170302" algn="l"/>
                <a:tab pos="4577828" algn="l"/>
                <a:tab pos="4985354" algn="l"/>
                <a:tab pos="5392880" algn="l"/>
                <a:tab pos="5800406" algn="l"/>
                <a:tab pos="6207932" algn="l"/>
                <a:tab pos="6615458" algn="l"/>
                <a:tab pos="7022984" algn="l"/>
                <a:tab pos="7430510" algn="l"/>
                <a:tab pos="7838036" algn="l"/>
              </a:tabLst>
              <a:defRPr/>
            </a:pPr>
            <a:r>
              <a:rPr lang="ru-RU" sz="1600" dirty="0">
                <a:latin typeface="Times New Roman" pitchFamily="16" charset="0"/>
              </a:rPr>
              <a:t>Слышишь, как поёт она.</a:t>
            </a:r>
          </a:p>
          <a:p>
            <a:pPr marL="0" indent="97921" algn="just" eaLnBrk="1" fontAlgn="auto" hangingPunct="1">
              <a:lnSpc>
                <a:spcPct val="150000"/>
              </a:lnSpc>
              <a:buFont typeface="Wingdings 2"/>
              <a:buNone/>
              <a:tabLst>
                <a:tab pos="0" algn="l"/>
                <a:tab pos="95041" algn="l"/>
                <a:tab pos="502568" algn="l"/>
                <a:tab pos="910093" algn="l"/>
                <a:tab pos="1317620" algn="l"/>
                <a:tab pos="1725145" algn="l"/>
                <a:tab pos="2132672" algn="l"/>
                <a:tab pos="2540197" algn="l"/>
                <a:tab pos="2947724" algn="l"/>
                <a:tab pos="3355250" algn="l"/>
                <a:tab pos="3762776" algn="l"/>
                <a:tab pos="4170302" algn="l"/>
                <a:tab pos="4577828" algn="l"/>
                <a:tab pos="4985354" algn="l"/>
                <a:tab pos="5392880" algn="l"/>
                <a:tab pos="5800406" algn="l"/>
                <a:tab pos="6207932" algn="l"/>
                <a:tab pos="6615458" algn="l"/>
                <a:tab pos="7022984" algn="l"/>
                <a:tab pos="7430510" algn="l"/>
                <a:tab pos="7838036" algn="l"/>
              </a:tabLst>
              <a:defRPr/>
            </a:pPr>
            <a:r>
              <a:rPr lang="ru-RU" sz="1600" dirty="0">
                <a:latin typeface="Times New Roman" pitchFamily="16" charset="0"/>
              </a:rPr>
              <a:t>Эту песенку водички</a:t>
            </a:r>
          </a:p>
          <a:p>
            <a:pPr marL="0" indent="97921" algn="just" eaLnBrk="1" fontAlgn="auto" hangingPunct="1">
              <a:lnSpc>
                <a:spcPct val="150000"/>
              </a:lnSpc>
              <a:buFont typeface="Wingdings 2"/>
              <a:buNone/>
              <a:tabLst>
                <a:tab pos="0" algn="l"/>
                <a:tab pos="95041" algn="l"/>
                <a:tab pos="502568" algn="l"/>
                <a:tab pos="910093" algn="l"/>
                <a:tab pos="1317620" algn="l"/>
                <a:tab pos="1725145" algn="l"/>
                <a:tab pos="2132672" algn="l"/>
                <a:tab pos="2540197" algn="l"/>
                <a:tab pos="2947724" algn="l"/>
                <a:tab pos="3355250" algn="l"/>
                <a:tab pos="3762776" algn="l"/>
                <a:tab pos="4170302" algn="l"/>
                <a:tab pos="4577828" algn="l"/>
                <a:tab pos="4985354" algn="l"/>
                <a:tab pos="5392880" algn="l"/>
                <a:tab pos="5800406" algn="l"/>
                <a:tab pos="6207932" algn="l"/>
                <a:tab pos="6615458" algn="l"/>
                <a:tab pos="7022984" algn="l"/>
                <a:tab pos="7430510" algn="l"/>
                <a:tab pos="7838036" algn="l"/>
              </a:tabLst>
              <a:defRPr/>
            </a:pPr>
            <a:r>
              <a:rPr lang="ru-RU" sz="1600" dirty="0">
                <a:latin typeface="Times New Roman" pitchFamily="16" charset="0"/>
              </a:rPr>
              <a:t>Капли, звонкие сестрички</a:t>
            </a:r>
          </a:p>
          <a:p>
            <a:pPr marL="0" indent="97921" algn="just" eaLnBrk="1" fontAlgn="auto" hangingPunct="1">
              <a:lnSpc>
                <a:spcPct val="150000"/>
              </a:lnSpc>
              <a:buFont typeface="Wingdings 2"/>
              <a:buNone/>
              <a:tabLst>
                <a:tab pos="0" algn="l"/>
                <a:tab pos="95041" algn="l"/>
                <a:tab pos="502568" algn="l"/>
                <a:tab pos="910093" algn="l"/>
                <a:tab pos="1317620" algn="l"/>
                <a:tab pos="1725145" algn="l"/>
                <a:tab pos="2132672" algn="l"/>
                <a:tab pos="2540197" algn="l"/>
                <a:tab pos="2947724" algn="l"/>
                <a:tab pos="3355250" algn="l"/>
                <a:tab pos="3762776" algn="l"/>
                <a:tab pos="4170302" algn="l"/>
                <a:tab pos="4577828" algn="l"/>
                <a:tab pos="4985354" algn="l"/>
                <a:tab pos="5392880" algn="l"/>
                <a:tab pos="5800406" algn="l"/>
                <a:tab pos="6207932" algn="l"/>
                <a:tab pos="6615458" algn="l"/>
                <a:tab pos="7022984" algn="l"/>
                <a:tab pos="7430510" algn="l"/>
                <a:tab pos="7838036" algn="l"/>
              </a:tabLst>
              <a:defRPr/>
            </a:pPr>
            <a:r>
              <a:rPr lang="ru-RU" sz="1600" dirty="0">
                <a:latin typeface="Times New Roman" pitchFamily="16" charset="0"/>
              </a:rPr>
              <a:t>Исполняют в тишине.</a:t>
            </a:r>
          </a:p>
          <a:p>
            <a:pPr marL="0" indent="97921" algn="just" eaLnBrk="1" fontAlgn="auto" hangingPunct="1">
              <a:lnSpc>
                <a:spcPct val="150000"/>
              </a:lnSpc>
              <a:buFont typeface="Wingdings 2"/>
              <a:buNone/>
              <a:tabLst>
                <a:tab pos="0" algn="l"/>
                <a:tab pos="95041" algn="l"/>
                <a:tab pos="502568" algn="l"/>
                <a:tab pos="910093" algn="l"/>
                <a:tab pos="1317620" algn="l"/>
                <a:tab pos="1725145" algn="l"/>
                <a:tab pos="2132672" algn="l"/>
                <a:tab pos="2540197" algn="l"/>
                <a:tab pos="2947724" algn="l"/>
                <a:tab pos="3355250" algn="l"/>
                <a:tab pos="3762776" algn="l"/>
                <a:tab pos="4170302" algn="l"/>
                <a:tab pos="4577828" algn="l"/>
                <a:tab pos="4985354" algn="l"/>
                <a:tab pos="5392880" algn="l"/>
                <a:tab pos="5800406" algn="l"/>
                <a:tab pos="6207932" algn="l"/>
                <a:tab pos="6615458" algn="l"/>
                <a:tab pos="7022984" algn="l"/>
                <a:tab pos="7430510" algn="l"/>
                <a:tab pos="7838036" algn="l"/>
              </a:tabLst>
              <a:defRPr/>
            </a:pPr>
            <a:r>
              <a:rPr lang="ru-RU" sz="1600" dirty="0">
                <a:latin typeface="Times New Roman" pitchFamily="16" charset="0"/>
              </a:rPr>
              <a:t>С-С-С – шуршат они песком,</a:t>
            </a:r>
          </a:p>
          <a:p>
            <a:pPr marL="0" indent="97921" algn="just" eaLnBrk="1" fontAlgn="auto" hangingPunct="1">
              <a:lnSpc>
                <a:spcPct val="150000"/>
              </a:lnSpc>
              <a:buFont typeface="Wingdings 2"/>
              <a:buNone/>
              <a:tabLst>
                <a:tab pos="0" algn="l"/>
                <a:tab pos="95041" algn="l"/>
                <a:tab pos="502568" algn="l"/>
                <a:tab pos="910093" algn="l"/>
                <a:tab pos="1317620" algn="l"/>
                <a:tab pos="1725145" algn="l"/>
                <a:tab pos="2132672" algn="l"/>
                <a:tab pos="2540197" algn="l"/>
                <a:tab pos="2947724" algn="l"/>
                <a:tab pos="3355250" algn="l"/>
                <a:tab pos="3762776" algn="l"/>
                <a:tab pos="4170302" algn="l"/>
                <a:tab pos="4577828" algn="l"/>
                <a:tab pos="4985354" algn="l"/>
                <a:tab pos="5392880" algn="l"/>
                <a:tab pos="5800406" algn="l"/>
                <a:tab pos="6207932" algn="l"/>
                <a:tab pos="6615458" algn="l"/>
                <a:tab pos="7022984" algn="l"/>
                <a:tab pos="7430510" algn="l"/>
                <a:tab pos="7838036" algn="l"/>
              </a:tabLst>
              <a:defRPr/>
            </a:pPr>
            <a:r>
              <a:rPr lang="ru-RU" sz="1600" dirty="0">
                <a:latin typeface="Times New Roman" pitchFamily="16" charset="0"/>
              </a:rPr>
              <a:t>С-С-С – дробятся об скалу,</a:t>
            </a:r>
          </a:p>
          <a:p>
            <a:pPr marL="0" indent="97921" algn="just" eaLnBrk="1" fontAlgn="auto" hangingPunct="1">
              <a:lnSpc>
                <a:spcPct val="150000"/>
              </a:lnSpc>
              <a:buFont typeface="Wingdings 2"/>
              <a:buNone/>
              <a:tabLst>
                <a:tab pos="0" algn="l"/>
                <a:tab pos="95041" algn="l"/>
                <a:tab pos="502568" algn="l"/>
                <a:tab pos="910093" algn="l"/>
                <a:tab pos="1317620" algn="l"/>
                <a:tab pos="1725145" algn="l"/>
                <a:tab pos="2132672" algn="l"/>
                <a:tab pos="2540197" algn="l"/>
                <a:tab pos="2947724" algn="l"/>
                <a:tab pos="3355250" algn="l"/>
                <a:tab pos="3762776" algn="l"/>
                <a:tab pos="4170302" algn="l"/>
                <a:tab pos="4577828" algn="l"/>
                <a:tab pos="4985354" algn="l"/>
                <a:tab pos="5392880" algn="l"/>
                <a:tab pos="5800406" algn="l"/>
                <a:tab pos="6207932" algn="l"/>
                <a:tab pos="6615458" algn="l"/>
                <a:tab pos="7022984" algn="l"/>
                <a:tab pos="7430510" algn="l"/>
                <a:tab pos="7838036" algn="l"/>
              </a:tabLst>
              <a:defRPr/>
            </a:pPr>
            <a:r>
              <a:rPr lang="ru-RU" sz="1600" dirty="0">
                <a:latin typeface="Times New Roman" pitchFamily="16" charset="0"/>
              </a:rPr>
              <a:t>С-С-С – стекают по песку,</a:t>
            </a:r>
          </a:p>
          <a:p>
            <a:pPr marL="0" indent="97921" algn="just" eaLnBrk="1" fontAlgn="auto" hangingPunct="1">
              <a:lnSpc>
                <a:spcPct val="150000"/>
              </a:lnSpc>
              <a:buFont typeface="Wingdings 2"/>
              <a:buNone/>
              <a:tabLst>
                <a:tab pos="0" algn="l"/>
                <a:tab pos="95041" algn="l"/>
                <a:tab pos="502568" algn="l"/>
                <a:tab pos="910093" algn="l"/>
                <a:tab pos="1317620" algn="l"/>
                <a:tab pos="1725145" algn="l"/>
                <a:tab pos="2132672" algn="l"/>
                <a:tab pos="2540197" algn="l"/>
                <a:tab pos="2947724" algn="l"/>
                <a:tab pos="3355250" algn="l"/>
                <a:tab pos="3762776" algn="l"/>
                <a:tab pos="4170302" algn="l"/>
                <a:tab pos="4577828" algn="l"/>
                <a:tab pos="4985354" algn="l"/>
                <a:tab pos="5392880" algn="l"/>
                <a:tab pos="5800406" algn="l"/>
                <a:tab pos="6207932" algn="l"/>
                <a:tab pos="6615458" algn="l"/>
                <a:tab pos="7022984" algn="l"/>
                <a:tab pos="7430510" algn="l"/>
                <a:tab pos="7838036" algn="l"/>
              </a:tabLst>
              <a:defRPr/>
            </a:pPr>
            <a:r>
              <a:rPr lang="ru-RU" sz="1600" dirty="0">
                <a:latin typeface="Times New Roman" pitchFamily="16" charset="0"/>
              </a:rPr>
              <a:t>С-С-С – и спрятались в ракушку</a:t>
            </a:r>
          </a:p>
          <a:p>
            <a:pPr marL="0" indent="97921" algn="just" eaLnBrk="1" fontAlgn="auto" hangingPunct="1">
              <a:lnSpc>
                <a:spcPct val="150000"/>
              </a:lnSpc>
              <a:buFont typeface="Wingdings 2"/>
              <a:buNone/>
              <a:tabLst>
                <a:tab pos="0" algn="l"/>
                <a:tab pos="95041" algn="l"/>
                <a:tab pos="502568" algn="l"/>
                <a:tab pos="910093" algn="l"/>
                <a:tab pos="1317620" algn="l"/>
                <a:tab pos="1725145" algn="l"/>
                <a:tab pos="2132672" algn="l"/>
                <a:tab pos="2540197" algn="l"/>
                <a:tab pos="2947724" algn="l"/>
                <a:tab pos="3355250" algn="l"/>
                <a:tab pos="3762776" algn="l"/>
                <a:tab pos="4170302" algn="l"/>
                <a:tab pos="4577828" algn="l"/>
                <a:tab pos="4985354" algn="l"/>
                <a:tab pos="5392880" algn="l"/>
                <a:tab pos="5800406" algn="l"/>
                <a:tab pos="6207932" algn="l"/>
                <a:tab pos="6615458" algn="l"/>
                <a:tab pos="7022984" algn="l"/>
                <a:tab pos="7430510" algn="l"/>
                <a:tab pos="7838036" algn="l"/>
              </a:tabLst>
              <a:defRPr/>
            </a:pPr>
            <a:r>
              <a:rPr lang="ru-RU" sz="1600" dirty="0">
                <a:latin typeface="Times New Roman" pitchFamily="16" charset="0"/>
              </a:rPr>
              <a:t>Мы её приложим к ушку</a:t>
            </a:r>
          </a:p>
          <a:p>
            <a:pPr marL="0" indent="97921" algn="just" eaLnBrk="1" fontAlgn="auto" hangingPunct="1">
              <a:lnSpc>
                <a:spcPct val="150000"/>
              </a:lnSpc>
              <a:buFont typeface="Wingdings 2"/>
              <a:buNone/>
              <a:tabLst>
                <a:tab pos="0" algn="l"/>
                <a:tab pos="95041" algn="l"/>
                <a:tab pos="502568" algn="l"/>
                <a:tab pos="910093" algn="l"/>
                <a:tab pos="1317620" algn="l"/>
                <a:tab pos="1725145" algn="l"/>
                <a:tab pos="2132672" algn="l"/>
                <a:tab pos="2540197" algn="l"/>
                <a:tab pos="2947724" algn="l"/>
                <a:tab pos="3355250" algn="l"/>
                <a:tab pos="3762776" algn="l"/>
                <a:tab pos="4170302" algn="l"/>
                <a:tab pos="4577828" algn="l"/>
                <a:tab pos="4985354" algn="l"/>
                <a:tab pos="5392880" algn="l"/>
                <a:tab pos="5800406" algn="l"/>
                <a:tab pos="6207932" algn="l"/>
                <a:tab pos="6615458" algn="l"/>
                <a:tab pos="7022984" algn="l"/>
                <a:tab pos="7430510" algn="l"/>
                <a:tab pos="7838036" algn="l"/>
              </a:tabLst>
              <a:defRPr/>
            </a:pPr>
            <a:r>
              <a:rPr lang="ru-RU" sz="1600" dirty="0">
                <a:latin typeface="Times New Roman" pitchFamily="16" charset="0"/>
              </a:rPr>
              <a:t>И услышим шум воды,</a:t>
            </a:r>
          </a:p>
          <a:p>
            <a:pPr marL="0" indent="97921" algn="just" eaLnBrk="1" fontAlgn="auto" hangingPunct="1">
              <a:lnSpc>
                <a:spcPct val="150000"/>
              </a:lnSpc>
              <a:buFont typeface="Wingdings 2"/>
              <a:buNone/>
              <a:tabLst>
                <a:tab pos="0" algn="l"/>
                <a:tab pos="95041" algn="l"/>
                <a:tab pos="502568" algn="l"/>
                <a:tab pos="910093" algn="l"/>
                <a:tab pos="1317620" algn="l"/>
                <a:tab pos="1725145" algn="l"/>
                <a:tab pos="2132672" algn="l"/>
                <a:tab pos="2540197" algn="l"/>
                <a:tab pos="2947724" algn="l"/>
                <a:tab pos="3355250" algn="l"/>
                <a:tab pos="3762776" algn="l"/>
                <a:tab pos="4170302" algn="l"/>
                <a:tab pos="4577828" algn="l"/>
                <a:tab pos="4985354" algn="l"/>
                <a:tab pos="5392880" algn="l"/>
                <a:tab pos="5800406" algn="l"/>
                <a:tab pos="6207932" algn="l"/>
                <a:tab pos="6615458" algn="l"/>
                <a:tab pos="7022984" algn="l"/>
                <a:tab pos="7430510" algn="l"/>
                <a:tab pos="7838036" algn="l"/>
              </a:tabLst>
              <a:defRPr/>
            </a:pPr>
            <a:r>
              <a:rPr lang="ru-RU" sz="1600" dirty="0">
                <a:latin typeface="Times New Roman" pitchFamily="16" charset="0"/>
              </a:rPr>
              <a:t>Набегающей волны.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38575" y="1773238"/>
            <a:ext cx="4705350" cy="344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4838" cy="7794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0" dirty="0">
                <a:solidFill>
                  <a:schemeClr val="tx1"/>
                </a:solidFill>
                <a:effectLst/>
                <a:latin typeface="Times New Roman" pitchFamily="16" charset="0"/>
              </a:rPr>
              <a:t>Выделение звука на фоне слога</a:t>
            </a:r>
            <a:endParaRPr lang="ru-RU" b="0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23554" name="Объект 2"/>
          <p:cNvSpPr>
            <a:spLocks noGrp="1"/>
          </p:cNvSpPr>
          <p:nvPr>
            <p:ph sz="quarter" idx="1"/>
          </p:nvPr>
        </p:nvSpPr>
        <p:spPr>
          <a:xfrm>
            <a:off x="457200" y="1196975"/>
            <a:ext cx="8147050" cy="4248150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ru-RU">
                <a:latin typeface="Times New Roman" pitchFamily="18" charset="0"/>
              </a:rPr>
              <a:t>Сейчас я буду произносить слоги, а тебе нужно поднять флажок, когда я произнесу слог в котором будет звук «С».</a:t>
            </a:r>
          </a:p>
          <a:p>
            <a:pPr marL="0" indent="0" eaLnBrk="1" hangingPunct="1">
              <a:buFont typeface="Wingdings 2" pitchFamily="18" charset="2"/>
              <a:buNone/>
            </a:pPr>
            <a:endParaRPr lang="ru-RU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body" sz="half" idx="3"/>
          </p:nvPr>
        </p:nvSpPr>
        <p:spPr>
          <a:xfrm>
            <a:off x="1835150" y="2852738"/>
            <a:ext cx="1944688" cy="2355850"/>
          </a:xfrm>
        </p:spPr>
        <p:txBody>
          <a:bodyPr/>
          <a:lstStyle/>
          <a:p>
            <a:pPr indent="-309563" algn="ctr" eaLnBrk="1" hangingPunct="1">
              <a:buFont typeface="Wingdings 2" pitchFamily="18" charset="2"/>
              <a:buNone/>
              <a:tabLst>
                <a:tab pos="309563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ru-RU" sz="2400">
                <a:latin typeface="Times New Roman" pitchFamily="18" charset="0"/>
              </a:rPr>
              <a:t>Са-но-да</a:t>
            </a:r>
          </a:p>
          <a:p>
            <a:pPr indent="-309563" algn="ctr" eaLnBrk="1" hangingPunct="1">
              <a:buFont typeface="Wingdings 2" pitchFamily="18" charset="2"/>
              <a:buNone/>
              <a:tabLst>
                <a:tab pos="309563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ru-RU" sz="2400">
                <a:latin typeface="Times New Roman" pitchFamily="18" charset="0"/>
              </a:rPr>
              <a:t> ро-са-но </a:t>
            </a:r>
          </a:p>
          <a:p>
            <a:pPr indent="-309563" algn="ctr" eaLnBrk="1" hangingPunct="1">
              <a:buFont typeface="Wingdings 2" pitchFamily="18" charset="2"/>
              <a:buNone/>
              <a:tabLst>
                <a:tab pos="309563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ru-RU" sz="2400">
                <a:latin typeface="Times New Roman" pitchFamily="18" charset="0"/>
              </a:rPr>
              <a:t>Му-сы-зу</a:t>
            </a:r>
          </a:p>
          <a:p>
            <a:pPr indent="-309563" algn="ctr" eaLnBrk="1" hangingPunct="1">
              <a:buFont typeface="Wingdings 2" pitchFamily="18" charset="2"/>
              <a:buNone/>
              <a:tabLst>
                <a:tab pos="309563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ru-RU" sz="2400">
                <a:latin typeface="Times New Roman" pitchFamily="18" charset="0"/>
              </a:rPr>
              <a:t> жы-су-зы</a:t>
            </a:r>
          </a:p>
          <a:p>
            <a:pPr indent="-309563" algn="ctr" eaLnBrk="1" hangingPunct="1">
              <a:buFont typeface="Wingdings 2" pitchFamily="18" charset="2"/>
              <a:buNone/>
              <a:tabLst>
                <a:tab pos="309563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ru-RU" sz="2400">
                <a:latin typeface="Times New Roman" pitchFamily="18" charset="0"/>
              </a:rPr>
              <a:t>Са-та-сэ</a:t>
            </a:r>
          </a:p>
          <a:p>
            <a:pPr indent="-309563" algn="ctr" eaLnBrk="1" hangingPunct="1">
              <a:buFont typeface="Wingdings 2" pitchFamily="18" charset="2"/>
              <a:buNone/>
              <a:tabLst>
                <a:tab pos="309563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endParaRPr lang="ru-RU" sz="1300">
              <a:latin typeface="Times New Roman" pitchFamily="18" charset="0"/>
            </a:endParaRPr>
          </a:p>
          <a:p>
            <a:pPr indent="-309563" algn="ctr" eaLnBrk="1" hangingPunct="1">
              <a:buFont typeface="Wingdings 2" pitchFamily="18" charset="2"/>
              <a:buNone/>
              <a:tabLst>
                <a:tab pos="309563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endParaRPr lang="ru-RU" sz="1300">
              <a:latin typeface="Times New Roman" pitchFamily="18" charset="0"/>
            </a:endParaRP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18100" y="3068638"/>
            <a:ext cx="344170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5088"/>
            <a:ext cx="8226425" cy="84296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ru-RU" sz="3200" b="0">
                <a:solidFill>
                  <a:schemeClr val="tx1"/>
                </a:solidFill>
                <a:effectLst/>
                <a:latin typeface="Times New Roman" pitchFamily="18" charset="0"/>
              </a:rPr>
              <a:t>Определи наличия и места звука в слове.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4963"/>
            <a:ext cx="8226425" cy="4524375"/>
          </a:xfrm>
        </p:spPr>
        <p:txBody>
          <a:bodyPr/>
          <a:lstStyle/>
          <a:p>
            <a:pPr marL="0" indent="96838" algn="just" eaLnBrk="1" hangingPunct="1">
              <a:lnSpc>
                <a:spcPct val="150000"/>
              </a:lnSpc>
              <a:buFont typeface="Wingdings 2" pitchFamily="18" charset="2"/>
              <a:buNone/>
              <a:tabLst>
                <a:tab pos="0" algn="l"/>
                <a:tab pos="93663" algn="l"/>
                <a:tab pos="501650" algn="l"/>
                <a:tab pos="909638" algn="l"/>
                <a:tab pos="1316038" algn="l"/>
                <a:tab pos="1724025" algn="l"/>
                <a:tab pos="2132013" algn="l"/>
                <a:tab pos="2540000" algn="l"/>
                <a:tab pos="2946400" algn="l"/>
                <a:tab pos="3354388" algn="l"/>
                <a:tab pos="3762375" algn="l"/>
                <a:tab pos="4168775" algn="l"/>
                <a:tab pos="4576763" algn="l"/>
                <a:tab pos="4984750" algn="l"/>
                <a:tab pos="5392738" algn="l"/>
                <a:tab pos="5799138" algn="l"/>
                <a:tab pos="6207125" algn="l"/>
                <a:tab pos="6615113" algn="l"/>
                <a:tab pos="7021513" algn="l"/>
                <a:tab pos="7429500" algn="l"/>
                <a:tab pos="7837488" algn="l"/>
                <a:tab pos="7878763" algn="l"/>
              </a:tabLst>
            </a:pPr>
            <a:endParaRPr lang="ru-RU" sz="1300">
              <a:latin typeface="Times New Roman" pitchFamily="18" charset="0"/>
            </a:endParaRPr>
          </a:p>
          <a:p>
            <a:pPr marL="0" indent="96838" algn="just" eaLnBrk="1" hangingPunct="1">
              <a:lnSpc>
                <a:spcPct val="150000"/>
              </a:lnSpc>
              <a:spcBef>
                <a:spcPts val="525"/>
              </a:spcBef>
              <a:buFont typeface="Wingdings 2" pitchFamily="18" charset="2"/>
              <a:buNone/>
              <a:tabLst>
                <a:tab pos="0" algn="l"/>
                <a:tab pos="93663" algn="l"/>
                <a:tab pos="501650" algn="l"/>
                <a:tab pos="909638" algn="l"/>
                <a:tab pos="1316038" algn="l"/>
                <a:tab pos="1724025" algn="l"/>
                <a:tab pos="2132013" algn="l"/>
                <a:tab pos="2540000" algn="l"/>
                <a:tab pos="2946400" algn="l"/>
                <a:tab pos="3354388" algn="l"/>
                <a:tab pos="3762375" algn="l"/>
                <a:tab pos="4168775" algn="l"/>
                <a:tab pos="4576763" algn="l"/>
                <a:tab pos="4984750" algn="l"/>
                <a:tab pos="5392738" algn="l"/>
                <a:tab pos="5799138" algn="l"/>
                <a:tab pos="6207125" algn="l"/>
                <a:tab pos="6615113" algn="l"/>
                <a:tab pos="7021513" algn="l"/>
                <a:tab pos="7429500" algn="l"/>
                <a:tab pos="7837488" algn="l"/>
                <a:tab pos="7878763" algn="l"/>
              </a:tabLst>
            </a:pPr>
            <a:endParaRPr lang="ru-RU" sz="1300">
              <a:latin typeface="Times New Roman" pitchFamily="18" charset="0"/>
            </a:endParaRPr>
          </a:p>
          <a:p>
            <a:pPr marL="0" indent="96838" eaLnBrk="1" hangingPunct="1">
              <a:buFont typeface="Wingdings 2" pitchFamily="18" charset="2"/>
              <a:buNone/>
              <a:tabLst>
                <a:tab pos="0" algn="l"/>
                <a:tab pos="93663" algn="l"/>
                <a:tab pos="501650" algn="l"/>
                <a:tab pos="909638" algn="l"/>
                <a:tab pos="1316038" algn="l"/>
                <a:tab pos="1724025" algn="l"/>
                <a:tab pos="2132013" algn="l"/>
                <a:tab pos="2540000" algn="l"/>
                <a:tab pos="2946400" algn="l"/>
                <a:tab pos="3354388" algn="l"/>
                <a:tab pos="3762375" algn="l"/>
                <a:tab pos="4168775" algn="l"/>
                <a:tab pos="4576763" algn="l"/>
                <a:tab pos="4984750" algn="l"/>
                <a:tab pos="5392738" algn="l"/>
                <a:tab pos="5799138" algn="l"/>
                <a:tab pos="6207125" algn="l"/>
                <a:tab pos="6615113" algn="l"/>
                <a:tab pos="7021513" algn="l"/>
                <a:tab pos="7429500" algn="l"/>
                <a:tab pos="7837488" algn="l"/>
                <a:tab pos="7878763" algn="l"/>
              </a:tabLst>
            </a:pPr>
            <a:endParaRPr lang="ru-RU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288" y="3787775"/>
            <a:ext cx="1889125" cy="209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37338" y="1000125"/>
            <a:ext cx="2016125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25838" y="3789363"/>
            <a:ext cx="1638300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41725" y="1011238"/>
            <a:ext cx="2270125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8325" y="1011238"/>
            <a:ext cx="2236788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00775" y="3789363"/>
            <a:ext cx="2452688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5" name="AutoShape 9"/>
          <p:cNvSpPr>
            <a:spLocks noChangeArrowheads="1"/>
          </p:cNvSpPr>
          <p:nvPr/>
        </p:nvSpPr>
        <p:spPr bwMode="auto">
          <a:xfrm>
            <a:off x="2873375" y="2030413"/>
            <a:ext cx="652463" cy="260350"/>
          </a:xfrm>
          <a:prstGeom prst="rightArrow">
            <a:avLst>
              <a:gd name="adj1" fmla="val 50000"/>
              <a:gd name="adj2" fmla="val 62664"/>
            </a:avLst>
          </a:prstGeom>
          <a:solidFill>
            <a:srgbClr val="CFE7F5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24586" name="AutoShape 10"/>
          <p:cNvSpPr>
            <a:spLocks noChangeArrowheads="1"/>
          </p:cNvSpPr>
          <p:nvPr/>
        </p:nvSpPr>
        <p:spPr bwMode="auto">
          <a:xfrm>
            <a:off x="5978525" y="2017713"/>
            <a:ext cx="587375" cy="261937"/>
          </a:xfrm>
          <a:prstGeom prst="rightArrow">
            <a:avLst>
              <a:gd name="adj1" fmla="val 50000"/>
              <a:gd name="adj2" fmla="val 56071"/>
            </a:avLst>
          </a:prstGeom>
          <a:solidFill>
            <a:srgbClr val="CFE7F5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24587" name="AutoShape 11"/>
          <p:cNvSpPr>
            <a:spLocks noChangeArrowheads="1"/>
          </p:cNvSpPr>
          <p:nvPr/>
        </p:nvSpPr>
        <p:spPr bwMode="auto">
          <a:xfrm>
            <a:off x="2555875" y="4662488"/>
            <a:ext cx="787400" cy="327025"/>
          </a:xfrm>
          <a:prstGeom prst="rightArrow">
            <a:avLst>
              <a:gd name="adj1" fmla="val 50000"/>
              <a:gd name="adj2" fmla="val 75332"/>
            </a:avLst>
          </a:prstGeom>
          <a:solidFill>
            <a:srgbClr val="CFE7F5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24588" name="AutoShape 12"/>
          <p:cNvSpPr>
            <a:spLocks noChangeArrowheads="1"/>
          </p:cNvSpPr>
          <p:nvPr/>
        </p:nvSpPr>
        <p:spPr bwMode="auto">
          <a:xfrm>
            <a:off x="5332413" y="4662488"/>
            <a:ext cx="752475" cy="327025"/>
          </a:xfrm>
          <a:prstGeom prst="rightArrow">
            <a:avLst>
              <a:gd name="adj1" fmla="val 50000"/>
              <a:gd name="adj2" fmla="val 41705"/>
            </a:avLst>
          </a:prstGeom>
          <a:solidFill>
            <a:srgbClr val="CFE7F5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ru-RU">
              <a:latin typeface="Verdan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6425" cy="1144588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ru-RU" sz="3200" b="0">
                <a:solidFill>
                  <a:schemeClr val="tx1"/>
                </a:solidFill>
                <a:effectLst/>
                <a:latin typeface="Times New Roman" pitchFamily="18" charset="0"/>
              </a:rPr>
              <a:t>Вставь пропущенные буквы и определи место этой буквы в слове. 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341438"/>
            <a:ext cx="8226425" cy="4340225"/>
          </a:xfrm>
        </p:spPr>
        <p:txBody>
          <a:bodyPr/>
          <a:lstStyle/>
          <a:p>
            <a:pPr marL="0" indent="96838" algn="just" eaLnBrk="1" hangingPunct="1">
              <a:lnSpc>
                <a:spcPct val="150000"/>
              </a:lnSpc>
              <a:buFont typeface="Wingdings 2" pitchFamily="18" charset="2"/>
              <a:buNone/>
              <a:tabLst>
                <a:tab pos="0" algn="l"/>
                <a:tab pos="93663" algn="l"/>
                <a:tab pos="501650" algn="l"/>
                <a:tab pos="909638" algn="l"/>
                <a:tab pos="1316038" algn="l"/>
                <a:tab pos="1724025" algn="l"/>
                <a:tab pos="2132013" algn="l"/>
                <a:tab pos="2540000" algn="l"/>
                <a:tab pos="2946400" algn="l"/>
                <a:tab pos="3354388" algn="l"/>
                <a:tab pos="3762375" algn="l"/>
                <a:tab pos="4168775" algn="l"/>
                <a:tab pos="4576763" algn="l"/>
                <a:tab pos="4984750" algn="l"/>
                <a:tab pos="5392738" algn="l"/>
                <a:tab pos="5799138" algn="l"/>
                <a:tab pos="6207125" algn="l"/>
                <a:tab pos="6615113" algn="l"/>
                <a:tab pos="7021513" algn="l"/>
                <a:tab pos="7429500" algn="l"/>
                <a:tab pos="7837488" algn="l"/>
                <a:tab pos="7878763" algn="l"/>
              </a:tabLst>
            </a:pPr>
            <a:r>
              <a:rPr lang="ru-RU">
                <a:latin typeface="Times New Roman" pitchFamily="18" charset="0"/>
              </a:rPr>
              <a:t>.апоги, по.уда, но., о.а, .овок, ко.а, ли.а, пару.ник, троллейбу., .камейка, .лон, но.ки, .ыр, ве.ы, .тул, .умка, реди., капу.та, коко., абрико., у.ы, .ом. 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3357563"/>
            <a:ext cx="8064500" cy="261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404813"/>
            <a:ext cx="8229600" cy="152876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Определить место звука  «Ш» в словах (какой звук стоит после звука «</a:t>
            </a:r>
            <a:r>
              <a:rPr lang="ru-RU" sz="2400" b="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24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» шуба? Какой звук ты слышишь после звука «у»? и т.д.): </a:t>
            </a:r>
            <a:r>
              <a:rPr lang="ru-RU" sz="2400" b="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шуба, школа ,мышка ,мешок, камыш, шар.</a:t>
            </a:r>
            <a:br>
              <a:rPr lang="ru-RU" sz="2800" dirty="0">
                <a:solidFill>
                  <a:schemeClr val="accent1">
                    <a:tint val="88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accent1">
                  <a:tint val="88000"/>
                  <a:satMod val="1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Содержимое 3" descr="1317_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1617663"/>
            <a:ext cx="2390775" cy="1871662"/>
          </a:xfrm>
        </p:spPr>
      </p:pic>
      <p:pic>
        <p:nvPicPr>
          <p:cNvPr id="28675" name="Рисунок 4" descr="8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46438" y="1628775"/>
            <a:ext cx="2414587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Рисунок 5" descr="0_9f7ef_d54a1c08_XL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35675" y="1933575"/>
            <a:ext cx="2438400" cy="175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Рисунок 6" descr="fbd0eae727d51994959de3885f0c092f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9113" y="3695700"/>
            <a:ext cx="2297112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Рисунок 7" descr="Anonymous_reed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35313" y="3695700"/>
            <a:ext cx="2289175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Рисунок 8" descr="2089-800x600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11863" y="3860800"/>
            <a:ext cx="2370137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128</TotalTime>
  <Words>1309</Words>
  <Application>Microsoft Office PowerPoint</Application>
  <PresentationFormat>Экран (4:3)</PresentationFormat>
  <Paragraphs>152</Paragraphs>
  <Slides>37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3" baseType="lpstr">
      <vt:lpstr>Arial</vt:lpstr>
      <vt:lpstr>Calibri</vt:lpstr>
      <vt:lpstr>Times New Roman</vt:lpstr>
      <vt:lpstr>Verdana</vt:lpstr>
      <vt:lpstr>Wingdings 2</vt:lpstr>
      <vt:lpstr>Аспект</vt:lpstr>
      <vt:lpstr>Презентация PowerPoint</vt:lpstr>
      <vt:lpstr>Развитие фонематического восприятия</vt:lpstr>
      <vt:lpstr>I Этап логопедической работы</vt:lpstr>
      <vt:lpstr>Уточнение артикуляции и звучание звука с опорой на зрительное, слуховое, тактильное восприятие и кинестетические ощущения</vt:lpstr>
      <vt:lpstr>А сейчас я буду читать стихотворение, а тебе нужно будет внимательно меня слушать и произносить только  звук «С».</vt:lpstr>
      <vt:lpstr>Выделение звука на фоне слога</vt:lpstr>
      <vt:lpstr>Определи наличия и места звука в слове.</vt:lpstr>
      <vt:lpstr>Вставь пропущенные буквы и определи место этой буквы в слове. </vt:lpstr>
      <vt:lpstr>Определить место звука  «Ш» в словах (какой звук стоит после звука «ш» шуба? Какой звук ты слышишь после звука «у»? и т.д.): шуба, школа ,мышка ,мешок, камыш, шар. </vt:lpstr>
      <vt:lpstr>Презентация PowerPoint</vt:lpstr>
      <vt:lpstr>    </vt:lpstr>
      <vt:lpstr>II Этап логопедической работы</vt:lpstr>
      <vt:lpstr>2 этап</vt:lpstr>
      <vt:lpstr>Конкретные задания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2. Развитие фонематического анализа и синтеза </vt:lpstr>
      <vt:lpstr>I Этап логопедической работы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II Этап логопедической работы</vt:lpstr>
      <vt:lpstr>Посмотри на картинки и определи в их названии первый, второй, третий и т.д. звук</vt:lpstr>
      <vt:lpstr>Определи сколько звуков в словах.</vt:lpstr>
      <vt:lpstr>III Этап логопедической работы</vt:lpstr>
      <vt:lpstr>Выбери картинки, в названии которых четыре звука, но при этом картинки не называй.</vt:lpstr>
      <vt:lpstr>Определи количество, последовательность  и место  звуков в слове не называя его.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 государственное бюджетное образовательное учреждение  высшего профессионального образования  Новосибирский государственный педагогический университет  Институт детства  Кафедра логопедии и детской речи</dc:title>
  <dc:creator>User</dc:creator>
  <cp:lastModifiedBy>Дарья Амбарцумян</cp:lastModifiedBy>
  <cp:revision>16</cp:revision>
  <dcterms:created xsi:type="dcterms:W3CDTF">2014-10-12T04:08:04Z</dcterms:created>
  <dcterms:modified xsi:type="dcterms:W3CDTF">2025-10-19T05:02:18Z</dcterms:modified>
</cp:coreProperties>
</file>