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9" r:id="rId4"/>
    <p:sldId id="265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CD0"/>
    <a:srgbClr val="C5D7C1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4CF97-5171-428D-902F-43C0260B2F41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718A9-2E43-4FC3-B8EC-38155E99F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718A9-2E43-4FC3-B8EC-38155E99F36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Жер</a:t>
            </a:r>
            <a:r>
              <a:rPr lang="ru-RU" dirty="0" smtClean="0"/>
              <a:t> 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718A9-2E43-4FC3-B8EC-38155E99F36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C488-A969-463D-B3A4-1AD7E97DF7F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5A16-0588-410D-AF2D-E8F6ECD04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643050"/>
            <a:ext cx="6415078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Твои помощники в выборе книг. Структура книги. Выбор книг в библиотеке</a:t>
            </a: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728667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642918"/>
            <a:ext cx="2643206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Шмуцтитул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643050"/>
            <a:ext cx="1928826" cy="14773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титульный лист перед одним из произведений, входящих в книгу.</a:t>
            </a: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9" t="16000" r="4348" b="16000"/>
          <a:stretch>
            <a:fillRect/>
          </a:stretch>
        </p:blipFill>
        <p:spPr bwMode="auto">
          <a:xfrm>
            <a:off x="3500430" y="1571612"/>
            <a:ext cx="4572032" cy="450059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4214810" y="1285860"/>
            <a:ext cx="2000264" cy="1928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3504" y="714356"/>
            <a:ext cx="2643206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714356"/>
            <a:ext cx="2643206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500174"/>
            <a:ext cx="2714644" cy="9233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произведений, входящих в книгу, с указанием страниц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1500174"/>
            <a:ext cx="2928958" cy="9233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глав или частей произведения, входящего в книгу, с указанием страниц</a:t>
            </a:r>
          </a:p>
        </p:txBody>
      </p:sp>
      <p:pic>
        <p:nvPicPr>
          <p:cNvPr id="37894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472806"/>
            <a:ext cx="3357586" cy="4170904"/>
          </a:xfrm>
          <a:prstGeom prst="rect">
            <a:avLst/>
          </a:prstGeom>
          <a:noFill/>
        </p:spPr>
      </p:pic>
      <p:pic>
        <p:nvPicPr>
          <p:cNvPr id="37896" name="Picture 8" descr="Picture background"/>
          <p:cNvPicPr>
            <a:picLocks noChangeAspect="1" noChangeArrowheads="1"/>
          </p:cNvPicPr>
          <p:nvPr/>
        </p:nvPicPr>
        <p:blipFill>
          <a:blip r:embed="rId5"/>
          <a:srcRect l="2143" t="797" r="52857" b="5951"/>
          <a:stretch>
            <a:fillRect/>
          </a:stretch>
        </p:blipFill>
        <p:spPr bwMode="auto">
          <a:xfrm>
            <a:off x="4857752" y="2500306"/>
            <a:ext cx="3000396" cy="4179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714356"/>
            <a:ext cx="2857520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Иллюстрация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785794"/>
            <a:ext cx="2643206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Какие бывают иллюстрации: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500174"/>
            <a:ext cx="2714644" cy="25853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Книжную иллюстрацию все называют рисунком. От того, нравятся рисунки или нет, зависит и чтение книги. Ведь книжку с плохими иллюстрациями или вовсе без них дети не станут читать.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2357430"/>
            <a:ext cx="2714644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Лубочные картинки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1785926"/>
            <a:ext cx="2714644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Гравюры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28" y="3214686"/>
            <a:ext cx="2714644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28" y="3786190"/>
            <a:ext cx="2714644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Иллюстрация-заставка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28" y="4357694"/>
            <a:ext cx="2714644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Иллюстрация-полосная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4929198"/>
            <a:ext cx="2714644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 разворотная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2066" y="5786454"/>
            <a:ext cx="2714644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 концовка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714356"/>
            <a:ext cx="2857520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Гравюры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714488"/>
            <a:ext cx="2714644" cy="120032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Гравюры - это иллюстрация, выполненная черными красками.</a:t>
            </a:r>
          </a:p>
        </p:txBody>
      </p:sp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071546"/>
            <a:ext cx="3064900" cy="4943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714356"/>
            <a:ext cx="2857520" cy="107721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Лубочные картинки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2071678"/>
            <a:ext cx="2714644" cy="175432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графики, изображение с подписью, отличающееся простой и доступностью образцов.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Первоначально вид народного творчества.</a:t>
            </a:r>
          </a:p>
        </p:txBody>
      </p:sp>
      <p:pic>
        <p:nvPicPr>
          <p:cNvPr id="41986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57298"/>
            <a:ext cx="321138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714356"/>
            <a:ext cx="2857520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Рисунок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643050"/>
            <a:ext cx="2714644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Яркая, красочная иллюстрация.</a:t>
            </a:r>
          </a:p>
        </p:txBody>
      </p:sp>
      <p:pic>
        <p:nvPicPr>
          <p:cNvPr id="40964" name="Picture 4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3116"/>
            <a:ext cx="7929618" cy="4322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642918"/>
            <a:ext cx="285752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Иллюстрация-заставка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785926"/>
            <a:ext cx="2714644" cy="25853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Помещаются в начале части или главы книги на спусковой полосе вместе с текстом, означают начало одной из частей повествования, обычно находятся вверху страницы и отделаются от текста белым полем.</a:t>
            </a:r>
          </a:p>
        </p:txBody>
      </p:sp>
      <p:pic>
        <p:nvPicPr>
          <p:cNvPr id="39938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4929190" y="1285860"/>
            <a:ext cx="278608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642918"/>
            <a:ext cx="285752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Иллюстрация-полосная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785926"/>
            <a:ext cx="2714644" cy="9233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Иллюстрация, целиком занимающая полосу страницы издания.</a:t>
            </a:r>
          </a:p>
        </p:txBody>
      </p:sp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r="51899" b="1834"/>
          <a:stretch>
            <a:fillRect/>
          </a:stretch>
        </p:blipFill>
        <p:spPr bwMode="auto">
          <a:xfrm>
            <a:off x="4929190" y="857232"/>
            <a:ext cx="292895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642918"/>
            <a:ext cx="285752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Иллюстрация разворотная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857232"/>
            <a:ext cx="2714644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Иллюстрация, занимающая две полосы.</a:t>
            </a:r>
          </a:p>
        </p:txBody>
      </p:sp>
      <p:pic>
        <p:nvPicPr>
          <p:cNvPr id="44034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857364"/>
            <a:ext cx="6534259" cy="4387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642918"/>
            <a:ext cx="285752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Иллюстрация концовка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857364"/>
            <a:ext cx="2714644" cy="14773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Небольшая картинка в конце текста, часто это виньетка, иногда служит заставкой к главам, разделам.</a:t>
            </a:r>
          </a:p>
        </p:txBody>
      </p:sp>
      <p:pic>
        <p:nvPicPr>
          <p:cNvPr id="43010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54375"/>
          <a:stretch>
            <a:fillRect/>
          </a:stretch>
        </p:blipFill>
        <p:spPr bwMode="auto">
          <a:xfrm>
            <a:off x="4857752" y="1571612"/>
            <a:ext cx="3476596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285728"/>
            <a:ext cx="312220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СТРУКТУРА КНИГИ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475927"/>
            <a:ext cx="5357850" cy="13820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000108"/>
            <a:ext cx="22145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Суперобложка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14488"/>
            <a:ext cx="22145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Обложка книги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428868"/>
            <a:ext cx="221457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Титульный лист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876"/>
            <a:ext cx="22145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000108"/>
            <a:ext cx="22145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Предисловие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1714488"/>
            <a:ext cx="22145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2428868"/>
            <a:ext cx="22145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Иллюстрации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3214686"/>
            <a:ext cx="221457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Справочный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аппарат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857232"/>
            <a:ext cx="3786189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642918"/>
            <a:ext cx="285752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Ляссе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500174"/>
            <a:ext cx="2714644" cy="120032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Узкая лента в книге для закладок страниц, изготавливаемая при издании книг.</a:t>
            </a:r>
          </a:p>
        </p:txBody>
      </p:sp>
      <p:pic>
        <p:nvPicPr>
          <p:cNvPr id="45058" name="Picture 2" descr="https://blogger.googleusercontent.com/img/b/R29vZ2xl/AVvXsEhGThSgHuqjMEulw8EfMrEW8TaDA_brGQjqtfekiDubecXUMqKvoxUp8wNW4b6BPRlVCL0glNXDtjmbmOHEsb6fQtL2TktxuM9gyPkpRhHRqCOi7TUkZlCAYfsCalfVXYEwTxBxKiKiS229/s1500/%25C2%25A6%25D0%25B1T%25D0%2592T%25D0%2590T%25D0%2593%25C2%25A6%25C2%25A6T%25D0%2592T%25D0%2593T%25D0%2590%25C2%25A6-+%25C2%25A6%25C2%25A6%25C2%25A6-%25C2%25A6%25C2%25AC%25C2%25A6%25C2%25A6%25C2%25A6%25C2%25AC+3-4+%25C2%25A6%25C2%25A6%25C2%25A6%25C2%25AC%25C2%25A6-T%25D0%2591T%25D0%2591_page-002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E8BC"/>
              </a:clrFrom>
              <a:clrTo>
                <a:srgbClr val="F9E8BC">
                  <a:alpha val="0"/>
                </a:srgbClr>
              </a:clrTo>
            </a:clrChange>
          </a:blip>
          <a:srcRect l="63029" t="25353" r="15845" b="16901"/>
          <a:stretch>
            <a:fillRect/>
          </a:stretch>
        </p:blipFill>
        <p:spPr bwMode="auto">
          <a:xfrm>
            <a:off x="5429256" y="1643050"/>
            <a:ext cx="2125689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14488"/>
            <a:ext cx="8248267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1000108"/>
            <a:ext cx="2643206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928670"/>
            <a:ext cx="2643206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857364"/>
            <a:ext cx="2714644" cy="175432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аннотации раскрывается содержание книги. Аннотации чаще всего печатаются на обороте титульного листа или в конце книги.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7839" t="4969" r="14306" b="3194"/>
          <a:stretch>
            <a:fillRect/>
          </a:stretch>
        </p:blipFill>
        <p:spPr bwMode="auto">
          <a:xfrm>
            <a:off x="3857620" y="1357298"/>
            <a:ext cx="4929222" cy="435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1000108"/>
            <a:ext cx="2714644" cy="39703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Предисловие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это вводная часть в начале книги, которая объясняет, почему автор написал её, и предоставляет любую необходимую информацию относительно методов или контекста. Как правило, оно включает историю написания произведения, объяснение выбора темы, благодарности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 l="10896" t="21009" r="7386" b="11559"/>
          <a:stretch>
            <a:fillRect/>
          </a:stretch>
        </p:blipFill>
        <p:spPr bwMode="auto">
          <a:xfrm>
            <a:off x="4929190" y="1071546"/>
            <a:ext cx="321471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857232"/>
            <a:ext cx="285752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charset="0"/>
              </a:rPr>
              <a:t>КАК ПРАВИЛЬНО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charset="0"/>
              </a:rPr>
              <a:t>ВЫБРАТЬ КНИГУ</a:t>
            </a:r>
            <a:endParaRPr lang="ru-RU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86314" y="1857364"/>
            <a:ext cx="3246431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По внешний виду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книги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71538" y="4500570"/>
            <a:ext cx="328614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По совету 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друга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71538" y="2857496"/>
            <a:ext cx="328614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По </a:t>
            </a: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совету библиотекаря</a:t>
            </a:r>
            <a:endParaRPr lang="ru-RU" sz="24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71538" y="3857628"/>
            <a:ext cx="328614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По совету родителей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71538" y="1857364"/>
            <a:ext cx="328614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По рекомендации учителя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86314" y="2500306"/>
            <a:ext cx="3246431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Книга должна соответствовать возрасту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786314" y="3500438"/>
            <a:ext cx="328614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Сюжет книги должен быть простым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86314" y="5286388"/>
            <a:ext cx="328614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В книге должны быть яркие иллюстрации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71538" y="5143512"/>
            <a:ext cx="328614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Из рекомендательного списка литературы для детей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786314" y="4429132"/>
            <a:ext cx="3246431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Шрифт в книге должен быть крупным и четким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-142900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000108"/>
            <a:ext cx="3286148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Правила чтения вслух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утомляй глаза, держи книжку на 30-40 см от лица.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Нужно читать книгу, сидя за столом.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charset="0"/>
              </a:rPr>
              <a:t>Читай книгу при хорошо освещенной комнате.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 время еды читать нельзя.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читай книжку перед сном.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Положи книгу так, чтобы свет падал с левой стороны.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Читай так, как обычно говоришь.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Следи за тем, чтобы читать раздельно, с чувством.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Соблюдай паузы там, где видишь знаки препинания.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Когда читаешь прямую речь, старайся передать голос персонажа.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Старайся читать не слишком громко и не слишком тихо.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000108"/>
            <a:ext cx="3357586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Правила обращения с книгой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брать книгу грязными руками.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рисовать в книге.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Переворачивать страницы аккуратно, чтобы не порвать их.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Подклеивать книгу, если есть порванные страницы.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загибать листы в книге и не вкладывай ручку, карандаш и прочие посторонние предметы.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Пользоваться закладкой, чтобы отметить в книге место, где ты закончил читать.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Переворачивать страницу нужно только за верхний угол. Если переворачивать за нижний уголок, то быстро стираются цифры, которые указывают номер страницы.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время чтения библиотечные книги нужно оборачивать.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5000636"/>
            <a:ext cx="4857784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714356"/>
            <a:ext cx="5357850" cy="3996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642918"/>
            <a:ext cx="2643206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Обложка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500174"/>
            <a:ext cx="2214578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Серия книги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2071678"/>
            <a:ext cx="2214578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Фамилия автора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571744"/>
            <a:ext cx="2214578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книги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3071810"/>
            <a:ext cx="2214578" cy="175432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Обложка (оформляет художник, на ней изображены рисунки по теме книги)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5000636"/>
            <a:ext cx="2214578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Издательство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3357586" cy="5113075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 flipV="1">
            <a:off x="3571868" y="1285860"/>
            <a:ext cx="1285884" cy="398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71868" y="1714488"/>
            <a:ext cx="2000264" cy="541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571868" y="2428868"/>
            <a:ext cx="1428760" cy="25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571868" y="3286124"/>
            <a:ext cx="1285884" cy="398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00430" y="5256740"/>
            <a:ext cx="3571900" cy="6725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785794"/>
            <a:ext cx="3214710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Суперобложка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928802"/>
            <a:ext cx="3071834" cy="317009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Суперобложка - это дополнительная съемная обложка книги, которая надевается поверх твердого переплета. Обычно она значительно шире переплета и закрепляется на книге с помощью загибающихся отворотов.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3487731" cy="4572032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786182" y="1928802"/>
            <a:ext cx="857256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642918"/>
            <a:ext cx="2643206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Страницы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928802"/>
            <a:ext cx="2643206" cy="286232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Страниц в книге бывает мало или много. Когда их мало, они похожи на тетрадку и называются «брошюрой».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когда их много, эти маленькие тонкие тетрадки скрепляются вместе- получается книга.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i.pinimg.com/originals/2e/36/16/2e3616d516582e7610fdb777e903dde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929058" y="1285860"/>
            <a:ext cx="4577090" cy="3432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642918"/>
            <a:ext cx="2643206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Корешок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928802"/>
            <a:ext cx="2643206" cy="25853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Корешок- центральная часть, где скрепляются все страницы (блоки страниц, объединенные в так называемые тетради).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книгах корешок бывает скругленный и прямой.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254" y="2357430"/>
            <a:ext cx="3326332" cy="2313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642918"/>
            <a:ext cx="2643206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Форзац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928802"/>
            <a:ext cx="2643206" cy="25853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Форзац – лист, соединяющий книжный блок с переплетной крышкой. Скрывает «изнаночную» сторону переплетной крышки и место крепления последней с книжным блоком.</a:t>
            </a: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571612"/>
            <a:ext cx="3535682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642918"/>
            <a:ext cx="2643206" cy="107721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Титульный лист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928802"/>
            <a:ext cx="2643206" cy="25853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страница книги- это титульный лист. На нем печатается фамилия автора, заглавие книги, место и год издания, а так же сведения о художниках, переводчиках и оформителях книги.</a:t>
            </a:r>
          </a:p>
        </p:txBody>
      </p:sp>
      <p:pic>
        <p:nvPicPr>
          <p:cNvPr id="32774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 l="47813" r="624" b="5903"/>
          <a:stretch>
            <a:fillRect/>
          </a:stretch>
        </p:blipFill>
        <p:spPr bwMode="auto">
          <a:xfrm>
            <a:off x="4572000" y="1214422"/>
            <a:ext cx="3871309" cy="4786346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143372" y="1785926"/>
            <a:ext cx="1285884" cy="398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000628" y="5429264"/>
            <a:ext cx="1285884" cy="398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86182" y="2714620"/>
            <a:ext cx="1285884" cy="398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500562" y="4714884"/>
            <a:ext cx="1285884" cy="398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8215370" cy="6500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642918"/>
            <a:ext cx="2643206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Фронтиспис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785926"/>
            <a:ext cx="6286544" cy="9233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Фронтиспис - это лист напротив титульного листа. На нем часто располагается портрет автора или иллюстрация к произведениям входящим в книгу.</a:t>
            </a:r>
          </a:p>
        </p:txBody>
      </p:sp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606016"/>
            <a:ext cx="5357850" cy="4072701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1357290" y="3357562"/>
            <a:ext cx="1000132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689</Words>
  <Application>Microsoft Office PowerPoint</Application>
  <PresentationFormat>Экран (4:3)</PresentationFormat>
  <Paragraphs>106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Твои помощники в выборе книг. Структура книги. Выбор книг в библиотеке.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Твои помощники в выборе книг. Структура книги. Выбор книг в библиотеке.</dc:title>
  <dc:creator>User</dc:creator>
  <cp:lastModifiedBy>User</cp:lastModifiedBy>
  <cp:revision>35</cp:revision>
  <dcterms:created xsi:type="dcterms:W3CDTF">2025-09-22T08:35:40Z</dcterms:created>
  <dcterms:modified xsi:type="dcterms:W3CDTF">2025-10-17T04:47:11Z</dcterms:modified>
</cp:coreProperties>
</file>