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embeddedFontLs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Space Ranger_Rus" charset="2"/>
      <p:regular r:id="rId18"/>
    </p:embeddedFont>
    <p:embeddedFont>
      <p:font typeface="Inter Semi Bold" charset="0"/>
      <p:regular r:id="rId19"/>
      <p:bold r:id="rId20"/>
      <p:italic r:id="rId21"/>
      <p:boldItalic r:id="rId22"/>
    </p:embeddedFont>
    <p:embeddedFont>
      <p:font typeface="Inter" charset="0"/>
      <p:regular r:id="rId23"/>
      <p:bold r:id="rId24"/>
      <p:italic r:id="rId25"/>
      <p:boldItalic r:id="rId2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34" userDrawn="1">
          <p15:clr>
            <a:srgbClr val="A4A3A4"/>
          </p15:clr>
        </p15:guide>
        <p15:guide id="4" pos="7446" userDrawn="1">
          <p15:clr>
            <a:srgbClr val="A4A3A4"/>
          </p15:clr>
        </p15:guide>
        <p15:guide id="5" orient="horz" pos="232" userDrawn="1">
          <p15:clr>
            <a:srgbClr val="A4A3A4"/>
          </p15:clr>
        </p15:guide>
        <p15:guide id="6" orient="horz" pos="40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1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9" d="100"/>
          <a:sy n="59" d="100"/>
        </p:scale>
        <p:origin x="-102" y="-288"/>
      </p:cViewPr>
      <p:guideLst>
        <p:guide orient="horz" pos="2160"/>
        <p:guide orient="horz" pos="232"/>
        <p:guide orient="horz" pos="4088"/>
        <p:guide pos="3840"/>
        <p:guide pos="234"/>
        <p:guide pos="74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AE6955-C9D8-464B-86AB-B0BEB3BBF082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D4CC9-7BD6-495D-A72B-101CD0383F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487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389A2F-2AFA-4E83-B5F9-33D3058BAC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A992976-918B-4FAE-9914-551A3ED9BC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6E1B98C-A211-45B9-9785-8B2730F32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7CAD7-739D-4AC1-85D1-B976C322F338}" type="datetime1">
              <a:rPr lang="ru-RU" smtClean="0"/>
              <a:t>25.09.2025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444654E-BC43-4D24-80AD-DC3490804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350C340-DACC-495D-9D5D-347D0DE2E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3831-8041-48BE-B9CF-D456C42E2A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022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8BA383-07F1-4398-83EF-0F19E26D4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C544539-BA15-4EDB-BD38-16E8F467D7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8B1C173-6468-47E5-9DDE-5C3B9CA11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42559-9279-4881-B37C-3CD9288B8E42}" type="datetime1">
              <a:rPr lang="ru-RU" smtClean="0"/>
              <a:t>25.09.2025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B322AA7-C9E6-4245-81EC-77ACD4456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8FC9088-812C-477A-9825-88BC2D9AA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3831-8041-48BE-B9CF-D456C42E2A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223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3DEB8026-6C37-4BA0-96BE-16C4376D2A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61CA260-D2B3-4032-9AFD-9A95BDAC6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ECAE378-10AD-46FF-AAA0-274809002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3FA32-ADF3-4E63-8E95-555820BDFB9C}" type="datetime1">
              <a:rPr lang="ru-RU" smtClean="0"/>
              <a:t>25.09.2025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BA7CA36-3546-4832-BE21-D1282729A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3CBC282-3EF3-4316-8A83-3E0C712C4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3831-8041-48BE-B9CF-D456C42E2A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211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955E0C-1550-43C3-AACA-F87F409F4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5280F28-7867-4EBC-A0AC-8CA1DCBC3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6B985AF-71E0-4BF0-975D-AD0034C56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7D010-CC3E-4250-B1CB-61A7BA42485E}" type="datetime1">
              <a:rPr lang="ru-RU" smtClean="0"/>
              <a:t>25.09.2025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6B5F365-0BF2-4D91-BEAB-D5AC5AE31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CDBE41C-AA6D-4071-80E9-D676FFBEB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3831-8041-48BE-B9CF-D456C42E2A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755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A21ED2-27C5-4FE9-ACD6-87D2C6549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E682CD6-50B5-4C6D-9FF5-3A280044F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2CF28D8-D6C1-40BA-8702-1A7A6C937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0A368-863A-48B9-ABB2-BEABBEFCC8D1}" type="datetime1">
              <a:rPr lang="ru-RU" smtClean="0"/>
              <a:t>25.09.2025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2759FAA-81D9-439B-93D6-84CB25CF6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AEF29AC-B2C4-4C63-BA07-5D6C2372D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3831-8041-48BE-B9CF-D456C42E2A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536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2CB90A-AF79-4305-8AB7-AAECF35CC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7430FA5-020E-44AE-991B-E62BC0B78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AFC9837-87F3-4D31-BF48-0CF0D501DF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6E056B7-DD1C-4112-8E8C-1C973105B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89A8-3573-4953-BC06-EBE8DE90A508}" type="datetime1">
              <a:rPr lang="ru-RU" smtClean="0"/>
              <a:t>25.09.2025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9412566-7E4A-4219-AE91-75FE6DAE8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28750FC-16A2-4E82-A94B-8EB8CF913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3831-8041-48BE-B9CF-D456C42E2A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324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3F6061-1B45-47BB-AD5E-BBC92F8D6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DFA97BD-EA8D-45E0-9F0A-D2601AC51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FEC342E-BF7A-40D8-BF21-A7C074AD9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B1130D5-A705-4AB3-930E-6BDBD1B0BB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A8EB0491-3B20-49B7-BFE3-1C95F437A6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9813E0E9-7F99-4FEF-85E2-33033329A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55A99-21ED-4CF6-8146-39E7D64D7005}" type="datetime1">
              <a:rPr lang="ru-RU" smtClean="0"/>
              <a:t>25.09.2025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0B84FD0-0898-41B1-97B2-DBD092D7E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4AD25417-CEF7-463B-8C8D-FEBB27399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3831-8041-48BE-B9CF-D456C42E2A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006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077BA7-AA4E-4B87-808A-D40080D36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0BBA5FA-29C5-454F-B717-6A0C75CDF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9BFF-EB60-4C38-BDC0-CC8653D0C395}" type="datetime1">
              <a:rPr lang="ru-RU" smtClean="0"/>
              <a:t>25.09.2025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BDCC68F-EBED-47A4-B1E5-4FFD0EB9C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D6601BC-ECA5-4234-ADCD-7286C9053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3831-8041-48BE-B9CF-D456C42E2A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211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B779A31F-8F4B-429D-89FF-679571ED7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7A5C-56EF-48F0-A622-14E20D3AD7F9}" type="datetime1">
              <a:rPr lang="ru-RU" smtClean="0"/>
              <a:t>25.09.2025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6ACD5A0-226D-43CC-A985-64D52E3B8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BCC7E20-6CCB-4C3D-81BA-195E11DD0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3831-8041-48BE-B9CF-D456C42E2A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201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A82773-A69B-4DC4-B8FC-8B30052BE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BADFF19-BB6C-4C58-9B59-5486B34F2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8B7BC66-31BC-4061-9FF4-68FAF8F98D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ED90183-040A-47B3-B3F1-403F96EDC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00F8F-4A5F-4D13-8654-9F5CE18B0E7A}" type="datetime1">
              <a:rPr lang="ru-RU" smtClean="0"/>
              <a:t>25.09.2025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AE0B159-FCA0-4333-9D39-E9FD268FA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A46CEB3-D4D1-4661-B183-4CE870B71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3831-8041-48BE-B9CF-D456C42E2A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307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77AA23-DB22-4931-B1F5-73EE7A6C7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D797D71C-5C6E-4E0A-B2B9-1A418D8530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D22441B-5CB7-46F7-9949-83F585CE48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A51FAF6-A265-48C8-A2D7-96F8AEC50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4111E-5942-4310-9DA3-B30C3E466DA3}" type="datetime1">
              <a:rPr lang="ru-RU" smtClean="0"/>
              <a:t>25.09.2025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E2F11F9-9778-4AB7-B79A-17D2A471D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BD6F6B6-D09A-46C9-A1D4-48F30821F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3831-8041-48BE-B9CF-D456C42E2A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8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F2C916-D53E-4DA3-886F-D567623EF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D204E8B-843B-47F8-B509-629D00726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92A0DE8-6DFC-4481-9F8C-F3D3599BC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5CD34-85E6-4897-8B58-78F4330AF818}" type="datetime1">
              <a:rPr lang="ru-RU" smtClean="0"/>
              <a:t>25.09.2025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C368B88-D10F-4035-B310-AD657CC786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27AD873-2A03-4443-8E40-68A4CB34A1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4005" y="64897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defRPr>
            </a:lvl1pPr>
          </a:lstStyle>
          <a:p>
            <a:fld id="{65753831-8041-48BE-B9CF-D456C42E2A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207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7446" userDrawn="1">
          <p15:clr>
            <a:srgbClr val="F26B43"/>
          </p15:clr>
        </p15:guide>
        <p15:guide id="2" orient="horz" pos="40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sv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8492E9B-F829-4CF9-B92D-8F34AA5C6E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6" b="2125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D0EBCC9-8193-4564-B5F3-928DFE499948}"/>
              </a:ext>
            </a:extLst>
          </p:cNvPr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423D83D-6D79-4463-BAB6-3FF2F1724607}"/>
              </a:ext>
            </a:extLst>
          </p:cNvPr>
          <p:cNvSpPr txBox="1"/>
          <p:nvPr/>
        </p:nvSpPr>
        <p:spPr>
          <a:xfrm>
            <a:off x="221593" y="4623166"/>
            <a:ext cx="10087056" cy="2350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0000"/>
              </a:lnSpc>
            </a:pPr>
            <a:r>
              <a:rPr lang="ru-RU" sz="11500" dirty="0">
                <a:solidFill>
                  <a:schemeClr val="bg1"/>
                </a:solidFill>
                <a:latin typeface="Space Ranger_Rus" pitchFamily="2" charset="2"/>
                <a:ea typeface="Inter" panose="02000503000000020004" pitchFamily="2" charset="0"/>
                <a:cs typeface="Inter" panose="02000503000000020004" pitchFamily="2" charset="0"/>
              </a:rPr>
              <a:t>Технологии Первых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78E2BFC-2415-4841-B425-CE519CEE43FD}"/>
              </a:ext>
            </a:extLst>
          </p:cNvPr>
          <p:cNvSpPr txBox="1"/>
          <p:nvPr/>
        </p:nvSpPr>
        <p:spPr>
          <a:xfrm>
            <a:off x="258619" y="268601"/>
            <a:ext cx="50430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rPr>
              <a:t>Всероссийский конкурс научно-технологических проектов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75214C8-9140-4400-8A46-08F6D59B97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9682162" y="388673"/>
            <a:ext cx="2162175" cy="959029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956EE463-2022-42DF-BA04-9D08EFA09EF7}"/>
              </a:ext>
            </a:extLst>
          </p:cNvPr>
          <p:cNvCxnSpPr>
            <a:cxnSpLocks/>
          </p:cNvCxnSpPr>
          <p:nvPr/>
        </p:nvCxnSpPr>
        <p:spPr>
          <a:xfrm>
            <a:off x="4211782" y="506757"/>
            <a:ext cx="5122718" cy="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859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1009F9E1-BAB4-4598-8B82-86DB0B3EAD0F}"/>
              </a:ext>
            </a:extLst>
          </p:cNvPr>
          <p:cNvSpPr/>
          <p:nvPr/>
        </p:nvSpPr>
        <p:spPr>
          <a:xfrm>
            <a:off x="371475" y="2219074"/>
            <a:ext cx="5567507" cy="3456468"/>
          </a:xfrm>
          <a:prstGeom prst="rect">
            <a:avLst/>
          </a:prstGeom>
          <a:solidFill>
            <a:srgbClr val="00A19B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CEA84C1-9041-45FB-B8E2-4FC5DBFB05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697493" y="378440"/>
            <a:ext cx="1123031" cy="4981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DAD6113-66A1-4922-9826-0ABDE0E96CC6}"/>
              </a:ext>
            </a:extLst>
          </p:cNvPr>
          <p:cNvSpPr txBox="1"/>
          <p:nvPr/>
        </p:nvSpPr>
        <p:spPr>
          <a:xfrm>
            <a:off x="269559" y="1547042"/>
            <a:ext cx="9197713" cy="59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0000"/>
              </a:lnSpc>
            </a:pPr>
            <a:r>
              <a:rPr lang="ru-RU" sz="4800" dirty="0">
                <a:solidFill>
                  <a:srgbClr val="00A19B"/>
                </a:solidFill>
                <a:latin typeface="Space Ranger_Rus" pitchFamily="2" charset="2"/>
                <a:ea typeface="Inter" panose="02000503000000020004" pitchFamily="2" charset="0"/>
                <a:cs typeface="Inter" panose="02000503000000020004" pitchFamily="2" charset="0"/>
              </a:rPr>
              <a:t>Перспективы </a:t>
            </a:r>
            <a:r>
              <a:rPr lang="ru-RU" sz="4800" dirty="0">
                <a:latin typeface="Space Ranger_Rus" pitchFamily="2" charset="2"/>
                <a:ea typeface="Inter" panose="02000503000000020004" pitchFamily="2" charset="0"/>
                <a:cs typeface="Inter" panose="02000503000000020004" pitchFamily="2" charset="0"/>
              </a:rPr>
              <a:t>проекта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18C357E-97E1-45ED-BB03-9C0001EA558B}"/>
              </a:ext>
            </a:extLst>
          </p:cNvPr>
          <p:cNvSpPr txBox="1"/>
          <p:nvPr/>
        </p:nvSpPr>
        <p:spPr>
          <a:xfrm>
            <a:off x="269560" y="312878"/>
            <a:ext cx="3397276" cy="642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0000"/>
              </a:lnSpc>
            </a:pPr>
            <a:r>
              <a:rPr lang="ru-RU" sz="2800" dirty="0">
                <a:latin typeface="Space Ranger_Rus" pitchFamily="2" charset="2"/>
                <a:ea typeface="Inter" panose="02000503000000020004" pitchFamily="2" charset="0"/>
                <a:cs typeface="Inter" panose="02000503000000020004" pitchFamily="2" charset="0"/>
              </a:rPr>
              <a:t>Технологии </a:t>
            </a:r>
            <a:r>
              <a:rPr lang="ru-RU" sz="2800" dirty="0">
                <a:solidFill>
                  <a:srgbClr val="00A19B"/>
                </a:solidFill>
                <a:latin typeface="Space Ranger_Rus" pitchFamily="2" charset="2"/>
                <a:ea typeface="Inter" panose="02000503000000020004" pitchFamily="2" charset="0"/>
                <a:cs typeface="Inter" panose="02000503000000020004" pitchFamily="2" charset="0"/>
              </a:rPr>
              <a:t>Первых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C7374BB4-3A82-4CE4-9198-831FAB9B96E0}"/>
              </a:ext>
            </a:extLst>
          </p:cNvPr>
          <p:cNvCxnSpPr>
            <a:cxnSpLocks/>
          </p:cNvCxnSpPr>
          <p:nvPr/>
        </p:nvCxnSpPr>
        <p:spPr>
          <a:xfrm>
            <a:off x="2881745" y="506758"/>
            <a:ext cx="767541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6F7C605-B778-4729-9D39-0D152108476B}"/>
              </a:ext>
            </a:extLst>
          </p:cNvPr>
          <p:cNvSpPr txBox="1"/>
          <p:nvPr/>
        </p:nvSpPr>
        <p:spPr>
          <a:xfrm>
            <a:off x="6346317" y="2449473"/>
            <a:ext cx="461724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Clr>
                <a:srgbClr val="00A19B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effectLst/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Мы только учимся.</a:t>
            </a:r>
            <a:endParaRPr lang="ru-RU" dirty="0" smtClean="0">
              <a:effectLst/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  <a:p>
            <a:pPr marL="171450" indent="-171450">
              <a:spcAft>
                <a:spcPts val="600"/>
              </a:spcAft>
              <a:buClr>
                <a:srgbClr val="00A19B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effectLst/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Наши проекты – это наша фантазия по улучшению окружающего мира. </a:t>
            </a:r>
          </a:p>
          <a:p>
            <a:pPr>
              <a:spcAft>
                <a:spcPts val="600"/>
              </a:spcAft>
              <a:buClr>
                <a:srgbClr val="00A19B"/>
              </a:buClr>
            </a:pPr>
            <a:endParaRPr lang="ru-RU" sz="1400" dirty="0">
              <a:effectLst/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FA2677C4-C6B2-4A61-8DB1-81B7EE48094E}"/>
              </a:ext>
            </a:extLst>
          </p:cNvPr>
          <p:cNvSpPr/>
          <p:nvPr/>
        </p:nvSpPr>
        <p:spPr>
          <a:xfrm>
            <a:off x="6253017" y="2219074"/>
            <a:ext cx="5567507" cy="345646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7CCB60A-190C-497F-A031-C78D47BD955C}"/>
              </a:ext>
            </a:extLst>
          </p:cNvPr>
          <p:cNvSpPr txBox="1"/>
          <p:nvPr/>
        </p:nvSpPr>
        <p:spPr>
          <a:xfrm>
            <a:off x="573122" y="2382127"/>
            <a:ext cx="46172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В будущем наши планы связаны с  беспилотными механизмами. В процессе создание беспилотного аппарата для передачи почты, писем, посылок в разные города нашей страны. Быстрая доставка, качественная обработка данных и пересылка в труднодоступные места.</a:t>
            </a:r>
            <a:endParaRPr lang="ru-RU" dirty="0">
              <a:solidFill>
                <a:schemeClr val="bg1"/>
              </a:solidFill>
              <a:effectLst/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12" name="Google Shape;149;p9">
            <a:extLst>
              <a:ext uri="{FF2B5EF4-FFF2-40B4-BE49-F238E27FC236}">
                <a16:creationId xmlns:a16="http://schemas.microsoft.com/office/drawing/2014/main" xmlns="" id="{B0E1EE08-9EBD-4E42-B0E1-33D25C34A3BC}"/>
              </a:ext>
            </a:extLst>
          </p:cNvPr>
          <p:cNvSpPr/>
          <p:nvPr/>
        </p:nvSpPr>
        <p:spPr>
          <a:xfrm>
            <a:off x="264115" y="5243176"/>
            <a:ext cx="11678314" cy="1929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1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11F94F27-6DCC-46E3-BD66-1B322666B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3831-8041-48BE-B9CF-D456C42E2A19}" type="slidenum">
              <a:rPr lang="ru-RU" smtClean="0"/>
              <a:t>10</a:t>
            </a:fld>
            <a:endParaRPr lang="ru-RU"/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23C6D8CE-2216-4D90-8494-A0AEBC189270}"/>
              </a:ext>
            </a:extLst>
          </p:cNvPr>
          <p:cNvCxnSpPr>
            <a:cxnSpLocks/>
          </p:cNvCxnSpPr>
          <p:nvPr/>
        </p:nvCxnSpPr>
        <p:spPr>
          <a:xfrm>
            <a:off x="6096000" y="2219074"/>
            <a:ext cx="0" cy="34564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0251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8492E9B-F829-4CF9-B92D-8F34AA5C6E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6" b="2125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D0EBCC9-8193-4564-B5F3-928DFE499948}"/>
              </a:ext>
            </a:extLst>
          </p:cNvPr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423D83D-6D79-4463-BAB6-3FF2F1724607}"/>
              </a:ext>
            </a:extLst>
          </p:cNvPr>
          <p:cNvSpPr txBox="1"/>
          <p:nvPr/>
        </p:nvSpPr>
        <p:spPr>
          <a:xfrm>
            <a:off x="221593" y="4623166"/>
            <a:ext cx="10087056" cy="2350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0000"/>
              </a:lnSpc>
            </a:pPr>
            <a:r>
              <a:rPr lang="ru-RU" sz="11500" dirty="0">
                <a:solidFill>
                  <a:schemeClr val="bg1"/>
                </a:solidFill>
                <a:latin typeface="Space Ranger_Rus" pitchFamily="2" charset="2"/>
                <a:ea typeface="Inter" panose="02000503000000020004" pitchFamily="2" charset="0"/>
                <a:cs typeface="Inter" panose="02000503000000020004" pitchFamily="2" charset="0"/>
              </a:rPr>
              <a:t>Технологии Первых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78E2BFC-2415-4841-B425-CE519CEE43FD}"/>
              </a:ext>
            </a:extLst>
          </p:cNvPr>
          <p:cNvSpPr txBox="1"/>
          <p:nvPr/>
        </p:nvSpPr>
        <p:spPr>
          <a:xfrm>
            <a:off x="258619" y="268601"/>
            <a:ext cx="50430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rPr>
              <a:t>Всероссийский конкурс научно-технологических проектов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75214C8-9140-4400-8A46-08F6D59B97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9682162" y="388673"/>
            <a:ext cx="2162175" cy="959029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956EE463-2022-42DF-BA04-9D08EFA09EF7}"/>
              </a:ext>
            </a:extLst>
          </p:cNvPr>
          <p:cNvCxnSpPr>
            <a:cxnSpLocks/>
          </p:cNvCxnSpPr>
          <p:nvPr/>
        </p:nvCxnSpPr>
        <p:spPr>
          <a:xfrm>
            <a:off x="4211782" y="506757"/>
            <a:ext cx="5122718" cy="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1658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2121DF3-C56F-4977-AA6B-46A9298271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697493" y="378440"/>
            <a:ext cx="1123031" cy="4981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315CEB2-4875-49D9-9630-1797740E5512}"/>
              </a:ext>
            </a:extLst>
          </p:cNvPr>
          <p:cNvSpPr txBox="1"/>
          <p:nvPr/>
        </p:nvSpPr>
        <p:spPr>
          <a:xfrm>
            <a:off x="269560" y="1547042"/>
            <a:ext cx="639909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0000"/>
              </a:lnSpc>
            </a:pPr>
            <a:r>
              <a:rPr lang="ru-RU" sz="4800" dirty="0" smtClean="0">
                <a:latin typeface="Space Ranger_Rus" pitchFamily="2" charset="2"/>
                <a:ea typeface="Inter" panose="02000503000000020004" pitchFamily="2" charset="0"/>
                <a:cs typeface="Inter" panose="02000503000000020004" pitchFamily="2" charset="0"/>
              </a:rPr>
              <a:t>Робот - уборщик</a:t>
            </a:r>
            <a:endParaRPr lang="ru-RU" sz="4800" dirty="0">
              <a:solidFill>
                <a:srgbClr val="00A19B"/>
              </a:solidFill>
              <a:latin typeface="Space Ranger_Rus" pitchFamily="2" charset="2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D7C58768-5A2A-444E-980D-0BAC4EB433A5}"/>
              </a:ext>
            </a:extLst>
          </p:cNvPr>
          <p:cNvSpPr/>
          <p:nvPr/>
        </p:nvSpPr>
        <p:spPr>
          <a:xfrm>
            <a:off x="371474" y="2800927"/>
            <a:ext cx="5724525" cy="535709"/>
          </a:xfrm>
          <a:prstGeom prst="rect">
            <a:avLst/>
          </a:prstGeom>
          <a:solidFill>
            <a:srgbClr val="00A19B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BF66CC4-0EDD-4A47-84D6-8C44B2357F6C}"/>
              </a:ext>
            </a:extLst>
          </p:cNvPr>
          <p:cNvSpPr txBox="1"/>
          <p:nvPr/>
        </p:nvSpPr>
        <p:spPr>
          <a:xfrm>
            <a:off x="269560" y="312878"/>
            <a:ext cx="3397276" cy="642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0000"/>
              </a:lnSpc>
            </a:pPr>
            <a:r>
              <a:rPr lang="ru-RU" sz="2800" dirty="0">
                <a:latin typeface="Space Ranger_Rus" pitchFamily="2" charset="2"/>
                <a:ea typeface="Inter" panose="02000503000000020004" pitchFamily="2" charset="0"/>
                <a:cs typeface="Inter" panose="02000503000000020004" pitchFamily="2" charset="0"/>
              </a:rPr>
              <a:t>Технологии </a:t>
            </a:r>
            <a:r>
              <a:rPr lang="ru-RU" sz="2800" dirty="0">
                <a:solidFill>
                  <a:srgbClr val="00A19B"/>
                </a:solidFill>
                <a:latin typeface="Space Ranger_Rus" pitchFamily="2" charset="2"/>
                <a:ea typeface="Inter" panose="02000503000000020004" pitchFamily="2" charset="0"/>
                <a:cs typeface="Inter" panose="02000503000000020004" pitchFamily="2" charset="0"/>
              </a:rPr>
              <a:t>Первых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B89E95B7-BD39-4C07-A341-F05511746D8C}"/>
              </a:ext>
            </a:extLst>
          </p:cNvPr>
          <p:cNvCxnSpPr>
            <a:cxnSpLocks/>
          </p:cNvCxnSpPr>
          <p:nvPr/>
        </p:nvCxnSpPr>
        <p:spPr>
          <a:xfrm>
            <a:off x="2881745" y="506758"/>
            <a:ext cx="767541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CC83A7F-E59B-4D21-B634-EF26A3107D94}"/>
              </a:ext>
            </a:extLst>
          </p:cNvPr>
          <p:cNvSpPr txBox="1"/>
          <p:nvPr/>
        </p:nvSpPr>
        <p:spPr>
          <a:xfrm>
            <a:off x="436980" y="2902573"/>
            <a:ext cx="4937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dirty="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Автор: Казанцев </a:t>
            </a:r>
            <a:r>
              <a:rPr lang="ru-RU" sz="1400" dirty="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Владислав Иванович</a:t>
            </a:r>
            <a:endParaRPr lang="ru-RU" sz="1400" dirty="0">
              <a:solidFill>
                <a:schemeClr val="bg1"/>
              </a:solidFill>
              <a:effectLst/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4DAF6A0B-9649-4C66-BB02-8C4BE7F6060D}"/>
              </a:ext>
            </a:extLst>
          </p:cNvPr>
          <p:cNvSpPr/>
          <p:nvPr/>
        </p:nvSpPr>
        <p:spPr>
          <a:xfrm>
            <a:off x="371474" y="3438282"/>
            <a:ext cx="5724525" cy="535709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76686F8-2537-4D80-AADF-D02642338E57}"/>
              </a:ext>
            </a:extLst>
          </p:cNvPr>
          <p:cNvSpPr txBox="1"/>
          <p:nvPr/>
        </p:nvSpPr>
        <p:spPr>
          <a:xfrm>
            <a:off x="436980" y="3539928"/>
            <a:ext cx="50956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dirty="0" smtClean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Руководитель: </a:t>
            </a:r>
            <a:r>
              <a:rPr lang="ru-RU" sz="1400" dirty="0" err="1" smtClean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Тузова</a:t>
            </a:r>
            <a:r>
              <a:rPr lang="ru-RU" sz="1400" dirty="0" smtClean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ru-RU" sz="1400" dirty="0" smtClean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Елена Валерьевна</a:t>
            </a:r>
            <a:endParaRPr lang="ru-RU" sz="1400" dirty="0">
              <a:effectLst/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A4FAC332-7F16-45B1-8DC0-35CED00FD66B}"/>
              </a:ext>
            </a:extLst>
          </p:cNvPr>
          <p:cNvSpPr/>
          <p:nvPr/>
        </p:nvSpPr>
        <p:spPr>
          <a:xfrm>
            <a:off x="371474" y="4075637"/>
            <a:ext cx="5724525" cy="535709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755D300-4800-48F3-AC90-110583AA17D8}"/>
              </a:ext>
            </a:extLst>
          </p:cNvPr>
          <p:cNvSpPr txBox="1"/>
          <p:nvPr/>
        </p:nvSpPr>
        <p:spPr>
          <a:xfrm>
            <a:off x="436980" y="4177283"/>
            <a:ext cx="2522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dirty="0" smtClean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Челябинская область</a:t>
            </a:r>
            <a:r>
              <a:rPr lang="ru-RU" sz="1400" dirty="0" smtClean="0">
                <a:effectLst/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endParaRPr lang="ru-RU" sz="1400" dirty="0">
              <a:effectLst/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42D4996E-2A6F-4287-B93E-9CE17470495B}"/>
              </a:ext>
            </a:extLst>
          </p:cNvPr>
          <p:cNvSpPr/>
          <p:nvPr/>
        </p:nvSpPr>
        <p:spPr>
          <a:xfrm>
            <a:off x="371474" y="4712992"/>
            <a:ext cx="5724525" cy="535709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980BCBA-0665-466A-84B3-D7A920081E43}"/>
              </a:ext>
            </a:extLst>
          </p:cNvPr>
          <p:cNvSpPr txBox="1"/>
          <p:nvPr/>
        </p:nvSpPr>
        <p:spPr>
          <a:xfrm>
            <a:off x="436980" y="4814638"/>
            <a:ext cx="2522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dirty="0">
                <a:effectLst/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Город</a:t>
            </a:r>
            <a:r>
              <a:rPr lang="ru-RU" sz="1400" dirty="0" smtClean="0">
                <a:effectLst/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: Кыштым</a:t>
            </a:r>
            <a:endParaRPr lang="ru-RU" sz="1400" dirty="0">
              <a:effectLst/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94E22FCB-7252-4BC8-83B9-A8B6D0515B63}"/>
              </a:ext>
            </a:extLst>
          </p:cNvPr>
          <p:cNvSpPr/>
          <p:nvPr/>
        </p:nvSpPr>
        <p:spPr>
          <a:xfrm>
            <a:off x="371474" y="5350347"/>
            <a:ext cx="5724525" cy="1139353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D34225B-B034-45D0-894B-374B2819A3C0}"/>
              </a:ext>
            </a:extLst>
          </p:cNvPr>
          <p:cNvSpPr txBox="1"/>
          <p:nvPr/>
        </p:nvSpPr>
        <p:spPr>
          <a:xfrm>
            <a:off x="436980" y="5451993"/>
            <a:ext cx="50956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dirty="0" smtClean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МОУ ДО ЦДЮТТ</a:t>
            </a:r>
            <a:endParaRPr lang="ru-RU" sz="1400" dirty="0">
              <a:effectLst/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0A032550-6B57-475D-AA94-7922CDE34D49}"/>
              </a:ext>
            </a:extLst>
          </p:cNvPr>
          <p:cNvCxnSpPr>
            <a:cxnSpLocks/>
          </p:cNvCxnSpPr>
          <p:nvPr/>
        </p:nvCxnSpPr>
        <p:spPr>
          <a:xfrm>
            <a:off x="6289964" y="1476461"/>
            <a:ext cx="0" cy="501323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B979F07A-81A3-4BD1-A32A-8040BE693947}"/>
              </a:ext>
            </a:extLst>
          </p:cNvPr>
          <p:cNvSpPr/>
          <p:nvPr/>
        </p:nvSpPr>
        <p:spPr>
          <a:xfrm>
            <a:off x="6483927" y="1476461"/>
            <a:ext cx="5336597" cy="501323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9AAF34D-42C9-4049-9B2C-AF13DF48BB18}"/>
              </a:ext>
            </a:extLst>
          </p:cNvPr>
          <p:cNvSpPr txBox="1"/>
          <p:nvPr/>
        </p:nvSpPr>
        <p:spPr>
          <a:xfrm>
            <a:off x="7891004" y="3721470"/>
            <a:ext cx="2522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400" dirty="0">
                <a:effectLst/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фото, иллюстрирующее проект</a:t>
            </a:r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xmlns="" id="{5573662A-E191-44BF-B7D0-FFE666E63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3831-8041-48BE-B9CF-D456C42E2A19}" type="slidenum">
              <a:rPr lang="ru-RU" smtClean="0"/>
              <a:t>2</a:t>
            </a:fld>
            <a:endParaRPr lang="ru-RU"/>
          </a:p>
        </p:txBody>
      </p:sp>
      <p:pic>
        <p:nvPicPr>
          <p:cNvPr id="1026" name="Picture 2" descr="C:\Users\Worker\Desktop\17587981311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800" y="1476461"/>
            <a:ext cx="4629096" cy="500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415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3FFA084-B765-4C6E-BC99-FF4C94C873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697493" y="378440"/>
            <a:ext cx="1123031" cy="4981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24CB830-363E-4FCA-B7F7-124E683C40DA}"/>
              </a:ext>
            </a:extLst>
          </p:cNvPr>
          <p:cNvSpPr txBox="1"/>
          <p:nvPr/>
        </p:nvSpPr>
        <p:spPr>
          <a:xfrm>
            <a:off x="269560" y="1547042"/>
            <a:ext cx="6399095" cy="59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0000"/>
              </a:lnSpc>
            </a:pPr>
            <a:r>
              <a:rPr lang="ru-RU" sz="4800" dirty="0">
                <a:solidFill>
                  <a:srgbClr val="00A19B"/>
                </a:solidFill>
                <a:latin typeface="Space Ranger_Rus" pitchFamily="2" charset="2"/>
                <a:ea typeface="Inter" panose="02000503000000020004" pitchFamily="2" charset="0"/>
                <a:cs typeface="Inter" panose="02000503000000020004" pitchFamily="2" charset="0"/>
              </a:rPr>
              <a:t>проблема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A49FCFD-3323-4FC7-B10C-6F78C4323B30}"/>
              </a:ext>
            </a:extLst>
          </p:cNvPr>
          <p:cNvSpPr txBox="1"/>
          <p:nvPr/>
        </p:nvSpPr>
        <p:spPr>
          <a:xfrm>
            <a:off x="269560" y="312878"/>
            <a:ext cx="3397276" cy="642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0000"/>
              </a:lnSpc>
            </a:pPr>
            <a:r>
              <a:rPr lang="ru-RU" sz="2800" dirty="0">
                <a:latin typeface="Space Ranger_Rus" pitchFamily="2" charset="2"/>
                <a:ea typeface="Inter" panose="02000503000000020004" pitchFamily="2" charset="0"/>
                <a:cs typeface="Inter" panose="02000503000000020004" pitchFamily="2" charset="0"/>
              </a:rPr>
              <a:t>Технологии </a:t>
            </a:r>
            <a:r>
              <a:rPr lang="ru-RU" sz="2800" dirty="0">
                <a:solidFill>
                  <a:srgbClr val="00A19B"/>
                </a:solidFill>
                <a:latin typeface="Space Ranger_Rus" pitchFamily="2" charset="2"/>
                <a:ea typeface="Inter" panose="02000503000000020004" pitchFamily="2" charset="0"/>
                <a:cs typeface="Inter" panose="02000503000000020004" pitchFamily="2" charset="0"/>
              </a:rPr>
              <a:t>Первых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2A43906A-E15D-4096-B946-B43C2E186FB6}"/>
              </a:ext>
            </a:extLst>
          </p:cNvPr>
          <p:cNvCxnSpPr>
            <a:cxnSpLocks/>
          </p:cNvCxnSpPr>
          <p:nvPr/>
        </p:nvCxnSpPr>
        <p:spPr>
          <a:xfrm>
            <a:off x="2881745" y="506758"/>
            <a:ext cx="767541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23D5A3E-1E0B-49E8-86E1-DFE67658CE81}"/>
              </a:ext>
            </a:extLst>
          </p:cNvPr>
          <p:cNvSpPr/>
          <p:nvPr/>
        </p:nvSpPr>
        <p:spPr>
          <a:xfrm>
            <a:off x="371475" y="2219074"/>
            <a:ext cx="11449050" cy="345646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B76C8D-C2CF-48FC-A792-103357FF5693}"/>
              </a:ext>
            </a:extLst>
          </p:cNvPr>
          <p:cNvSpPr txBox="1"/>
          <p:nvPr/>
        </p:nvSpPr>
        <p:spPr>
          <a:xfrm>
            <a:off x="8100835" y="4799181"/>
            <a:ext cx="57134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dirty="0">
                <a:solidFill>
                  <a:schemeClr val="tx1">
                    <a:alpha val="10000"/>
                  </a:schemeClr>
                </a:solidFill>
                <a:latin typeface="Space Ranger_Rus" pitchFamily="2" charset="2"/>
              </a:rPr>
              <a:t>проблема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82DB4A9-76F6-44F9-BB62-D4034FCDAC96}"/>
              </a:ext>
            </a:extLst>
          </p:cNvPr>
          <p:cNvSpPr txBox="1"/>
          <p:nvPr/>
        </p:nvSpPr>
        <p:spPr>
          <a:xfrm>
            <a:off x="444281" y="2382127"/>
            <a:ext cx="1115659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Clr>
                <a:srgbClr val="00A19B"/>
              </a:buClr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Кыштым небольшой город и в нем порой не хватает уборочной техники. Такие как мусоровоз. От этого страдает экология нашего города. Происходит загрязнение вокруг жилых домов. </a:t>
            </a:r>
            <a:endParaRPr lang="ru-RU" sz="2000" dirty="0">
              <a:effectLst/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  <a:p>
            <a:pPr marL="171450" indent="-171450">
              <a:spcAft>
                <a:spcPts val="600"/>
              </a:spcAft>
              <a:buClr>
                <a:srgbClr val="00A19B"/>
              </a:buClr>
              <a:buFont typeface="Arial" panose="020B0604020202020204" pitchFamily="34" charset="0"/>
              <a:buChar char="•"/>
            </a:pPr>
            <a:r>
              <a:rPr lang="ru-RU" sz="2000" dirty="0" smtClean="0">
                <a:effectLst/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Наш город славится озерами и лесами. Но если уборка происходит  не вовремя, то загрязнение влияет и на природную среду.</a:t>
            </a:r>
            <a:endParaRPr lang="ru-RU" sz="2000" dirty="0">
              <a:effectLst/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  <a:p>
            <a:pPr marL="171450" indent="-171450">
              <a:spcAft>
                <a:spcPts val="600"/>
              </a:spcAft>
              <a:buClr>
                <a:srgbClr val="00A19B"/>
              </a:buClr>
              <a:buFont typeface="Arial" panose="020B0604020202020204" pitchFamily="34" charset="0"/>
              <a:buChar char="•"/>
            </a:pPr>
            <a:r>
              <a:rPr lang="ru-RU" sz="2000" dirty="0" smtClean="0">
                <a:effectLst/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Очень важно навести порядок в городе. Приобрести больше техники для вывоза мусора. </a:t>
            </a:r>
            <a:endParaRPr lang="ru-RU" sz="2000" dirty="0">
              <a:effectLst/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11" name="Google Shape;100;p2">
            <a:extLst>
              <a:ext uri="{FF2B5EF4-FFF2-40B4-BE49-F238E27FC236}">
                <a16:creationId xmlns:a16="http://schemas.microsoft.com/office/drawing/2014/main" xmlns="" id="{2F8B98D9-05E5-4D0E-8CE1-02426481D448}"/>
              </a:ext>
            </a:extLst>
          </p:cNvPr>
          <p:cNvSpPr/>
          <p:nvPr/>
        </p:nvSpPr>
        <p:spPr>
          <a:xfrm>
            <a:off x="264115" y="5754089"/>
            <a:ext cx="11678314" cy="8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0" i="1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xmlns="" id="{B551DA90-84E9-4259-BD02-0AA09D6CE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3831-8041-48BE-B9CF-D456C42E2A1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632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BD7EE3E-7997-4EDE-83AE-F29CEE5485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697493" y="378440"/>
            <a:ext cx="1123031" cy="4981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40E50DA-5533-4061-A89B-86A7B01E1C7A}"/>
              </a:ext>
            </a:extLst>
          </p:cNvPr>
          <p:cNvSpPr txBox="1"/>
          <p:nvPr/>
        </p:nvSpPr>
        <p:spPr>
          <a:xfrm>
            <a:off x="269560" y="1547042"/>
            <a:ext cx="6399095" cy="59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0000"/>
              </a:lnSpc>
            </a:pPr>
            <a:r>
              <a:rPr lang="ru-RU" sz="4800" dirty="0">
                <a:solidFill>
                  <a:srgbClr val="00A19B"/>
                </a:solidFill>
                <a:latin typeface="Space Ranger_Rus" pitchFamily="2" charset="2"/>
                <a:ea typeface="Inter" panose="02000503000000020004" pitchFamily="2" charset="0"/>
                <a:cs typeface="Inter" panose="02000503000000020004" pitchFamily="2" charset="0"/>
              </a:rPr>
              <a:t>Анализ </a:t>
            </a:r>
            <a:r>
              <a:rPr lang="ru-RU" sz="4800" dirty="0">
                <a:latin typeface="Space Ranger_Rus" pitchFamily="2" charset="2"/>
                <a:ea typeface="Inter" panose="02000503000000020004" pitchFamily="2" charset="0"/>
                <a:cs typeface="Inter" panose="02000503000000020004" pitchFamily="2" charset="0"/>
              </a:rPr>
              <a:t>ситуации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0DB9D1A-8778-42B0-8A82-F5991EE4C79A}"/>
              </a:ext>
            </a:extLst>
          </p:cNvPr>
          <p:cNvSpPr txBox="1"/>
          <p:nvPr/>
        </p:nvSpPr>
        <p:spPr>
          <a:xfrm>
            <a:off x="269560" y="312878"/>
            <a:ext cx="3397276" cy="642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0000"/>
              </a:lnSpc>
            </a:pPr>
            <a:r>
              <a:rPr lang="ru-RU" sz="2800" dirty="0">
                <a:latin typeface="Space Ranger_Rus" pitchFamily="2" charset="2"/>
                <a:ea typeface="Inter" panose="02000503000000020004" pitchFamily="2" charset="0"/>
                <a:cs typeface="Inter" panose="02000503000000020004" pitchFamily="2" charset="0"/>
              </a:rPr>
              <a:t>Технологии </a:t>
            </a:r>
            <a:r>
              <a:rPr lang="ru-RU" sz="2800" dirty="0">
                <a:solidFill>
                  <a:srgbClr val="00A19B"/>
                </a:solidFill>
                <a:latin typeface="Space Ranger_Rus" pitchFamily="2" charset="2"/>
                <a:ea typeface="Inter" panose="02000503000000020004" pitchFamily="2" charset="0"/>
                <a:cs typeface="Inter" panose="02000503000000020004" pitchFamily="2" charset="0"/>
              </a:rPr>
              <a:t>Первых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615835CC-0058-4413-A012-E55E64C77718}"/>
              </a:ext>
            </a:extLst>
          </p:cNvPr>
          <p:cNvCxnSpPr>
            <a:cxnSpLocks/>
          </p:cNvCxnSpPr>
          <p:nvPr/>
        </p:nvCxnSpPr>
        <p:spPr>
          <a:xfrm>
            <a:off x="2881745" y="506758"/>
            <a:ext cx="767541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105625AE-FC5E-41D8-B60C-F992A5A9CD2E}"/>
              </a:ext>
            </a:extLst>
          </p:cNvPr>
          <p:cNvSpPr/>
          <p:nvPr/>
        </p:nvSpPr>
        <p:spPr>
          <a:xfrm>
            <a:off x="371475" y="2219074"/>
            <a:ext cx="5567507" cy="3456468"/>
          </a:xfrm>
          <a:prstGeom prst="rect">
            <a:avLst/>
          </a:prstGeom>
          <a:solidFill>
            <a:srgbClr val="00A19B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D712D4D-BC64-4F40-9AD9-2D6FC1846AC8}"/>
              </a:ext>
            </a:extLst>
          </p:cNvPr>
          <p:cNvSpPr/>
          <p:nvPr/>
        </p:nvSpPr>
        <p:spPr>
          <a:xfrm>
            <a:off x="6253017" y="2219074"/>
            <a:ext cx="5567507" cy="345646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43F7D4D-9708-41C4-B1D3-FB2C1DDADC02}"/>
              </a:ext>
            </a:extLst>
          </p:cNvPr>
          <p:cNvSpPr txBox="1"/>
          <p:nvPr/>
        </p:nvSpPr>
        <p:spPr>
          <a:xfrm>
            <a:off x="483161" y="2348391"/>
            <a:ext cx="50401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 smtClean="0">
                <a:solidFill>
                  <a:schemeClr val="bg1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В нашем городе самой значимой проблемой является чистота и экология. Горы, озера, леса каждый год посещают множество туристов, оставляя за собой мусор и грязь. Даже в городе уборка идет медленно, потому что мало техники. Мы решили создать не просто технику, которая будет вывозить мусор из города и близ лежащих районов, а технику, которая заменит тяжелый труд людей и уменьшит время уборки загрязненных мест.</a:t>
            </a:r>
            <a:endParaRPr lang="ru-RU" dirty="0">
              <a:solidFill>
                <a:schemeClr val="bg1"/>
              </a:solidFill>
              <a:effectLst/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E7C2B2D-F448-4282-96A2-DE582A6C95C3}"/>
              </a:ext>
            </a:extLst>
          </p:cNvPr>
          <p:cNvSpPr txBox="1"/>
          <p:nvPr/>
        </p:nvSpPr>
        <p:spPr>
          <a:xfrm>
            <a:off x="6378132" y="2348391"/>
            <a:ext cx="5040184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dirty="0" smtClean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При знакомстве в проблемой, мы познакомились с работниками мусоровоза. Они рассказали, что мало людей, мало техники, не большая зарплата – все это влияет на качество работы. Времени не хватает охватить большое количество территории. Очень влияют погодные условия. Техника не везде может проехать и забрать контейнеры с мусором.</a:t>
            </a:r>
          </a:p>
          <a:p>
            <a:pPr>
              <a:spcAft>
                <a:spcPts val="600"/>
              </a:spcAft>
            </a:pPr>
            <a:r>
              <a:rPr lang="ru-RU" sz="1600" dirty="0" smtClean="0">
                <a:effectLst/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Много негативных отзывов оставляют жители города в интернет источниках, </a:t>
            </a:r>
            <a:r>
              <a:rPr lang="ru-RU" sz="1600" dirty="0" err="1" smtClean="0">
                <a:effectLst/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соц.сетях</a:t>
            </a:r>
            <a:r>
              <a:rPr lang="ru-RU" sz="1600" dirty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.</a:t>
            </a:r>
            <a:endParaRPr lang="ru-RU" sz="1600" dirty="0">
              <a:effectLst/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12" name="Google Shape;107;p3">
            <a:extLst>
              <a:ext uri="{FF2B5EF4-FFF2-40B4-BE49-F238E27FC236}">
                <a16:creationId xmlns:a16="http://schemas.microsoft.com/office/drawing/2014/main" xmlns="" id="{690D0C03-614B-4E53-97C1-EA0E22CDFA50}"/>
              </a:ext>
            </a:extLst>
          </p:cNvPr>
          <p:cNvSpPr/>
          <p:nvPr/>
        </p:nvSpPr>
        <p:spPr>
          <a:xfrm>
            <a:off x="264115" y="5754089"/>
            <a:ext cx="11678314" cy="8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20" b="0" i="1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xmlns="" id="{36E83574-E501-48CD-9355-614F62181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3831-8041-48BE-B9CF-D456C42E2A19}" type="slidenum">
              <a:rPr lang="ru-RU" smtClean="0"/>
              <a:t>4</a:t>
            </a:fld>
            <a:endParaRPr lang="ru-RU"/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86D4FFC1-0B2C-4513-839C-51245B0CDD93}"/>
              </a:ext>
            </a:extLst>
          </p:cNvPr>
          <p:cNvCxnSpPr>
            <a:cxnSpLocks/>
          </p:cNvCxnSpPr>
          <p:nvPr/>
        </p:nvCxnSpPr>
        <p:spPr>
          <a:xfrm>
            <a:off x="6096000" y="2219074"/>
            <a:ext cx="0" cy="34564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728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BD7EE3E-7997-4EDE-83AE-F29CEE5485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697493" y="378440"/>
            <a:ext cx="1123031" cy="4981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40E50DA-5533-4061-A89B-86A7B01E1C7A}"/>
              </a:ext>
            </a:extLst>
          </p:cNvPr>
          <p:cNvSpPr txBox="1"/>
          <p:nvPr/>
        </p:nvSpPr>
        <p:spPr>
          <a:xfrm>
            <a:off x="269560" y="1547042"/>
            <a:ext cx="7461276" cy="1035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0000"/>
              </a:lnSpc>
            </a:pPr>
            <a:r>
              <a:rPr lang="ru-RU" sz="4800" dirty="0">
                <a:solidFill>
                  <a:srgbClr val="00A19B"/>
                </a:solidFill>
                <a:latin typeface="Space Ranger_Rus" pitchFamily="2" charset="2"/>
                <a:ea typeface="Inter" panose="02000503000000020004" pitchFamily="2" charset="0"/>
                <a:cs typeface="Inter" panose="02000503000000020004" pitchFamily="2" charset="0"/>
              </a:rPr>
              <a:t>Существующие </a:t>
            </a:r>
            <a:r>
              <a:rPr lang="ru-RU" sz="4800" dirty="0">
                <a:latin typeface="Space Ranger_Rus" pitchFamily="2" charset="2"/>
                <a:ea typeface="Inter" panose="02000503000000020004" pitchFamily="2" charset="0"/>
                <a:cs typeface="Inter" panose="02000503000000020004" pitchFamily="2" charset="0"/>
              </a:rPr>
              <a:t>решения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0DB9D1A-8778-42B0-8A82-F5991EE4C79A}"/>
              </a:ext>
            </a:extLst>
          </p:cNvPr>
          <p:cNvSpPr txBox="1"/>
          <p:nvPr/>
        </p:nvSpPr>
        <p:spPr>
          <a:xfrm>
            <a:off x="269560" y="312878"/>
            <a:ext cx="3397276" cy="642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0000"/>
              </a:lnSpc>
            </a:pPr>
            <a:r>
              <a:rPr lang="ru-RU" sz="2800" dirty="0">
                <a:latin typeface="Space Ranger_Rus" pitchFamily="2" charset="2"/>
                <a:ea typeface="Inter" panose="02000503000000020004" pitchFamily="2" charset="0"/>
                <a:cs typeface="Inter" panose="02000503000000020004" pitchFamily="2" charset="0"/>
              </a:rPr>
              <a:t>Технологии </a:t>
            </a:r>
            <a:r>
              <a:rPr lang="ru-RU" sz="2800" dirty="0">
                <a:solidFill>
                  <a:srgbClr val="00A19B"/>
                </a:solidFill>
                <a:latin typeface="Space Ranger_Rus" pitchFamily="2" charset="2"/>
                <a:ea typeface="Inter" panose="02000503000000020004" pitchFamily="2" charset="0"/>
                <a:cs typeface="Inter" panose="02000503000000020004" pitchFamily="2" charset="0"/>
              </a:rPr>
              <a:t>Первых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615835CC-0058-4413-A012-E55E64C77718}"/>
              </a:ext>
            </a:extLst>
          </p:cNvPr>
          <p:cNvCxnSpPr>
            <a:cxnSpLocks/>
          </p:cNvCxnSpPr>
          <p:nvPr/>
        </p:nvCxnSpPr>
        <p:spPr>
          <a:xfrm>
            <a:off x="2881745" y="506758"/>
            <a:ext cx="767541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105625AE-FC5E-41D8-B60C-F992A5A9CD2E}"/>
              </a:ext>
            </a:extLst>
          </p:cNvPr>
          <p:cNvSpPr/>
          <p:nvPr/>
        </p:nvSpPr>
        <p:spPr>
          <a:xfrm>
            <a:off x="371475" y="2638496"/>
            <a:ext cx="11449049" cy="3037046"/>
          </a:xfrm>
          <a:prstGeom prst="rect">
            <a:avLst/>
          </a:prstGeom>
          <a:solidFill>
            <a:srgbClr val="00A19B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43F7D4D-9708-41C4-B1D3-FB2C1DDADC02}"/>
              </a:ext>
            </a:extLst>
          </p:cNvPr>
          <p:cNvSpPr txBox="1"/>
          <p:nvPr/>
        </p:nvSpPr>
        <p:spPr>
          <a:xfrm>
            <a:off x="483161" y="2792104"/>
            <a:ext cx="103400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ru-RU" sz="1400" dirty="0" smtClean="0">
              <a:solidFill>
                <a:schemeClr val="bg1"/>
              </a:solidFill>
              <a:effectLst/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  <a:p>
            <a:pPr>
              <a:spcAft>
                <a:spcPts val="600"/>
              </a:spcAft>
            </a:pPr>
            <a:r>
              <a:rPr lang="ru-RU" dirty="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Сейчас в наше время вопросы решаются на уровне городского и областного уровня. Город преображается и становится красивым, но с мусором как были проблемы, так и остались. Технику на улицы города купили, но в малом количестве. Не везде и не всегда она успевает на помощь и уборку  города. А на уборку берегов вокруг озер, так совсем нет возможности выехать. </a:t>
            </a:r>
            <a:endParaRPr lang="ru-RU" dirty="0" smtClean="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  <a:p>
            <a:pPr>
              <a:spcAft>
                <a:spcPts val="600"/>
              </a:spcAft>
            </a:pPr>
            <a:endParaRPr lang="ru-RU" sz="1400" dirty="0">
              <a:solidFill>
                <a:schemeClr val="bg1"/>
              </a:solidFill>
              <a:effectLst/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13" name="Google Shape;114;p4">
            <a:extLst>
              <a:ext uri="{FF2B5EF4-FFF2-40B4-BE49-F238E27FC236}">
                <a16:creationId xmlns:a16="http://schemas.microsoft.com/office/drawing/2014/main" xmlns="" id="{021FCF47-44DC-4F8F-A494-19BE4F86F978}"/>
              </a:ext>
            </a:extLst>
          </p:cNvPr>
          <p:cNvSpPr/>
          <p:nvPr/>
        </p:nvSpPr>
        <p:spPr>
          <a:xfrm>
            <a:off x="264115" y="5754089"/>
            <a:ext cx="11678314" cy="8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20" b="0" i="1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C2457F99-CBC6-4FDD-92B6-F87EE90CB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3831-8041-48BE-B9CF-D456C42E2A1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035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BD7EE3E-7997-4EDE-83AE-F29CEE5485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697493" y="378440"/>
            <a:ext cx="1123031" cy="4981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40E50DA-5533-4061-A89B-86A7B01E1C7A}"/>
              </a:ext>
            </a:extLst>
          </p:cNvPr>
          <p:cNvSpPr txBox="1"/>
          <p:nvPr/>
        </p:nvSpPr>
        <p:spPr>
          <a:xfrm>
            <a:off x="269560" y="1547042"/>
            <a:ext cx="7461276" cy="1035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0000"/>
              </a:lnSpc>
            </a:pPr>
            <a:r>
              <a:rPr lang="ru-RU" sz="4800" dirty="0">
                <a:solidFill>
                  <a:srgbClr val="00A19B"/>
                </a:solidFill>
                <a:latin typeface="Space Ranger_Rus" pitchFamily="2" charset="2"/>
                <a:ea typeface="Inter" panose="02000503000000020004" pitchFamily="2" charset="0"/>
                <a:cs typeface="Inter" panose="02000503000000020004" pitchFamily="2" charset="0"/>
              </a:rPr>
              <a:t>Цель и задачи </a:t>
            </a:r>
            <a:r>
              <a:rPr lang="ru-RU" sz="4800" dirty="0">
                <a:latin typeface="Space Ranger_Rus" pitchFamily="2" charset="2"/>
                <a:ea typeface="Inter" panose="02000503000000020004" pitchFamily="2" charset="0"/>
                <a:cs typeface="Inter" panose="02000503000000020004" pitchFamily="2" charset="0"/>
              </a:rPr>
              <a:t>проекта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0DB9D1A-8778-42B0-8A82-F5991EE4C79A}"/>
              </a:ext>
            </a:extLst>
          </p:cNvPr>
          <p:cNvSpPr txBox="1"/>
          <p:nvPr/>
        </p:nvSpPr>
        <p:spPr>
          <a:xfrm>
            <a:off x="269560" y="312878"/>
            <a:ext cx="3397276" cy="642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0000"/>
              </a:lnSpc>
            </a:pPr>
            <a:r>
              <a:rPr lang="ru-RU" sz="2800" dirty="0">
                <a:latin typeface="Space Ranger_Rus" pitchFamily="2" charset="2"/>
                <a:ea typeface="Inter" panose="02000503000000020004" pitchFamily="2" charset="0"/>
                <a:cs typeface="Inter" panose="02000503000000020004" pitchFamily="2" charset="0"/>
              </a:rPr>
              <a:t>Технологии </a:t>
            </a:r>
            <a:r>
              <a:rPr lang="ru-RU" sz="2800" dirty="0">
                <a:solidFill>
                  <a:srgbClr val="00A19B"/>
                </a:solidFill>
                <a:latin typeface="Space Ranger_Rus" pitchFamily="2" charset="2"/>
                <a:ea typeface="Inter" panose="02000503000000020004" pitchFamily="2" charset="0"/>
                <a:cs typeface="Inter" panose="02000503000000020004" pitchFamily="2" charset="0"/>
              </a:rPr>
              <a:t>Первых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615835CC-0058-4413-A012-E55E64C77718}"/>
              </a:ext>
            </a:extLst>
          </p:cNvPr>
          <p:cNvCxnSpPr>
            <a:cxnSpLocks/>
          </p:cNvCxnSpPr>
          <p:nvPr/>
        </p:nvCxnSpPr>
        <p:spPr>
          <a:xfrm>
            <a:off x="2881745" y="506758"/>
            <a:ext cx="767541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0AF120F4-0F79-41A8-8254-2C6BBA648C0F}"/>
              </a:ext>
            </a:extLst>
          </p:cNvPr>
          <p:cNvSpPr/>
          <p:nvPr/>
        </p:nvSpPr>
        <p:spPr>
          <a:xfrm>
            <a:off x="371475" y="2763711"/>
            <a:ext cx="5336598" cy="2332303"/>
          </a:xfrm>
          <a:prstGeom prst="rect">
            <a:avLst/>
          </a:prstGeom>
          <a:solidFill>
            <a:srgbClr val="00A19B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1C96D2E-0D40-4599-B021-B75C1B7A6DA9}"/>
              </a:ext>
            </a:extLst>
          </p:cNvPr>
          <p:cNvSpPr txBox="1"/>
          <p:nvPr/>
        </p:nvSpPr>
        <p:spPr>
          <a:xfrm>
            <a:off x="520903" y="2715071"/>
            <a:ext cx="2019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Space Ranger_Rus" pitchFamily="2" charset="2"/>
              </a:rPr>
              <a:t>Цель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67D492A-8D6C-4225-9821-3ECFF115A3DB}"/>
              </a:ext>
            </a:extLst>
          </p:cNvPr>
          <p:cNvSpPr txBox="1"/>
          <p:nvPr/>
        </p:nvSpPr>
        <p:spPr>
          <a:xfrm>
            <a:off x="2699748" y="2427652"/>
            <a:ext cx="43608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>
                <a:solidFill>
                  <a:schemeClr val="bg1">
                    <a:alpha val="21000"/>
                  </a:schemeClr>
                </a:solidFill>
                <a:latin typeface="Space Ranger_Rus" pitchFamily="2" charset="2"/>
              </a:rPr>
              <a:t>Цель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BFD5981-0042-479D-95EF-DF8AFF55D2A8}"/>
              </a:ext>
            </a:extLst>
          </p:cNvPr>
          <p:cNvSpPr txBox="1"/>
          <p:nvPr/>
        </p:nvSpPr>
        <p:spPr>
          <a:xfrm>
            <a:off x="531020" y="3280695"/>
            <a:ext cx="38197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Создать робота (машину) из </a:t>
            </a:r>
            <a:r>
              <a:rPr lang="ru-RU" dirty="0" err="1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лего</a:t>
            </a:r>
            <a:r>
              <a:rPr lang="ru-RU" dirty="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и попробовать включить в технику механизмы для облегчения труда человека</a:t>
            </a:r>
            <a:endParaRPr lang="ru-RU" dirty="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E0F35FD-BA9A-4526-A163-41E05EB6F991}"/>
              </a:ext>
            </a:extLst>
          </p:cNvPr>
          <p:cNvSpPr txBox="1"/>
          <p:nvPr/>
        </p:nvSpPr>
        <p:spPr>
          <a:xfrm>
            <a:off x="6017045" y="2763711"/>
            <a:ext cx="2905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Space Ranger_Rus" pitchFamily="2" charset="2"/>
              </a:rPr>
              <a:t>Задачи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C624486-3F6C-4DEC-8C75-ABB512265A16}"/>
              </a:ext>
            </a:extLst>
          </p:cNvPr>
          <p:cNvSpPr txBox="1"/>
          <p:nvPr/>
        </p:nvSpPr>
        <p:spPr>
          <a:xfrm>
            <a:off x="6017045" y="3353455"/>
            <a:ext cx="5803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Clr>
                <a:srgbClr val="00A19B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effectLst/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Создать технику и роботизировать ее. Облегчить труд человеку и увеличить время работы. </a:t>
            </a:r>
            <a:endParaRPr lang="ru-RU" dirty="0">
              <a:effectLst/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17" name="Google Shape;121;p5">
            <a:extLst>
              <a:ext uri="{FF2B5EF4-FFF2-40B4-BE49-F238E27FC236}">
                <a16:creationId xmlns:a16="http://schemas.microsoft.com/office/drawing/2014/main" xmlns="" id="{4C38E1A3-527B-45AF-8F03-86F74D98C379}"/>
              </a:ext>
            </a:extLst>
          </p:cNvPr>
          <p:cNvSpPr/>
          <p:nvPr/>
        </p:nvSpPr>
        <p:spPr>
          <a:xfrm>
            <a:off x="264115" y="5262880"/>
            <a:ext cx="11678314" cy="1374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0" i="1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B10FD194-ECDD-45C6-851F-2A0621BE0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3831-8041-48BE-B9CF-D456C42E2A1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7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CEA84C1-9041-45FB-B8E2-4FC5DBFB05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697493" y="378440"/>
            <a:ext cx="1123031" cy="4981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DAD6113-66A1-4922-9826-0ABDE0E96CC6}"/>
              </a:ext>
            </a:extLst>
          </p:cNvPr>
          <p:cNvSpPr txBox="1"/>
          <p:nvPr/>
        </p:nvSpPr>
        <p:spPr>
          <a:xfrm>
            <a:off x="269560" y="1547042"/>
            <a:ext cx="7461276" cy="59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0000"/>
              </a:lnSpc>
            </a:pPr>
            <a:r>
              <a:rPr lang="ru-RU" sz="4800" dirty="0">
                <a:latin typeface="Space Ranger_Rus" pitchFamily="2" charset="2"/>
                <a:ea typeface="Inter" panose="02000503000000020004" pitchFamily="2" charset="0"/>
                <a:cs typeface="Inter" panose="02000503000000020004" pitchFamily="2" charset="0"/>
              </a:rPr>
              <a:t>Решение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18C357E-97E1-45ED-BB03-9C0001EA558B}"/>
              </a:ext>
            </a:extLst>
          </p:cNvPr>
          <p:cNvSpPr txBox="1"/>
          <p:nvPr/>
        </p:nvSpPr>
        <p:spPr>
          <a:xfrm>
            <a:off x="269560" y="312878"/>
            <a:ext cx="3397276" cy="642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0000"/>
              </a:lnSpc>
            </a:pPr>
            <a:r>
              <a:rPr lang="ru-RU" sz="2800" dirty="0">
                <a:latin typeface="Space Ranger_Rus" pitchFamily="2" charset="2"/>
                <a:ea typeface="Inter" panose="02000503000000020004" pitchFamily="2" charset="0"/>
                <a:cs typeface="Inter" panose="02000503000000020004" pitchFamily="2" charset="0"/>
              </a:rPr>
              <a:t>Технологии </a:t>
            </a:r>
            <a:r>
              <a:rPr lang="ru-RU" sz="2800" dirty="0">
                <a:solidFill>
                  <a:srgbClr val="00A19B"/>
                </a:solidFill>
                <a:latin typeface="Space Ranger_Rus" pitchFamily="2" charset="2"/>
                <a:ea typeface="Inter" panose="02000503000000020004" pitchFamily="2" charset="0"/>
                <a:cs typeface="Inter" panose="02000503000000020004" pitchFamily="2" charset="0"/>
              </a:rPr>
              <a:t>Первых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C7374BB4-3A82-4CE4-9198-831FAB9B96E0}"/>
              </a:ext>
            </a:extLst>
          </p:cNvPr>
          <p:cNvCxnSpPr>
            <a:cxnSpLocks/>
          </p:cNvCxnSpPr>
          <p:nvPr/>
        </p:nvCxnSpPr>
        <p:spPr>
          <a:xfrm>
            <a:off x="2881745" y="506758"/>
            <a:ext cx="767541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B78FFF32-C35C-4C70-BFCF-B95570C13509}"/>
              </a:ext>
            </a:extLst>
          </p:cNvPr>
          <p:cNvSpPr/>
          <p:nvPr/>
        </p:nvSpPr>
        <p:spPr>
          <a:xfrm>
            <a:off x="371475" y="2219074"/>
            <a:ext cx="11449050" cy="345646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AC97053-C486-4C76-9474-FF9DC23E8771}"/>
              </a:ext>
            </a:extLst>
          </p:cNvPr>
          <p:cNvSpPr txBox="1"/>
          <p:nvPr/>
        </p:nvSpPr>
        <p:spPr>
          <a:xfrm>
            <a:off x="8100835" y="4799181"/>
            <a:ext cx="57134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dirty="0">
                <a:solidFill>
                  <a:schemeClr val="tx1">
                    <a:alpha val="10000"/>
                  </a:schemeClr>
                </a:solidFill>
                <a:latin typeface="Space Ranger_Rus" pitchFamily="2" charset="2"/>
              </a:rPr>
              <a:t>решение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454473F-6B0A-4FCF-9A22-BBACED687A28}"/>
              </a:ext>
            </a:extLst>
          </p:cNvPr>
          <p:cNvSpPr txBox="1"/>
          <p:nvPr/>
        </p:nvSpPr>
        <p:spPr>
          <a:xfrm>
            <a:off x="444281" y="2382127"/>
            <a:ext cx="111565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Clr>
                <a:srgbClr val="00A19B"/>
              </a:buClr>
              <a:buFont typeface="Arial" panose="020B0604020202020204" pitchFamily="34" charset="0"/>
              <a:buChar char="•"/>
            </a:pPr>
            <a:r>
              <a:rPr lang="ru-RU" sz="3200" dirty="0" smtClean="0">
                <a:effectLst/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Робот- уборщик включает в себя работу уборщика ( пометает), перерабатывает мелкий мусор (бумага, пластик, ткань), загружает в контейнеры (без помощи человека), перевозит на разные расстояния.</a:t>
            </a:r>
            <a:endParaRPr lang="ru-RU" sz="3200" dirty="0">
              <a:effectLst/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11" name="Google Shape;128;p6">
            <a:extLst>
              <a:ext uri="{FF2B5EF4-FFF2-40B4-BE49-F238E27FC236}">
                <a16:creationId xmlns:a16="http://schemas.microsoft.com/office/drawing/2014/main" xmlns="" id="{ACC6A742-6D02-48B4-A6A6-B9A99526AD91}"/>
              </a:ext>
            </a:extLst>
          </p:cNvPr>
          <p:cNvSpPr/>
          <p:nvPr/>
        </p:nvSpPr>
        <p:spPr>
          <a:xfrm>
            <a:off x="264115" y="5483991"/>
            <a:ext cx="11678314" cy="1374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1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xmlns="" id="{63A30009-972E-4550-89C6-172B4D7D0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3831-8041-48BE-B9CF-D456C42E2A1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532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CEA84C1-9041-45FB-B8E2-4FC5DBFB05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697493" y="378440"/>
            <a:ext cx="1123031" cy="4981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DAD6113-66A1-4922-9826-0ABDE0E96CC6}"/>
              </a:ext>
            </a:extLst>
          </p:cNvPr>
          <p:cNvSpPr txBox="1"/>
          <p:nvPr/>
        </p:nvSpPr>
        <p:spPr>
          <a:xfrm>
            <a:off x="269560" y="1547042"/>
            <a:ext cx="7461276" cy="59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0000"/>
              </a:lnSpc>
            </a:pPr>
            <a:r>
              <a:rPr lang="ru-RU" sz="4800" dirty="0" smtClean="0">
                <a:solidFill>
                  <a:srgbClr val="00A19B"/>
                </a:solidFill>
                <a:latin typeface="Space Ranger_Rus" pitchFamily="2" charset="2"/>
                <a:ea typeface="Inter" panose="02000503000000020004" pitchFamily="2" charset="0"/>
                <a:cs typeface="Inter" panose="02000503000000020004" pitchFamily="2" charset="0"/>
              </a:rPr>
              <a:t>Результат</a:t>
            </a:r>
            <a:r>
              <a:rPr lang="ru-RU" sz="4800" dirty="0" smtClean="0">
                <a:latin typeface="Space Ranger_Rus" pitchFamily="2" charset="2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ru-RU" sz="4800" dirty="0">
                <a:latin typeface="Space Ranger_Rus" pitchFamily="2" charset="2"/>
                <a:ea typeface="Inter" panose="02000503000000020004" pitchFamily="2" charset="0"/>
                <a:cs typeface="Inter" panose="02000503000000020004" pitchFamily="2" charset="0"/>
              </a:rPr>
              <a:t>проекта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18C357E-97E1-45ED-BB03-9C0001EA558B}"/>
              </a:ext>
            </a:extLst>
          </p:cNvPr>
          <p:cNvSpPr txBox="1"/>
          <p:nvPr/>
        </p:nvSpPr>
        <p:spPr>
          <a:xfrm>
            <a:off x="269560" y="312878"/>
            <a:ext cx="3397276" cy="642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0000"/>
              </a:lnSpc>
            </a:pPr>
            <a:r>
              <a:rPr lang="ru-RU" sz="2800" dirty="0">
                <a:latin typeface="Space Ranger_Rus" pitchFamily="2" charset="2"/>
                <a:ea typeface="Inter" panose="02000503000000020004" pitchFamily="2" charset="0"/>
                <a:cs typeface="Inter" panose="02000503000000020004" pitchFamily="2" charset="0"/>
              </a:rPr>
              <a:t>Технологии </a:t>
            </a:r>
            <a:r>
              <a:rPr lang="ru-RU" sz="2800" dirty="0">
                <a:solidFill>
                  <a:srgbClr val="00A19B"/>
                </a:solidFill>
                <a:latin typeface="Space Ranger_Rus" pitchFamily="2" charset="2"/>
                <a:ea typeface="Inter" panose="02000503000000020004" pitchFamily="2" charset="0"/>
                <a:cs typeface="Inter" panose="02000503000000020004" pitchFamily="2" charset="0"/>
              </a:rPr>
              <a:t>Первых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C7374BB4-3A82-4CE4-9198-831FAB9B96E0}"/>
              </a:ext>
            </a:extLst>
          </p:cNvPr>
          <p:cNvCxnSpPr>
            <a:cxnSpLocks/>
          </p:cNvCxnSpPr>
          <p:nvPr/>
        </p:nvCxnSpPr>
        <p:spPr>
          <a:xfrm>
            <a:off x="2881745" y="506758"/>
            <a:ext cx="767541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454473F-6B0A-4FCF-9A22-BBACED687A28}"/>
              </a:ext>
            </a:extLst>
          </p:cNvPr>
          <p:cNvSpPr txBox="1"/>
          <p:nvPr/>
        </p:nvSpPr>
        <p:spPr>
          <a:xfrm>
            <a:off x="444282" y="2382127"/>
            <a:ext cx="12561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Опиши результат, которого удалось добиться – модель, макет, цифровой двойник, визуализация и пр.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15F548C0-A68E-4701-9E2B-47A1CB799E3B}"/>
              </a:ext>
            </a:extLst>
          </p:cNvPr>
          <p:cNvSpPr/>
          <p:nvPr/>
        </p:nvSpPr>
        <p:spPr>
          <a:xfrm>
            <a:off x="5789104" y="2219074"/>
            <a:ext cx="2892067" cy="175256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ABE71594-8D55-4515-84C4-F0511CC57289}"/>
              </a:ext>
            </a:extLst>
          </p:cNvPr>
          <p:cNvSpPr/>
          <p:nvPr/>
        </p:nvSpPr>
        <p:spPr>
          <a:xfrm>
            <a:off x="8928457" y="2219074"/>
            <a:ext cx="2892067" cy="175256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92272731-6867-4212-A74C-4AD179F187D8}"/>
              </a:ext>
            </a:extLst>
          </p:cNvPr>
          <p:cNvSpPr/>
          <p:nvPr/>
        </p:nvSpPr>
        <p:spPr>
          <a:xfrm>
            <a:off x="5789104" y="4195655"/>
            <a:ext cx="2892067" cy="175256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65B98AF-8C89-468F-8755-950D7D063BAC}"/>
              </a:ext>
            </a:extLst>
          </p:cNvPr>
          <p:cNvSpPr/>
          <p:nvPr/>
        </p:nvSpPr>
        <p:spPr>
          <a:xfrm>
            <a:off x="8928457" y="4195655"/>
            <a:ext cx="2892067" cy="175256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Google Shape;135;p7">
            <a:extLst>
              <a:ext uri="{FF2B5EF4-FFF2-40B4-BE49-F238E27FC236}">
                <a16:creationId xmlns:a16="http://schemas.microsoft.com/office/drawing/2014/main" xmlns="" id="{C43875EF-9C93-4251-9D18-A52E34A8AD5D}"/>
              </a:ext>
            </a:extLst>
          </p:cNvPr>
          <p:cNvSpPr/>
          <p:nvPr/>
        </p:nvSpPr>
        <p:spPr>
          <a:xfrm>
            <a:off x="264115" y="6095999"/>
            <a:ext cx="11678314" cy="540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 fontScale="92500" lnSpcReduction="20000"/>
          </a:bodyPr>
          <a:lstStyle/>
          <a:p>
            <a:pPr marL="0" marR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ru-RU" sz="1500" b="0" i="1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ru-RU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 b="0" i="1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C4C0AB4E-E854-4606-80D4-76CDACC48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3831-8041-48BE-B9CF-D456C42E2A19}" type="slidenum">
              <a:rPr lang="ru-RU" smtClean="0"/>
              <a:t>8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389" y="1890310"/>
            <a:ext cx="3443430" cy="2516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Worker\Desktop\175879813118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18" b="14158"/>
          <a:stretch/>
        </p:blipFill>
        <p:spPr bwMode="auto">
          <a:xfrm>
            <a:off x="8928456" y="1220175"/>
            <a:ext cx="2892067" cy="275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Worker\Desktop\Движение первых\175880005097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457" y="4064481"/>
            <a:ext cx="2892066" cy="266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Worker\Desktop\Движение первых\175880005100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195" y="4303774"/>
            <a:ext cx="2222671" cy="2516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Worker\Desktop\Движение первых\175880005102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725" y="1890309"/>
            <a:ext cx="2797293" cy="221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Worker\Desktop\Движение первых\175880005095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7" y="3915070"/>
            <a:ext cx="2515535" cy="290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538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CEA84C1-9041-45FB-B8E2-4FC5DBFB05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697493" y="378440"/>
            <a:ext cx="1123031" cy="4981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DAD6113-66A1-4922-9826-0ABDE0E96CC6}"/>
              </a:ext>
            </a:extLst>
          </p:cNvPr>
          <p:cNvSpPr txBox="1"/>
          <p:nvPr/>
        </p:nvSpPr>
        <p:spPr>
          <a:xfrm>
            <a:off x="269560" y="1547042"/>
            <a:ext cx="7461276" cy="59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0000"/>
              </a:lnSpc>
            </a:pPr>
            <a:r>
              <a:rPr lang="ru-RU" sz="4800" dirty="0">
                <a:solidFill>
                  <a:srgbClr val="00A19B"/>
                </a:solidFill>
                <a:latin typeface="Space Ranger_Rus" pitchFamily="2" charset="2"/>
                <a:ea typeface="Inter" panose="02000503000000020004" pitchFamily="2" charset="0"/>
                <a:cs typeface="Inter" panose="02000503000000020004" pitchFamily="2" charset="0"/>
              </a:rPr>
              <a:t>Экономика </a:t>
            </a:r>
            <a:r>
              <a:rPr lang="ru-RU" sz="4800" dirty="0">
                <a:latin typeface="Space Ranger_Rus" pitchFamily="2" charset="2"/>
                <a:ea typeface="Inter" panose="02000503000000020004" pitchFamily="2" charset="0"/>
                <a:cs typeface="Inter" panose="02000503000000020004" pitchFamily="2" charset="0"/>
              </a:rPr>
              <a:t>проекта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18C357E-97E1-45ED-BB03-9C0001EA558B}"/>
              </a:ext>
            </a:extLst>
          </p:cNvPr>
          <p:cNvSpPr txBox="1"/>
          <p:nvPr/>
        </p:nvSpPr>
        <p:spPr>
          <a:xfrm>
            <a:off x="269560" y="312878"/>
            <a:ext cx="3397276" cy="642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0000"/>
              </a:lnSpc>
            </a:pPr>
            <a:r>
              <a:rPr lang="ru-RU" sz="2800" dirty="0">
                <a:latin typeface="Space Ranger_Rus" pitchFamily="2" charset="2"/>
                <a:ea typeface="Inter" panose="02000503000000020004" pitchFamily="2" charset="0"/>
                <a:cs typeface="Inter" panose="02000503000000020004" pitchFamily="2" charset="0"/>
              </a:rPr>
              <a:t>Технологии </a:t>
            </a:r>
            <a:r>
              <a:rPr lang="ru-RU" sz="2800" dirty="0">
                <a:solidFill>
                  <a:srgbClr val="00A19B"/>
                </a:solidFill>
                <a:latin typeface="Space Ranger_Rus" pitchFamily="2" charset="2"/>
                <a:ea typeface="Inter" panose="02000503000000020004" pitchFamily="2" charset="0"/>
                <a:cs typeface="Inter" panose="02000503000000020004" pitchFamily="2" charset="0"/>
              </a:rPr>
              <a:t>Первых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C7374BB4-3A82-4CE4-9198-831FAB9B96E0}"/>
              </a:ext>
            </a:extLst>
          </p:cNvPr>
          <p:cNvCxnSpPr>
            <a:cxnSpLocks/>
          </p:cNvCxnSpPr>
          <p:nvPr/>
        </p:nvCxnSpPr>
        <p:spPr>
          <a:xfrm>
            <a:off x="2881745" y="506758"/>
            <a:ext cx="767541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FFEF87BA-D27A-423D-90DA-97CE8F8F827F}"/>
              </a:ext>
            </a:extLst>
          </p:cNvPr>
          <p:cNvSpPr/>
          <p:nvPr/>
        </p:nvSpPr>
        <p:spPr>
          <a:xfrm>
            <a:off x="371475" y="2219074"/>
            <a:ext cx="11449050" cy="345646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6F7C605-B778-4729-9D39-0D152108476B}"/>
              </a:ext>
            </a:extLst>
          </p:cNvPr>
          <p:cNvSpPr txBox="1"/>
          <p:nvPr/>
        </p:nvSpPr>
        <p:spPr>
          <a:xfrm>
            <a:off x="444281" y="2382127"/>
            <a:ext cx="11156592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Clr>
                <a:srgbClr val="00A19B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Для создания проекта понадобился конструктор </a:t>
            </a:r>
            <a:r>
              <a:rPr lang="en-US" sz="1600" dirty="0" err="1" smtClean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ev</a:t>
            </a:r>
            <a:r>
              <a:rPr lang="ru-RU" sz="1600" dirty="0" smtClean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3 – 75 000р.</a:t>
            </a:r>
          </a:p>
          <a:p>
            <a:pPr marL="171450" indent="-171450">
              <a:spcAft>
                <a:spcPts val="600"/>
              </a:spcAft>
              <a:buClr>
                <a:srgbClr val="00A19B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3 дня ( 8 часов) рабочего времени</a:t>
            </a:r>
            <a:r>
              <a:rPr lang="ru-RU" sz="1600" dirty="0" smtClean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.</a:t>
            </a:r>
          </a:p>
          <a:p>
            <a:pPr marL="171450" indent="-171450">
              <a:spcAft>
                <a:spcPts val="600"/>
              </a:spcAft>
              <a:buClr>
                <a:srgbClr val="00A19B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Облегчение труда человеку.</a:t>
            </a:r>
            <a:endParaRPr lang="ru-RU" sz="1600" dirty="0" smtClean="0"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  <a:p>
            <a:pPr marL="171450" indent="-171450">
              <a:spcAft>
                <a:spcPts val="600"/>
              </a:spcAft>
              <a:buClr>
                <a:srgbClr val="00A19B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Желание изменить жизнь города в лучшую сторону.</a:t>
            </a:r>
          </a:p>
          <a:p>
            <a:pPr marL="171450" indent="-171450">
              <a:spcAft>
                <a:spcPts val="600"/>
              </a:spcAft>
              <a:buClr>
                <a:srgbClr val="00A19B"/>
              </a:buClr>
              <a:buFont typeface="Arial" panose="020B0604020202020204" pitchFamily="34" charset="0"/>
              <a:buChar char="•"/>
            </a:pPr>
            <a:endParaRPr lang="ru-RU" sz="1400" dirty="0" smtClean="0"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  <a:p>
            <a:pPr marL="171450" indent="-171450">
              <a:spcAft>
                <a:spcPts val="600"/>
              </a:spcAft>
              <a:buClr>
                <a:srgbClr val="00A19B"/>
              </a:buClr>
              <a:buFont typeface="Arial" panose="020B0604020202020204" pitchFamily="34" charset="0"/>
              <a:buChar char="•"/>
            </a:pPr>
            <a:endParaRPr lang="ru-RU" sz="1400" dirty="0" smtClean="0"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  <a:p>
            <a:pPr marL="171450" indent="-171450">
              <a:spcAft>
                <a:spcPts val="600"/>
              </a:spcAft>
              <a:buClr>
                <a:srgbClr val="00A19B"/>
              </a:buClr>
              <a:buFont typeface="Arial" panose="020B0604020202020204" pitchFamily="34" charset="0"/>
              <a:buChar char="•"/>
            </a:pPr>
            <a:endParaRPr lang="ru-RU" sz="1400" dirty="0" smtClean="0"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  <a:p>
            <a:pPr marL="171450" indent="-171450">
              <a:spcAft>
                <a:spcPts val="600"/>
              </a:spcAft>
              <a:buClr>
                <a:srgbClr val="00A19B"/>
              </a:buClr>
              <a:buFont typeface="Arial" panose="020B0604020202020204" pitchFamily="34" charset="0"/>
              <a:buChar char="•"/>
            </a:pPr>
            <a:endParaRPr lang="ru-RU" sz="1400" dirty="0">
              <a:effectLst/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19" name="Google Shape;142;p8">
            <a:extLst>
              <a:ext uri="{FF2B5EF4-FFF2-40B4-BE49-F238E27FC236}">
                <a16:creationId xmlns:a16="http://schemas.microsoft.com/office/drawing/2014/main" xmlns="" id="{AF87F841-CDC9-4D51-BF18-CAE232BFE293}"/>
              </a:ext>
            </a:extLst>
          </p:cNvPr>
          <p:cNvSpPr/>
          <p:nvPr/>
        </p:nvSpPr>
        <p:spPr>
          <a:xfrm>
            <a:off x="264115" y="5169784"/>
            <a:ext cx="11678314" cy="2362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 b="0" i="1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7EE91077-CBB7-4D88-B4AE-5975ABB6B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3831-8041-48BE-B9CF-D456C42E2A1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6264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1302</TotalTime>
  <Words>528</Words>
  <Application>Microsoft Office PowerPoint</Application>
  <PresentationFormat>Произвольный</PresentationFormat>
  <Paragraphs>66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Space Ranger_Rus</vt:lpstr>
      <vt:lpstr>Inter Semi Bold</vt:lpstr>
      <vt:lpstr>Inter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Дымкова Ольга Алексеевна</dc:creator>
  <cp:lastModifiedBy>Worker</cp:lastModifiedBy>
  <cp:revision>23</cp:revision>
  <dcterms:created xsi:type="dcterms:W3CDTF">2025-07-10T12:54:50Z</dcterms:created>
  <dcterms:modified xsi:type="dcterms:W3CDTF">2025-09-25T11:54:41Z</dcterms:modified>
</cp:coreProperties>
</file>