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18"/>
  </p:notesMasterIdLst>
  <p:sldIdLst>
    <p:sldId id="298" r:id="rId2"/>
    <p:sldId id="299" r:id="rId3"/>
    <p:sldId id="263" r:id="rId4"/>
    <p:sldId id="261" r:id="rId5"/>
    <p:sldId id="275" r:id="rId6"/>
    <p:sldId id="259" r:id="rId7"/>
    <p:sldId id="260" r:id="rId8"/>
    <p:sldId id="264" r:id="rId9"/>
    <p:sldId id="256" r:id="rId10"/>
    <p:sldId id="280" r:id="rId11"/>
    <p:sldId id="277" r:id="rId12"/>
    <p:sldId id="279" r:id="rId13"/>
    <p:sldId id="276" r:id="rId14"/>
    <p:sldId id="278" r:id="rId15"/>
    <p:sldId id="269" r:id="rId16"/>
    <p:sldId id="258" r:id="rId17"/>
  </p:sldIdLst>
  <p:sldSz cx="12192000" cy="6858000"/>
  <p:notesSz cx="6858000" cy="9144000"/>
  <p:custDataLst>
    <p:tags r:id="rId1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4CBF0E0-EF06-4D14-B900-9AADF96133D4}">
          <p14:sldIdLst>
            <p14:sldId id="298"/>
            <p14:sldId id="299"/>
            <p14:sldId id="263"/>
            <p14:sldId id="261"/>
            <p14:sldId id="275"/>
            <p14:sldId id="259"/>
            <p14:sldId id="260"/>
            <p14:sldId id="264"/>
            <p14:sldId id="256"/>
            <p14:sldId id="280"/>
            <p14:sldId id="277"/>
            <p14:sldId id="279"/>
            <p14:sldId id="276"/>
            <p14:sldId id="278"/>
            <p14:sldId id="269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5190"/>
    <a:srgbClr val="3864B2"/>
    <a:srgbClr val="0F3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4" autoAdjust="0"/>
    <p:restoredTop sz="96323" autoAdjust="0"/>
  </p:normalViewPr>
  <p:slideViewPr>
    <p:cSldViewPr snapToGrid="0">
      <p:cViewPr varScale="1">
        <p:scale>
          <a:sx n="86" d="100"/>
          <a:sy n="86" d="100"/>
        </p:scale>
        <p:origin x="47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405C8-7EFE-4B15-807D-7765AE454758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0661A-DBC5-460F-8DD8-4E346A31B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558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5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906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731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106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148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295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304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599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400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193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211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70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508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602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436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89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159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2175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4160939" y="2952925"/>
            <a:ext cx="2910980" cy="1015068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ОТВЕТ</a:t>
            </a:r>
            <a:endParaRPr lang="ru-RU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49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249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818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291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67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772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623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204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20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DBFB-DE8D-4744-928A-4B216267F296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45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он - Викторин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37" y="5899734"/>
            <a:ext cx="487363" cy="4873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A89A094-2F30-4361-9511-BF2052233FF8}"/>
              </a:ext>
            </a:extLst>
          </p:cNvPr>
          <p:cNvSpPr/>
          <p:nvPr/>
        </p:nvSpPr>
        <p:spPr>
          <a:xfrm>
            <a:off x="2797425" y="623741"/>
            <a:ext cx="6597149" cy="11428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latin typeface="Arial Black" panose="020B0A04020102020204" pitchFamily="34" charset="0"/>
              </a:rPr>
              <a:t>УСТАНОВОЧНЫЙ ПЕДАГОГИЧЕСКИЙ СОВЕТ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2390AA-1099-4915-B548-203375BCC86A}"/>
              </a:ext>
            </a:extLst>
          </p:cNvPr>
          <p:cNvSpPr txBox="1"/>
          <p:nvPr/>
        </p:nvSpPr>
        <p:spPr>
          <a:xfrm>
            <a:off x="3310932" y="4442171"/>
            <a:ext cx="5791200" cy="1220649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2400" b="1" kern="1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«Педагогический батискаф </a:t>
            </a:r>
            <a:endParaRPr lang="ru-RU" sz="2400" kern="100" dirty="0">
              <a:solidFill>
                <a:schemeClr val="bg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2400" b="1" kern="1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 совместное погружение </a:t>
            </a:r>
          </a:p>
          <a:p>
            <a:pPr algn="ctr">
              <a:buNone/>
            </a:pPr>
            <a:r>
              <a:rPr lang="ru-RU" sz="2400" b="1" kern="1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образовательный процесс».</a:t>
            </a:r>
            <a:endParaRPr lang="ru-RU" sz="2400" kern="100" dirty="0">
              <a:solidFill>
                <a:schemeClr val="bg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3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" action="ppaction://noaction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4180115" y="415817"/>
            <a:ext cx="4360985" cy="729695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b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РАБОТЫ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br>
              <a:rPr lang="ru-RU" dirty="0"/>
            </a:br>
            <a:endParaRPr lang="ru-RU" sz="36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147427-D0DA-4D54-BB0A-64C3E93ACE5E}"/>
              </a:ext>
            </a:extLst>
          </p:cNvPr>
          <p:cNvSpPr/>
          <p:nvPr/>
        </p:nvSpPr>
        <p:spPr>
          <a:xfrm>
            <a:off x="1108431" y="1482879"/>
            <a:ext cx="9814365" cy="44751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Aft>
                <a:spcPts val="130"/>
              </a:spcAft>
              <a:buClr>
                <a:srgbClr val="000000"/>
              </a:buClr>
              <a:buSzPts val="1400"/>
            </a:pPr>
            <a:r>
              <a:rPr lang="ru-RU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1.Создавать условия для реализации </a:t>
            </a:r>
            <a:r>
              <a:rPr lang="ru-RU" sz="20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-образовательной деятельности, сохранения и укрепления физического и психического здоровья детей, в том числе их эмоционального благополучия. </a:t>
            </a:r>
          </a:p>
          <a:p>
            <a:pPr lvl="0" fontAlgn="base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Развивать познавательный интерес у дошкольников к миру природы, формировать     гуманное, бережное, заботливое отношение к миру природы и окружающему миру в целом.</a:t>
            </a:r>
          </a:p>
          <a:p>
            <a:pPr lvl="0" fontAlgn="base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Создавать организационные и содержательные условия, обеспечивающие развитие у дошкольников первоначальные технические навыки через конструирование, формировать инженерное мышление.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130"/>
              </a:spcAft>
              <a:buClr>
                <a:srgbClr val="000000"/>
              </a:buClr>
              <a:buSzPts val="1400"/>
              <a:buFont typeface="+mj-lt"/>
              <a:buAutoNum type="arabicPeriod"/>
            </a:pPr>
            <a:endParaRPr lang="ru-RU" sz="1400" u="none" strike="noStrike" dirty="0"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761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0862DBD-BA44-4B23-9561-28DCC391F30F}"/>
              </a:ext>
            </a:extLst>
          </p:cNvPr>
          <p:cNvSpPr/>
          <p:nvPr/>
        </p:nvSpPr>
        <p:spPr>
          <a:xfrm>
            <a:off x="4407677" y="410790"/>
            <a:ext cx="395172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ПЕДАГОГИЧЕСКИЕ СОВЕТЫ</a:t>
            </a:r>
            <a:endParaRPr lang="ru-RU" sz="200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5BC29F8-9973-4782-8ADF-066383DC6528}"/>
              </a:ext>
            </a:extLst>
          </p:cNvPr>
          <p:cNvSpPr/>
          <p:nvPr/>
        </p:nvSpPr>
        <p:spPr>
          <a:xfrm>
            <a:off x="1711568" y="1162500"/>
            <a:ext cx="9864133" cy="53135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4445">
              <a:lnSpc>
                <a:spcPct val="107000"/>
              </a:lnSpc>
              <a:spcAft>
                <a:spcPts val="13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№1 Установочный 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" marR="8890">
              <a:lnSpc>
                <a:spcPct val="116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«Педагогический батискаф или совместное погружение в образовательный процесс»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-образовательного процесса на 2025-2026 учебный год в соответствии с ФОП ДО </a:t>
            </a:r>
          </a:p>
          <a:p>
            <a:pPr marL="4445" marR="8890">
              <a:lnSpc>
                <a:spcPct val="116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№2 Тематический</a:t>
            </a:r>
          </a:p>
          <a:p>
            <a:pPr marL="4445" marR="8890">
              <a:lnSpc>
                <a:spcPct val="116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предпосылок инженерного мышления у детей дошкольного возраста в процессе конструктивно-модельной деятельности» </a:t>
            </a:r>
          </a:p>
          <a:p>
            <a:pPr marL="4445" marR="8890">
              <a:lnSpc>
                <a:spcPct val="116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№3 Тематический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«Новые подходы по организации экологического воспитания в ДОУ»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№4 Итоговый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" marR="8890">
              <a:lnSpc>
                <a:spcPct val="116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-оздоровительной работы за 2025-2026 учебный год. Утверждение программы летней оздоровительной работы.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445" marR="8890">
              <a:lnSpc>
                <a:spcPct val="116000"/>
              </a:lnSpc>
              <a:spcAft>
                <a:spcPts val="800"/>
              </a:spcAft>
            </a:pP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679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" action="ppaction://noaction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2579973" y="153663"/>
            <a:ext cx="7422237" cy="269846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Выставки, конкурсы, смотры, акции.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tudiya_Klass_starshaya_gruppa_-_Popurri_voennyh_let_(Zvyki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0572.12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72022" y="5874102"/>
            <a:ext cx="487363" cy="4873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06758" y="1515834"/>
            <a:ext cx="7356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9492" y="1957369"/>
            <a:ext cx="10374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0929" y="1665469"/>
            <a:ext cx="9629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06758" y="1498241"/>
            <a:ext cx="8036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BCEE0638-495B-4868-8DE2-E1274D69B0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199935"/>
              </p:ext>
            </p:extLst>
          </p:nvPr>
        </p:nvGraphicFramePr>
        <p:xfrm>
          <a:off x="1969477" y="536919"/>
          <a:ext cx="8643231" cy="6167418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939503">
                  <a:extLst>
                    <a:ext uri="{9D8B030D-6E8A-4147-A177-3AD203B41FA5}">
                      <a16:colId xmlns:a16="http://schemas.microsoft.com/office/drawing/2014/main" val="2418775273"/>
                    </a:ext>
                  </a:extLst>
                </a:gridCol>
                <a:gridCol w="1054528">
                  <a:extLst>
                    <a:ext uri="{9D8B030D-6E8A-4147-A177-3AD203B41FA5}">
                      <a16:colId xmlns:a16="http://schemas.microsoft.com/office/drawing/2014/main" val="2759390778"/>
                    </a:ext>
                  </a:extLst>
                </a:gridCol>
                <a:gridCol w="3649200">
                  <a:extLst>
                    <a:ext uri="{9D8B030D-6E8A-4147-A177-3AD203B41FA5}">
                      <a16:colId xmlns:a16="http://schemas.microsoft.com/office/drawing/2014/main" val="1811178052"/>
                    </a:ext>
                  </a:extLst>
                </a:gridCol>
              </a:tblGrid>
              <a:tr h="965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 проведения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Ответственные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011330"/>
                  </a:ext>
                </a:extLst>
              </a:tr>
              <a:tr h="34425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Смотр-конкурс «Готовность групп к учебному году»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RU" sz="2800"/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Зам.зав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по ВМР, старший воспитатель, воспитатели, специалисты ДОУ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757394"/>
                  </a:ext>
                </a:extLst>
              </a:tr>
              <a:tr h="34425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Выставка «Осенний калейдоскоп»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2800"/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Зам.зав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по ВМР, старший воспитатель, воспитатели, специалисты ДОУ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478128"/>
                  </a:ext>
                </a:extLst>
              </a:tr>
              <a:tr h="34425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Акция «Самый видный пешеход»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2800"/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Зам.зав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по ВМР, старший воспитатель, воспитатели, специалисты ДОУ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496090"/>
                  </a:ext>
                </a:extLst>
              </a:tr>
              <a:tr h="34425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 чтецов, посвященный Дню матери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ноябрь</a:t>
                      </a:r>
                      <a:endParaRPr lang="ru-RU" sz="2800" dirty="0"/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Зам.зав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по ВМР, старший воспитатель, воспитатели, специалисты ДОУ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33460"/>
                  </a:ext>
                </a:extLst>
              </a:tr>
              <a:tr h="34425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Выставка – конкурс «Новогодние чудеса»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2800" dirty="0"/>
                    </a:p>
                  </a:txBody>
                  <a:tcPr marL="26193" marR="26193" marT="26193" marB="26193" anchor="ctr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Зам.зав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по ВМР, старший воспитатель, воспитатели, специалисты ДОУ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934541"/>
                  </a:ext>
                </a:extLst>
              </a:tr>
              <a:tr h="34425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Акция «Читающая семья – читающая страна»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2800"/>
                    </a:p>
                  </a:txBody>
                  <a:tcPr marL="26193" marR="26193" marT="26193" marB="26193" anchor="ctr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Зам.зав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по ВМР, старший воспитатель, воспитатели, специалисты ДОУ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155079"/>
                  </a:ext>
                </a:extLst>
              </a:tr>
              <a:tr h="34425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Выставка поделок и рисунков «Слава защитники Отечества»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2800"/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Зам.зав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по ВМР, старший воспитатель, воспитатели, специалисты ДОУ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692609"/>
                  </a:ext>
                </a:extLst>
              </a:tr>
              <a:tr h="34425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Выставка – конкурс «Пусть всегда будет мама!»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2800"/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Зам.зав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по ВМР, старший воспитатель, воспитатели, специалисты ДОУ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702269"/>
                  </a:ext>
                </a:extLst>
              </a:tr>
              <a:tr h="34425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 – смотр «Уголок дорожного движения»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апрель</a:t>
                      </a:r>
                      <a:endParaRPr lang="ru-RU" sz="2800"/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Зам.зав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по ВМР, старший воспитатель, воспитатели, специалисты ДОУ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3193"/>
                  </a:ext>
                </a:extLst>
              </a:tr>
              <a:tr h="34425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Выставка поделок «Человек в космосе»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апрель</a:t>
                      </a:r>
                      <a:endParaRPr lang="ru-RU" sz="2800"/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Зам.зав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по ВМР, старший воспитатель, воспитатели, специалисты ДОУ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865415"/>
                  </a:ext>
                </a:extLst>
              </a:tr>
              <a:tr h="34425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 «Чудо огород»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2800"/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Зам.зав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по ВМР, старший воспитатель, воспитатели, специалисты ДОУ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978414"/>
                  </a:ext>
                </a:extLst>
              </a:tr>
              <a:tr h="34425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Творческий конкурс «Мы помним! Мы гордимся!»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2800" dirty="0"/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Зам.зав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по ВМР, старший воспитатель, воспитатели, специалисты ДОУ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93" marR="26193" marT="26193" marB="26193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85911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97918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2" presetClass="exit" presetSubtype="4" fill="hold" grpId="1" nodeType="afterEffect" nodePh="1">
                                  <p:stCondLst>
                                    <p:cond delay="58928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9438"/>
                            </p:stCondLst>
                            <p:childTnLst>
                              <p:par>
                                <p:cTn id="19" presetID="2" presetClass="entr" presetSubtype="4" fill="hold" grpId="0" nodeType="afterEffect" nodePh="1">
                                  <p:stCondLst>
                                    <p:cond delay="28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9476"/>
                            </p:stCondLst>
                            <p:childTnLst>
                              <p:par>
                                <p:cTn id="24" presetID="2" presetClass="exit" presetSubtype="4" fill="hold" grpId="1" nodeType="afterEffect" nodePh="1">
                                  <p:stCondLst>
                                    <p:cond delay="5900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8976"/>
                            </p:stCondLst>
                            <p:childTnLst>
                              <p:par>
                                <p:cTn id="29" presetID="2" presetClass="entr" presetSubtype="4" fill="hold" grpId="2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9476"/>
                            </p:stCondLst>
                            <p:childTnLst>
                              <p:par>
                                <p:cTn id="34" presetID="2" presetClass="exit" presetSubtype="4" fill="hold" grpId="1" nodeType="afterEffect" nodePh="1">
                                  <p:stCondLst>
                                    <p:cond delay="72524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35" dur="2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94500"/>
                            </p:stCondLst>
                            <p:childTnLst>
                              <p:par>
                                <p:cTn id="39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5000"/>
                            </p:stCondLst>
                            <p:childTnLst>
                              <p:par>
                                <p:cTn id="44" presetID="2" presetClass="exit" presetSubtype="4" fill="hold" grpId="1" nodeType="afterEffect" nodePh="1">
                                  <p:stCondLst>
                                    <p:cond delay="5900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  <p:bldP spid="4" grpId="0"/>
      <p:bldP spid="4" grpId="1"/>
      <p:bldP spid="7" grpId="1"/>
      <p:bldP spid="7" grpId="2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60B25C-B697-48BE-A7A3-2C74547F3A37}"/>
              </a:ext>
            </a:extLst>
          </p:cNvPr>
          <p:cNvSpPr/>
          <p:nvPr/>
        </p:nvSpPr>
        <p:spPr>
          <a:xfrm>
            <a:off x="3452820" y="108907"/>
            <a:ext cx="5606471" cy="4030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Консультации для педагогических работников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CB090DB-C9C2-40CD-8EFE-CE9A22ED35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499974"/>
              </p:ext>
            </p:extLst>
          </p:nvPr>
        </p:nvGraphicFramePr>
        <p:xfrm>
          <a:off x="960189" y="431580"/>
          <a:ext cx="10263820" cy="632945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5420515">
                  <a:extLst>
                    <a:ext uri="{9D8B030D-6E8A-4147-A177-3AD203B41FA5}">
                      <a16:colId xmlns:a16="http://schemas.microsoft.com/office/drawing/2014/main" val="2165801706"/>
                    </a:ext>
                  </a:extLst>
                </a:gridCol>
                <a:gridCol w="1064123">
                  <a:extLst>
                    <a:ext uri="{9D8B030D-6E8A-4147-A177-3AD203B41FA5}">
                      <a16:colId xmlns:a16="http://schemas.microsoft.com/office/drawing/2014/main" val="3561744071"/>
                    </a:ext>
                  </a:extLst>
                </a:gridCol>
                <a:gridCol w="3779182">
                  <a:extLst>
                    <a:ext uri="{9D8B030D-6E8A-4147-A177-3AD203B41FA5}">
                      <a16:colId xmlns:a16="http://schemas.microsoft.com/office/drawing/2014/main" val="336432105"/>
                    </a:ext>
                  </a:extLst>
                </a:gridCol>
              </a:tblGrid>
              <a:tr h="19093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Тема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Ответственный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715995"/>
                  </a:ext>
                </a:extLst>
              </a:tr>
              <a:tr h="32992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и проведение утренней гимнастики в ДОО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Инструктор по </a:t>
                      </a:r>
                      <a:r>
                        <a:rPr lang="ru-RU" sz="15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физ.культуре</a:t>
                      </a: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Шмакова Н.А.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141400"/>
                  </a:ext>
                </a:extLst>
              </a:tr>
              <a:tr h="19093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Обзор новых публикаций и периодики по вопросам дошкольного образования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Ежемесячно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воспитатель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096072"/>
                  </a:ext>
                </a:extLst>
              </a:tr>
              <a:tr h="19093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Требования к развивающей предметно-пространственной среде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воспитатель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49932"/>
                  </a:ext>
                </a:extLst>
              </a:tr>
              <a:tr h="36360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Формирование предпосылок инженерного мышления у детей дошкольного возраста посредством конструктивной деятельности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Ст.воспитатель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воспитатели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469424"/>
                  </a:ext>
                </a:extLst>
              </a:tr>
              <a:tr h="36360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Инженерное мышление в различных видах детской деятельности 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Ст.воспитатель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воспитатели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488378"/>
                  </a:ext>
                </a:extLst>
              </a:tr>
              <a:tr h="36360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Первые шаги к инженерному мышлению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ноябрь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Ст.воспитатель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воспитатели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821231"/>
                  </a:ext>
                </a:extLst>
              </a:tr>
              <a:tr h="19093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Профилактика простудных заболеваний у детей в осенний и зимний период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ноябрь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Медработник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657203"/>
                  </a:ext>
                </a:extLst>
              </a:tr>
              <a:tr h="39236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Характеристика основных методов, приёмов и средств по формированию экологического воспитания у дошкольников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январь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воспитатель, воспитатели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588536"/>
                  </a:ext>
                </a:extLst>
              </a:tr>
              <a:tr h="39236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Возрастные особенности экологического воспитания детей старшего дошкольного возраста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воспитатель, воспитатели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120755"/>
                  </a:ext>
                </a:extLst>
              </a:tr>
              <a:tr h="39236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Комнатные растения в детском саду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воспитатель, Шефер Т.А.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918956"/>
                  </a:ext>
                </a:extLst>
              </a:tr>
              <a:tr h="32992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Формы и методы работы при реализации воспитательно-образовательной деятельности 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Старший воспитатель, воспитатели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273042"/>
                  </a:ext>
                </a:extLst>
              </a:tr>
              <a:tr h="32992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Консультация «Обучение детей ПДД»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«Профилактика 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детского дорожно-транспортного травматизма в ДОУ»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воспитатель,</a:t>
                      </a: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Воспитатели 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065881"/>
                  </a:ext>
                </a:extLst>
              </a:tr>
              <a:tr h="32992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профилактической, оздоровительной и образовательной деятельности с детьми летом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Май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воспитатель</a:t>
                      </a:r>
                    </a:p>
                  </a:txBody>
                  <a:tcPr marL="29266" marR="29266" marT="29266" marB="29266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16175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69109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" action="ppaction://noaction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2412373" y="251209"/>
            <a:ext cx="7314431" cy="502417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Семинары, семинары-практикумы, мастер-классы</a:t>
            </a:r>
            <a:br>
              <a:rPr lang="ru-RU" dirty="0"/>
            </a:br>
            <a:endParaRPr lang="ru-RU" sz="28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727736B-C1E5-4DD4-B7D8-FBA92A31E7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023278"/>
              </p:ext>
            </p:extLst>
          </p:nvPr>
        </p:nvGraphicFramePr>
        <p:xfrm>
          <a:off x="2041286" y="753626"/>
          <a:ext cx="8109428" cy="6004691"/>
        </p:xfrm>
        <a:graphic>
          <a:graphicData uri="http://schemas.openxmlformats.org/drawingml/2006/table">
            <a:tbl>
              <a:tblPr firstRow="1" firstCol="1" lastRow="1" lastCol="1" bandRow="1" bandCol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13085">
                  <a:extLst>
                    <a:ext uri="{9D8B030D-6E8A-4147-A177-3AD203B41FA5}">
                      <a16:colId xmlns:a16="http://schemas.microsoft.com/office/drawing/2014/main" val="1928754692"/>
                    </a:ext>
                  </a:extLst>
                </a:gridCol>
                <a:gridCol w="4259323">
                  <a:extLst>
                    <a:ext uri="{9D8B030D-6E8A-4147-A177-3AD203B41FA5}">
                      <a16:colId xmlns:a16="http://schemas.microsoft.com/office/drawing/2014/main" val="1854257275"/>
                    </a:ext>
                  </a:extLst>
                </a:gridCol>
                <a:gridCol w="1135464">
                  <a:extLst>
                    <a:ext uri="{9D8B030D-6E8A-4147-A177-3AD203B41FA5}">
                      <a16:colId xmlns:a16="http://schemas.microsoft.com/office/drawing/2014/main" val="213936145"/>
                    </a:ext>
                  </a:extLst>
                </a:gridCol>
                <a:gridCol w="2401556">
                  <a:extLst>
                    <a:ext uri="{9D8B030D-6E8A-4147-A177-3AD203B41FA5}">
                      <a16:colId xmlns:a16="http://schemas.microsoft.com/office/drawing/2014/main" val="130182730"/>
                    </a:ext>
                  </a:extLst>
                </a:gridCol>
              </a:tblGrid>
              <a:tr h="34508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мероприятия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Сроки проведения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Ответственные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78233"/>
                  </a:ext>
                </a:extLst>
              </a:tr>
              <a:tr h="52182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Семинар-практикум «Обеспечение рациональной двигательной активности дошкольников»</a:t>
                      </a: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Инструктор по физической культуре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237058"/>
                  </a:ext>
                </a:extLst>
              </a:tr>
              <a:tr h="87529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 класс для педагогов «Современный подход в развитии конструктивной деятельности и технического творчества детей дошкольного возраста»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воспитатель, воспитатели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808569"/>
                  </a:ext>
                </a:extLst>
              </a:tr>
              <a:tr h="52182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 класс для педагогов «Начальное инженерное образование детей дошкольного возраста в ДОУ»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ноябрь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воспитатель, воспитатели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333710"/>
                  </a:ext>
                </a:extLst>
              </a:tr>
              <a:tr h="52182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Мастер-класс для педагогов «Геокешинг в экологическом воспитании дошкольников»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воспитатель, воспитатели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756699"/>
                  </a:ext>
                </a:extLst>
              </a:tr>
              <a:tr h="69856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Круглый стол «Причины возникновения детской агрессии. Как правильно вести себя педагогу, если ребенок ведет себя агрессивно»</a:t>
                      </a: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Педагог-психолог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334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Семинар-практикум для воспитателей «Роль игры в экологическом воспитании детей дошкольного возраста»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воспитатель, воспитатели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221617"/>
                  </a:ext>
                </a:extLst>
              </a:tr>
              <a:tr h="34508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Тренинг «Развитие эмоциональной устойчивости педагогов»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апрель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Педагог-психолог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87" marR="53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49174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6100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FB8F51-F0CF-4507-830C-1F35E13EA5E0}"/>
              </a:ext>
            </a:extLst>
          </p:cNvPr>
          <p:cNvSpPr/>
          <p:nvPr/>
        </p:nvSpPr>
        <p:spPr>
          <a:xfrm>
            <a:off x="2417907" y="1939317"/>
            <a:ext cx="6726093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Рефлексия</a:t>
            </a:r>
          </a:p>
          <a:p>
            <a:pPr indent="450215" algn="ctr">
              <a:spcAft>
                <a:spcPts val="0"/>
              </a:spcAft>
            </a:pPr>
            <a:r>
              <a:rPr lang="ru-RU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«Мы - медузы, мы медузы»</a:t>
            </a:r>
          </a:p>
          <a:p>
            <a:pPr indent="450215" algn="ctr">
              <a:spcAft>
                <a:spcPts val="0"/>
              </a:spcAft>
            </a:pPr>
            <a:endParaRPr lang="ru-RU" sz="3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107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022A879-DAA5-4073-88CA-DEDB03AA626C}"/>
              </a:ext>
            </a:extLst>
          </p:cNvPr>
          <p:cNvSpPr/>
          <p:nvPr/>
        </p:nvSpPr>
        <p:spPr>
          <a:xfrm>
            <a:off x="4692635" y="211151"/>
            <a:ext cx="280673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Открытые просмотры</a:t>
            </a:r>
            <a:endParaRPr lang="ru-RU" sz="2000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A5EE4F54-F5E7-4D1D-B841-086132BB38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690247"/>
              </p:ext>
            </p:extLst>
          </p:nvPr>
        </p:nvGraphicFramePr>
        <p:xfrm>
          <a:off x="2009670" y="700277"/>
          <a:ext cx="7847763" cy="594657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452176">
                  <a:extLst>
                    <a:ext uri="{9D8B030D-6E8A-4147-A177-3AD203B41FA5}">
                      <a16:colId xmlns:a16="http://schemas.microsoft.com/office/drawing/2014/main" val="1649005468"/>
                    </a:ext>
                  </a:extLst>
                </a:gridCol>
                <a:gridCol w="4401178">
                  <a:extLst>
                    <a:ext uri="{9D8B030D-6E8A-4147-A177-3AD203B41FA5}">
                      <a16:colId xmlns:a16="http://schemas.microsoft.com/office/drawing/2014/main" val="955576700"/>
                    </a:ext>
                  </a:extLst>
                </a:gridCol>
                <a:gridCol w="1366576">
                  <a:extLst>
                    <a:ext uri="{9D8B030D-6E8A-4147-A177-3AD203B41FA5}">
                      <a16:colId xmlns:a16="http://schemas.microsoft.com/office/drawing/2014/main" val="597313569"/>
                    </a:ext>
                  </a:extLst>
                </a:gridCol>
                <a:gridCol w="1627833">
                  <a:extLst>
                    <a:ext uri="{9D8B030D-6E8A-4147-A177-3AD203B41FA5}">
                      <a16:colId xmlns:a16="http://schemas.microsoft.com/office/drawing/2014/main" val="32657941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163195"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ООД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03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 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Ответственный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669062"/>
                  </a:ext>
                </a:extLst>
              </a:tr>
              <a:tr h="161561">
                <a:tc>
                  <a:txBody>
                    <a:bodyPr/>
                    <a:lstStyle/>
                    <a:p>
                      <a:pPr marR="16319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Познавательное развитие (ФЭМП)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03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25.09.2025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Соколова А.А. 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321926"/>
                  </a:ext>
                </a:extLst>
              </a:tr>
              <a:tr h="409756">
                <a:tc>
                  <a:txBody>
                    <a:bodyPr/>
                    <a:lstStyle/>
                    <a:p>
                      <a:pPr marR="16319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Развитие речи и альтернативных коммуникаций с развитием движений по сюжету сказки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03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02.10.2025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Куликова О.С.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898662"/>
                  </a:ext>
                </a:extLst>
              </a:tr>
              <a:tr h="492488">
                <a:tc>
                  <a:txBody>
                    <a:bodyPr/>
                    <a:lstStyle/>
                    <a:p>
                      <a:pPr marR="16319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Занятие по формированию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лексикограмматических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категорий для детей ОВЗ, дифференциация предлогов.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03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09.10.2025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Ларионова К.В. 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903263"/>
                  </a:ext>
                </a:extLst>
              </a:tr>
              <a:tr h="161561">
                <a:tc>
                  <a:txBody>
                    <a:bodyPr/>
                    <a:lstStyle/>
                    <a:p>
                      <a:pPr marR="16319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Речевое развитие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03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23.10.2025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Николаева Е.Ю. 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770163"/>
                  </a:ext>
                </a:extLst>
              </a:tr>
              <a:tr h="161561">
                <a:tc>
                  <a:txBody>
                    <a:bodyPr/>
                    <a:lstStyle/>
                    <a:p>
                      <a:pPr marR="16319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Познавательное развитие (ФЭМП)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03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06.11.2025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Москвина Л.М 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021789"/>
                  </a:ext>
                </a:extLst>
              </a:tr>
              <a:tr h="327025">
                <a:tc>
                  <a:txBody>
                    <a:bodyPr/>
                    <a:lstStyle/>
                    <a:p>
                      <a:pPr marR="16319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Отработка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лексикограмматических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компонентов (используя тему)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03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20.11.2025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Пономарева А.С.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635584"/>
                  </a:ext>
                </a:extLst>
              </a:tr>
              <a:tr h="161561">
                <a:tc>
                  <a:txBody>
                    <a:bodyPr/>
                    <a:lstStyle/>
                    <a:p>
                      <a:pPr marR="16319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Сенсорно-моторное развитие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03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27.11.2025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Цыганова А.И. 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510825"/>
                  </a:ext>
                </a:extLst>
              </a:tr>
              <a:tr h="161561">
                <a:tc>
                  <a:txBody>
                    <a:bodyPr/>
                    <a:lstStyle/>
                    <a:p>
                      <a:pPr marR="16319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Речевое развитие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03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04.12.2025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Халилова Г.Р. 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306968"/>
                  </a:ext>
                </a:extLst>
              </a:tr>
              <a:tr h="161561">
                <a:tc>
                  <a:txBody>
                    <a:bodyPr/>
                    <a:lstStyle/>
                    <a:p>
                      <a:pPr marR="16319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 (ознакомление с миром природы)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03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18.12.2025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Муртазина Т.Г. 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540131"/>
                  </a:ext>
                </a:extLst>
              </a:tr>
              <a:tr h="162927">
                <a:tc>
                  <a:txBody>
                    <a:bodyPr/>
                    <a:lstStyle/>
                    <a:p>
                      <a:pPr marR="768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Физическое развитие 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15.01.2026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6002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Шмакова Н.А.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986366"/>
                  </a:ext>
                </a:extLst>
              </a:tr>
              <a:tr h="162927">
                <a:tc>
                  <a:txBody>
                    <a:bodyPr/>
                    <a:lstStyle/>
                    <a:p>
                      <a:pPr marR="768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3025" indent="-7937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Речевое развитие 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5"/>
                        </a:spcAft>
                        <a:tabLst>
                          <a:tab pos="652780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22.01.2026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Усольцева А.Я.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9831186"/>
                  </a:ext>
                </a:extLst>
              </a:tr>
              <a:tr h="162927">
                <a:tc>
                  <a:txBody>
                    <a:bodyPr/>
                    <a:lstStyle/>
                    <a:p>
                      <a:pPr marR="768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3025" indent="-7937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Музыкальное воспитание 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5"/>
                        </a:spcAft>
                        <a:tabLst>
                          <a:tab pos="652780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29.01.2026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Чукмасова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И.В.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899312"/>
                  </a:ext>
                </a:extLst>
              </a:tr>
              <a:tr h="162927">
                <a:tc>
                  <a:txBody>
                    <a:bodyPr/>
                    <a:lstStyle/>
                    <a:p>
                      <a:pPr marR="768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3025" indent="-7937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Музыкальное воспитание 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5"/>
                        </a:spcAft>
                        <a:tabLst>
                          <a:tab pos="652780" algn="ctr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05.02.2026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Усольцева Л.А.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746670"/>
                  </a:ext>
                </a:extLst>
              </a:tr>
              <a:tr h="162927">
                <a:tc>
                  <a:txBody>
                    <a:bodyPr/>
                    <a:lstStyle/>
                    <a:p>
                      <a:pPr marR="768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3025" indent="-7937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Познавательное развитие (ФЭМП) 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5"/>
                        </a:spcAft>
                        <a:tabLst>
                          <a:tab pos="652780" algn="ctr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12.02.2026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Шишло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О.А.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318345"/>
                  </a:ext>
                </a:extLst>
              </a:tr>
              <a:tr h="162927">
                <a:tc>
                  <a:txBody>
                    <a:bodyPr/>
                    <a:lstStyle/>
                    <a:p>
                      <a:pPr marR="768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3025" indent="-7937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Речевое развитие 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5"/>
                        </a:spcAft>
                        <a:tabLst>
                          <a:tab pos="652780" algn="ctr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19.02.2026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Кириллова Е.А.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860481"/>
                  </a:ext>
                </a:extLst>
              </a:tr>
              <a:tr h="162927">
                <a:tc>
                  <a:txBody>
                    <a:bodyPr/>
                    <a:lstStyle/>
                    <a:p>
                      <a:pPr marR="768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3025" indent="-793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ХЭР (рисование) 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26.02.2026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Мацегора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Е.А.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161771"/>
                  </a:ext>
                </a:extLst>
              </a:tr>
              <a:tr h="1629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 (ознакомление с миром природы)</a:t>
                      </a:r>
                      <a:r>
                        <a:rPr lang="ru-RU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12.03.2026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Тыра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Н.А.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415750"/>
                  </a:ext>
                </a:extLst>
              </a:tr>
              <a:tr h="246440">
                <a:tc>
                  <a:txBody>
                    <a:bodyPr/>
                    <a:lstStyle/>
                    <a:p>
                      <a:pPr marR="57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3025" indent="-7937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Развитие мыслительной и речевой деятельности у детей с ОВЗ 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19.03.2026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0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Салчинская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Ю.А.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93769"/>
                  </a:ext>
                </a:extLst>
              </a:tr>
              <a:tr h="162927">
                <a:tc>
                  <a:txBody>
                    <a:bodyPr/>
                    <a:lstStyle/>
                    <a:p>
                      <a:pPr marR="57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Познавательное развитие (ФЭМП) 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26.03.2026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Шефер Т.А.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128201"/>
                  </a:ext>
                </a:extLst>
              </a:tr>
              <a:tr h="162927">
                <a:tc>
                  <a:txBody>
                    <a:bodyPr/>
                    <a:lstStyle/>
                    <a:p>
                      <a:pPr marR="57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 (ознакомление с миром природы)</a:t>
                      </a:r>
                      <a:r>
                        <a:rPr lang="ru-RU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02.04.2026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Юнг Е.С.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86203"/>
                  </a:ext>
                </a:extLst>
              </a:tr>
              <a:tr h="162927">
                <a:tc>
                  <a:txBody>
                    <a:bodyPr/>
                    <a:lstStyle/>
                    <a:p>
                      <a:pPr marR="57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Речевое развитие 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16.04.2026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Мельникова О.В.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37009"/>
                  </a:ext>
                </a:extLst>
              </a:tr>
              <a:tr h="162927">
                <a:tc>
                  <a:txBody>
                    <a:bodyPr/>
                    <a:lstStyle/>
                    <a:p>
                      <a:pPr marR="57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 (ознакомление с миром природы)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23.04.2026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Анисимова Ю.В.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05" marR="235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80382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377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148" y="7187083"/>
            <a:ext cx="10058400" cy="2743200"/>
          </a:xfrm>
          <a:ln>
            <a:solidFill>
              <a:srgbClr val="FFFF00"/>
            </a:solidFill>
          </a:ln>
        </p:spPr>
        <p:txBody>
          <a:bodyPr/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31034" y="1217021"/>
            <a:ext cx="9155767" cy="2577402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2500" lnSpcReduction="10000"/>
          </a:bodyPr>
          <a:lstStyle/>
          <a:p>
            <a:pPr algn="ctr">
              <a:lnSpc>
                <a:spcPct val="150000"/>
              </a:lnSpc>
            </a:pPr>
            <a:r>
              <a:rPr lang="ru-RU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педагогического совета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погружение педагогического коллектива в новый образовательный период через метафору батискафа, исследующего глубины образовательного процесса.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6090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84352" y="5719551"/>
            <a:ext cx="342234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" action="ppaction://noaction"/>
              </a:rPr>
              <a:t>Вернуться к выбору тем→</a:t>
            </a:r>
            <a:endParaRPr lang="ru-RU" sz="2500" u="sng" dirty="0">
              <a:ln w="0"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60015" y="399399"/>
            <a:ext cx="6715097" cy="787013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кадры детского сада: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cap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54569E7-694D-4F4C-8C37-B673E824D9A2}"/>
              </a:ext>
            </a:extLst>
          </p:cNvPr>
          <p:cNvSpPr/>
          <p:nvPr/>
        </p:nvSpPr>
        <p:spPr>
          <a:xfrm>
            <a:off x="1927134" y="1854210"/>
            <a:ext cx="8738716" cy="28040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25 педагогов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Воспитатели – 16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Учителя - логопеды – 5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Музыкальные руководители – 2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Инструктор по физической культуре – 1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 – психолог - 1</a:t>
            </a:r>
          </a:p>
          <a:p>
            <a:pPr>
              <a:lnSpc>
                <a:spcPct val="106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15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E200D88-7FF2-4BED-831B-3141E46052F6}"/>
              </a:ext>
            </a:extLst>
          </p:cNvPr>
          <p:cNvSpPr/>
          <p:nvPr/>
        </p:nvSpPr>
        <p:spPr>
          <a:xfrm>
            <a:off x="1284514" y="908110"/>
            <a:ext cx="10250994" cy="44044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Имеют образование:</a:t>
            </a:r>
          </a:p>
          <a:p>
            <a:pPr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Высшее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–21 чел. (Мельникова О.В., Халилова Г.Р., Шефер Т.А., Юнг Е.С., Анисимова Ю.В.,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Чукмасова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И.В., Усольцева Л.А., Усольцева А.Я.,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Салчинская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Ю.А.,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Мацегора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Е.А.,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Тыра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Н.А., Кириллова Е.А., Николаева Е.Ю., Куликова О.С., Каримова  А.А., Пономарева А.Л., Ларионова К.В., Соколова А.А., Муртазина Т.Г., Курганова О.С., Давыдова Н.А.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Среднее профессиональное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чел. (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Шишло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О.А., Шмакова Н.А., Цыганова А.И., Москвина Л.М.)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Имеют квалификационную категорию: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Высшая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6 чел. (Мельникова О.В.,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Шишло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О.А., Шефер Т.А., Юнг Е.С.,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Тыра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Н.А., Шмакова Н.А.)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15 чел. (Кириллова Е.А., Анисимова Ю.В.,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Мацегора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Е.А., Соколова А.А., Халилова Г.Р., Цыганова А.И., Усольцева А.Я., Усольцева Л.А.,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Чукмасова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И.В., Николаева Е.Ю., Москвина Л.М., Пономарева А.Л., Куликова О.С.,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Салчинская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Ю.А., Курганова О.С.)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категории -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чел.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Каримова А.А., Муртазина Т.Г., Ларионова К.В., Давыдова Н.А.)</a:t>
            </a:r>
          </a:p>
          <a:p>
            <a:pPr>
              <a:lnSpc>
                <a:spcPct val="106000"/>
              </a:lnSpc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985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7384233-9A1B-47B1-B891-38E6633253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809141"/>
              </p:ext>
            </p:extLst>
          </p:nvPr>
        </p:nvGraphicFramePr>
        <p:xfrm>
          <a:off x="2353381" y="570045"/>
          <a:ext cx="6720281" cy="5980357"/>
        </p:xfrm>
        <a:graphic>
          <a:graphicData uri="http://schemas.openxmlformats.org/drawingml/2006/table">
            <a:tbl>
              <a:tblPr firstRow="1" firstCol="1" bandRow="1" bandCol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4720659">
                  <a:extLst>
                    <a:ext uri="{9D8B030D-6E8A-4147-A177-3AD203B41FA5}">
                      <a16:colId xmlns:a16="http://schemas.microsoft.com/office/drawing/2014/main" val="2425104032"/>
                    </a:ext>
                  </a:extLst>
                </a:gridCol>
                <a:gridCol w="1999622">
                  <a:extLst>
                    <a:ext uri="{9D8B030D-6E8A-4147-A177-3AD203B41FA5}">
                      <a16:colId xmlns:a16="http://schemas.microsoft.com/office/drawing/2014/main" val="2080185149"/>
                    </a:ext>
                  </a:extLst>
                </a:gridCol>
              </a:tblGrid>
              <a:tr h="730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20" marR="55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20" marR="55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698614"/>
                  </a:ext>
                </a:extLst>
              </a:tr>
              <a:tr h="5396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Группа раннего развития для детей 1,5 – 2 года «Ромашки», с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аллергопатологией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20" marR="55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Кириллова Е.А.,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Тыра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Н.А.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20" marR="55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863030"/>
                  </a:ext>
                </a:extLst>
              </a:tr>
              <a:tr h="3568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Группа раннего развития для детей 2 – 3 года «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Смешарики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», ЧБД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20" marR="55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Анисимова Ю.В., Мельникова О.В.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20" marR="55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956264"/>
                  </a:ext>
                </a:extLst>
              </a:tr>
              <a:tr h="5396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Группа общеразвивающей направленности для детей 3-4 года «Искорки», ЧБД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20" marR="55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Москвина Л.М., Халилова Г.Р.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20" marR="55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580406"/>
                  </a:ext>
                </a:extLst>
              </a:tr>
              <a:tr h="5396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Группа общеразвивающей направленности для детей 3-4 года «Капельки», ЧБД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20" marR="55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Мацегора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Е.А.,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Шишло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О.А.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20" marR="55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931725"/>
                  </a:ext>
                </a:extLst>
              </a:tr>
              <a:tr h="5396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Группа комбинированной направленности для детей 4-5 лет «Родничок»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20" marR="55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Курганова О.С., Муртазина Т.Г.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20" marR="55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642788"/>
                  </a:ext>
                </a:extLst>
              </a:tr>
              <a:tr h="5396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Группа комбинированной направленности для детей 5-6 лет «Солнышко»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20" marR="55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Давыдова Н.А., Николаева Е.Ю.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20" marR="55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712966"/>
                  </a:ext>
                </a:extLst>
              </a:tr>
              <a:tr h="5822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Группа комбинированной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направленности для детей 6-7 лет «Пчелки»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20" marR="55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Шефер Т.А.,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Юнг Е.С.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20" marR="55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055053"/>
                  </a:ext>
                </a:extLst>
              </a:tr>
              <a:tr h="5396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Группа компенсирующей направленности для детей 6-7 лет «Непоседы»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20" marR="55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Соколова А.А., Цыганова А.И.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20" marR="55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116042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EC50055-5DC2-491D-A566-F052E36FB515}"/>
              </a:ext>
            </a:extLst>
          </p:cNvPr>
          <p:cNvSpPr/>
          <p:nvPr/>
        </p:nvSpPr>
        <p:spPr>
          <a:xfrm>
            <a:off x="3401818" y="87488"/>
            <a:ext cx="4986430" cy="3720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Расстановка кадров на 2025-2026 учебный год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030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0726" y="5395276"/>
            <a:ext cx="11425084" cy="1602658"/>
          </a:xfrm>
        </p:spPr>
        <p:txBody>
          <a:bodyPr>
            <a:noAutofit/>
          </a:bodyPr>
          <a:lstStyle/>
          <a:p>
            <a:endParaRPr lang="ru-RU" sz="1600" b="1" cap="none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hlinkClick r:id="" action="ppaction://noaction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75C832-529D-40C3-8E43-8AF8BD106EF7}"/>
              </a:ext>
            </a:extLst>
          </p:cNvPr>
          <p:cNvSpPr/>
          <p:nvPr/>
        </p:nvSpPr>
        <p:spPr>
          <a:xfrm>
            <a:off x="3459366" y="327068"/>
            <a:ext cx="503766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Аттестация педагогических и работников</a:t>
            </a:r>
            <a:endParaRPr lang="ru-RU" sz="2000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88140A1-741A-4E28-89E4-94EB874CC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921767"/>
              </p:ext>
            </p:extLst>
          </p:nvPr>
        </p:nvGraphicFramePr>
        <p:xfrm>
          <a:off x="2151843" y="1017192"/>
          <a:ext cx="7402676" cy="5313685"/>
        </p:xfrm>
        <a:graphic>
          <a:graphicData uri="http://schemas.openxmlformats.org/drawingml/2006/table">
            <a:tbl>
              <a:tblPr firstRow="1" firstCol="1" bandRow="1" bandCol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523872">
                  <a:extLst>
                    <a:ext uri="{9D8B030D-6E8A-4147-A177-3AD203B41FA5}">
                      <a16:colId xmlns:a16="http://schemas.microsoft.com/office/drawing/2014/main" val="3990458371"/>
                    </a:ext>
                  </a:extLst>
                </a:gridCol>
                <a:gridCol w="1537397">
                  <a:extLst>
                    <a:ext uri="{9D8B030D-6E8A-4147-A177-3AD203B41FA5}">
                      <a16:colId xmlns:a16="http://schemas.microsoft.com/office/drawing/2014/main" val="880700345"/>
                    </a:ext>
                  </a:extLst>
                </a:gridCol>
                <a:gridCol w="1296238">
                  <a:extLst>
                    <a:ext uri="{9D8B030D-6E8A-4147-A177-3AD203B41FA5}">
                      <a16:colId xmlns:a16="http://schemas.microsoft.com/office/drawing/2014/main" val="632617422"/>
                    </a:ext>
                  </a:extLst>
                </a:gridCol>
                <a:gridCol w="1070857">
                  <a:extLst>
                    <a:ext uri="{9D8B030D-6E8A-4147-A177-3AD203B41FA5}">
                      <a16:colId xmlns:a16="http://schemas.microsoft.com/office/drawing/2014/main" val="496311947"/>
                    </a:ext>
                  </a:extLst>
                </a:gridCol>
                <a:gridCol w="1467059">
                  <a:extLst>
                    <a:ext uri="{9D8B030D-6E8A-4147-A177-3AD203B41FA5}">
                      <a16:colId xmlns:a16="http://schemas.microsoft.com/office/drawing/2014/main" val="701405785"/>
                    </a:ext>
                  </a:extLst>
                </a:gridCol>
                <a:gridCol w="1507253">
                  <a:extLst>
                    <a:ext uri="{9D8B030D-6E8A-4147-A177-3AD203B41FA5}">
                      <a16:colId xmlns:a16="http://schemas.microsoft.com/office/drawing/2014/main" val="1428289201"/>
                    </a:ext>
                  </a:extLst>
                </a:gridCol>
              </a:tblGrid>
              <a:tr h="29882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п\п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Ф.И.О. педагога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Должность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Категория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Предыдущая аттестация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Следующая аттестация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826853"/>
                  </a:ext>
                </a:extLst>
              </a:tr>
              <a:tr h="25692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lvl="0"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Каримова А.А.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Педагог-психолог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б/к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664823"/>
                  </a:ext>
                </a:extLst>
              </a:tr>
              <a:tr h="18521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Муртазина Т.Г.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воспитатель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б/к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297453"/>
                  </a:ext>
                </a:extLst>
              </a:tr>
              <a:tr h="18521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lvl="0"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Николаева Е.Ю.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воспитатель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первая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952402"/>
                  </a:ext>
                </a:extLst>
              </a:tr>
              <a:tr h="18521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Пономарева А.Л.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Учитель-логопед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первая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128008"/>
                  </a:ext>
                </a:extLst>
              </a:tr>
              <a:tr h="18521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Усольцева Л.А.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Муз.руководитель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первая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81287"/>
                  </a:ext>
                </a:extLst>
              </a:tr>
              <a:tr h="31486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Кириллова Е.А.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воспитатель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первая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166387"/>
                  </a:ext>
                </a:extLst>
              </a:tr>
              <a:tr h="9037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Халилова Г.Р.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воспитатель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первая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334455"/>
                  </a:ext>
                </a:extLst>
              </a:tr>
              <a:tr h="18521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Чукмасова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И.В.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Муз.руководитель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первая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020522"/>
                  </a:ext>
                </a:extLst>
              </a:tr>
              <a:tr h="9037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Юнг Е.С.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воспитатель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высшая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7" marR="36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41332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82972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760" y="642688"/>
            <a:ext cx="10759642" cy="4578927"/>
          </a:xfrm>
        </p:spPr>
        <p:txBody>
          <a:bodyPr/>
          <a:lstStyle/>
          <a:p>
            <a:pPr algn="ctr"/>
            <a:b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8DE536-8AEA-45DD-90C8-E0818455DB98}"/>
              </a:ext>
            </a:extLst>
          </p:cNvPr>
          <p:cNvSpPr/>
          <p:nvPr/>
        </p:nvSpPr>
        <p:spPr>
          <a:xfrm>
            <a:off x="1764806" y="296063"/>
            <a:ext cx="8109336" cy="4581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педагогических работников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B1B72E1-E05E-4AB7-8464-5E8138046F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907225"/>
              </p:ext>
            </p:extLst>
          </p:nvPr>
        </p:nvGraphicFramePr>
        <p:xfrm>
          <a:off x="2855809" y="933684"/>
          <a:ext cx="5684508" cy="5813355"/>
        </p:xfrm>
        <a:graphic>
          <a:graphicData uri="http://schemas.openxmlformats.org/drawingml/2006/table">
            <a:tbl>
              <a:tblPr firstRow="1" firstCol="1" bandRow="1" bandCol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475973">
                  <a:extLst>
                    <a:ext uri="{9D8B030D-6E8A-4147-A177-3AD203B41FA5}">
                      <a16:colId xmlns:a16="http://schemas.microsoft.com/office/drawing/2014/main" val="532022660"/>
                    </a:ext>
                  </a:extLst>
                </a:gridCol>
                <a:gridCol w="2268587">
                  <a:extLst>
                    <a:ext uri="{9D8B030D-6E8A-4147-A177-3AD203B41FA5}">
                      <a16:colId xmlns:a16="http://schemas.microsoft.com/office/drawing/2014/main" val="685319243"/>
                    </a:ext>
                  </a:extLst>
                </a:gridCol>
                <a:gridCol w="1363159">
                  <a:extLst>
                    <a:ext uri="{9D8B030D-6E8A-4147-A177-3AD203B41FA5}">
                      <a16:colId xmlns:a16="http://schemas.microsoft.com/office/drawing/2014/main" val="289492492"/>
                    </a:ext>
                  </a:extLst>
                </a:gridCol>
                <a:gridCol w="1576789">
                  <a:extLst>
                    <a:ext uri="{9D8B030D-6E8A-4147-A177-3AD203B41FA5}">
                      <a16:colId xmlns:a16="http://schemas.microsoft.com/office/drawing/2014/main" val="2496964320"/>
                    </a:ext>
                  </a:extLst>
                </a:gridCol>
              </a:tblGrid>
              <a:tr h="3039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Фамилия, Имя, Отчество 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прохождения 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Планируемый срок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125150"/>
                  </a:ext>
                </a:extLst>
              </a:tr>
              <a:tr h="2203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Анисимова Ю.В.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292264"/>
                  </a:ext>
                </a:extLst>
              </a:tr>
              <a:tr h="2203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Давыдова Н.А.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80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4909"/>
                  </a:ext>
                </a:extLst>
              </a:tr>
              <a:tr h="2203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Каримова А.А.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80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158388"/>
                  </a:ext>
                </a:extLst>
              </a:tr>
              <a:tr h="2203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Куликова О.С.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80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714144"/>
                  </a:ext>
                </a:extLst>
              </a:tr>
              <a:tr h="2203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Курганова О.С.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010943"/>
                  </a:ext>
                </a:extLst>
              </a:tr>
              <a:tr h="2203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Ларионова А.Л.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80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664708"/>
                  </a:ext>
                </a:extLst>
              </a:tr>
              <a:tr h="2203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Мацегора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Е.А.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80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423760"/>
                  </a:ext>
                </a:extLst>
              </a:tr>
              <a:tr h="2203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Мельникова О.В.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80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042533"/>
                  </a:ext>
                </a:extLst>
              </a:tr>
              <a:tr h="2203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Москвина Л.М.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094771"/>
                  </a:ext>
                </a:extLst>
              </a:tr>
              <a:tr h="2203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10 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Муртазина Т.Г.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910797"/>
                  </a:ext>
                </a:extLst>
              </a:tr>
              <a:tr h="2203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11 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Николаева Е.Ю.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577534"/>
                  </a:ext>
                </a:extLst>
              </a:tr>
              <a:tr h="2203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12 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Пономарева А.Л.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940522"/>
                  </a:ext>
                </a:extLst>
              </a:tr>
              <a:tr h="2203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13 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Салчинская Ю.А.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888039"/>
                  </a:ext>
                </a:extLst>
              </a:tr>
              <a:tr h="2203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Соколова А.А.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444123"/>
                  </a:ext>
                </a:extLst>
              </a:tr>
              <a:tr h="2203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15 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Тыра Н.А.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90034"/>
                  </a:ext>
                </a:extLst>
              </a:tr>
              <a:tr h="2203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16 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Усольцева А.Я.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847448"/>
                  </a:ext>
                </a:extLst>
              </a:tr>
              <a:tr h="2203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Усольцева Л.А.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80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753507"/>
                  </a:ext>
                </a:extLst>
              </a:tr>
              <a:tr h="2203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18 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Кириллова Е.А.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80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186070"/>
                  </a:ext>
                </a:extLst>
              </a:tr>
              <a:tr h="2203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19 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Халилова Г.Р.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727917"/>
                  </a:ext>
                </a:extLst>
              </a:tr>
              <a:tr h="2203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Цыганова А.И.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944429"/>
                  </a:ext>
                </a:extLst>
              </a:tr>
              <a:tr h="2203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21 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Чукмасова И.В.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726267"/>
                  </a:ext>
                </a:extLst>
              </a:tr>
              <a:tr h="2203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22 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Шефер Т.А.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712870"/>
                  </a:ext>
                </a:extLst>
              </a:tr>
              <a:tr h="2203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23 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Шишло О.А.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80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328826"/>
                  </a:ext>
                </a:extLst>
              </a:tr>
              <a:tr h="2203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24 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Шмакова Н.А.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80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624717"/>
                  </a:ext>
                </a:extLst>
              </a:tr>
              <a:tr h="2203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25 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Юнг Е.С.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800" dirty="0"/>
                    </a:p>
                  </a:txBody>
                  <a:tcPr marL="14743" marR="1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80645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917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" action="ppaction://noaction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450233" y="433428"/>
            <a:ext cx="10759642" cy="1513263"/>
          </a:xfrm>
        </p:spPr>
        <p:txBody>
          <a:bodyPr>
            <a:normAutofit/>
          </a:bodyPr>
          <a:lstStyle/>
          <a:p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E99AC96-27A4-4E24-A718-DF87DCCADCE4}"/>
              </a:ext>
            </a:extLst>
          </p:cNvPr>
          <p:cNvSpPr/>
          <p:nvPr/>
        </p:nvSpPr>
        <p:spPr>
          <a:xfrm>
            <a:off x="2666730" y="1946691"/>
            <a:ext cx="6542497" cy="18283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4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«Кислородный коктейль </a:t>
            </a: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4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мотивации»</a:t>
            </a:r>
            <a:endParaRPr lang="ru-RU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30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96567" y="4854766"/>
            <a:ext cx="9144000" cy="1655762"/>
          </a:xfrm>
        </p:spPr>
        <p:txBody>
          <a:bodyPr/>
          <a:lstStyle/>
          <a:p>
            <a:endParaRPr lang="ru-RU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424A00C-52B3-4C87-9B7B-342551D408B7}"/>
              </a:ext>
            </a:extLst>
          </p:cNvPr>
          <p:cNvSpPr/>
          <p:nvPr/>
        </p:nvSpPr>
        <p:spPr>
          <a:xfrm>
            <a:off x="1168959" y="1129507"/>
            <a:ext cx="10235920" cy="39548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</a:t>
            </a:r>
            <a:r>
              <a:rPr lang="ru-RU" sz="2800" b="1" spc="-5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направления</a:t>
            </a:r>
            <a:r>
              <a:rPr lang="ru-RU" sz="2800" b="1" spc="-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spc="-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</a:t>
            </a:r>
            <a:r>
              <a:rPr lang="ru-RU" sz="2800" b="1" spc="-5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ru-RU" sz="2800" b="1" spc="-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spc="-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2025-2026</a:t>
            </a:r>
            <a:r>
              <a:rPr lang="ru-RU" sz="2800" b="1" spc="-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spc="-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</a:t>
            </a:r>
            <a:r>
              <a:rPr lang="ru-RU" sz="2800" b="1" spc="-4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spc="-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8765" algn="just">
              <a:lnSpc>
                <a:spcPct val="112000"/>
              </a:lnSpc>
              <a:spcAft>
                <a:spcPts val="25"/>
              </a:spcAft>
            </a:pPr>
            <a:r>
              <a:rPr lang="ru-RU" sz="2000" b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обеспечение целостного равностороннего развития личности каждого дошкольника в различных сферах общения и деятельности с учетом возрастных и индивидуальных особенностей посредством построения образовательной деятельности на основе современных образовательных технологий, обеспечивающих развитие различных форм инициативы, активности и самостоятельности дошкольников в условиях реализации ФГОС ДО, ФОП ДО.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759013"/>
      </p:ext>
    </p:extLst>
  </p:cSld>
  <p:clrMapOvr>
    <a:masterClrMapping/>
  </p:clrMapOvr>
  <p:transition spd="slow" advTm="20000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ISPRING_PLAYERS_CUSTOMIZATION" val="UEsDBBQAAgAIAAlvgUi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BAgAAFAACAAgACW+BSKkBxHb7AgAAsAgAABQAAAAAAAAAAQAAAAAAAAAAAHVuaXZlcnNhbC9wbGF5ZXIueG1sUEsFBgAAAAABAAEAQgAAAC0DAAAAAA=="/>
  <p:tag name="ISPRING_PRESENTATION_TITLE" val="СВОЯ ИГРА"/>
  <p:tag name="ARTICULATE_SLIDE_COUNT" val="42"/>
  <p:tag name="ARTICULATE_PROJECT_OPEN" val="0"/>
  <p:tag name="ISPRING_UUID" val="{057A1C99-AAD4-4B36-81AC-138FA0944F7E}"/>
  <p:tag name="ISPRING_RESOURCE_FOLDER" val="C:\Users\olga.kokoulina\Documents\СВОЯ ИГРА - Copy\"/>
  <p:tag name="ISPRING_PRESENTATION_PATH" val="C:\Users\olga.kokoulina\Documents\СВОЯ ИГРА - Copy.pptx"/>
  <p:tag name="ISPRING_PROJECT_FOLDER_UPDATED" val="1"/>
  <p:tag name="ISPRING_SCREEN_RECS_UPDATED" val="C:\Users\olga.kokoulina\Documents\СВОЯ ИГРА - Copy"/>
  <p:tag name="ISPRING_RESOURCE_PATHS_HASH_PRESENTER" val="30a29568428e1fbe1e9622116143a56fc151e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Тема Offic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EE599"/>
      </a:hlink>
      <a:folHlink>
        <a:srgbClr val="2D519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5897</TotalTime>
  <Words>1877</Words>
  <Application>Microsoft Office PowerPoint</Application>
  <PresentationFormat>Широкоэкранный</PresentationFormat>
  <Paragraphs>483</Paragraphs>
  <Slides>16</Slides>
  <Notes>14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Open Sans</vt:lpstr>
      <vt:lpstr>Times New Roman</vt:lpstr>
      <vt:lpstr>Тема Office</vt:lpstr>
      <vt:lpstr>Презентация PowerPoint</vt:lpstr>
      <vt:lpstr>Презентация PowerPoint</vt:lpstr>
      <vt:lpstr>Педагогические кадры детского сада: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 ОСНОВНЫЕ ЗАДАЧИ РАБОТЫ:   </vt:lpstr>
      <vt:lpstr>Презентация PowerPoint</vt:lpstr>
      <vt:lpstr>Выставки, конкурсы, смотры, акции.</vt:lpstr>
      <vt:lpstr>Презентация PowerPoint</vt:lpstr>
      <vt:lpstr> Семинары, семинары-практикумы, мастер-классы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СВОЯ ИГРА</dc:title>
  <dc:creator>Olga Kokoulina</dc:creator>
  <cp:lastModifiedBy>qwerty1</cp:lastModifiedBy>
  <cp:revision>179</cp:revision>
  <dcterms:created xsi:type="dcterms:W3CDTF">2017-04-04T07:27:35Z</dcterms:created>
  <dcterms:modified xsi:type="dcterms:W3CDTF">2025-10-07T04:05:26Z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F2CB6D5A-1B8B-4A8E-ADC4-3A0669CDCAD4</vt:lpwstr>
  </property>
  <property fmtid="{D5CDD505-2E9C-101B-9397-08002B2CF9AE}" pid="3" name="ArticulatePath">
    <vt:lpwstr>Презентация2</vt:lpwstr>
  </property>
</Properties>
</file>