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92" r:id="rId7"/>
    <p:sldId id="261" r:id="rId8"/>
    <p:sldId id="289" r:id="rId9"/>
    <p:sldId id="293" r:id="rId10"/>
    <p:sldId id="265" r:id="rId11"/>
    <p:sldId id="288" r:id="rId12"/>
    <p:sldId id="266" r:id="rId13"/>
    <p:sldId id="269" r:id="rId14"/>
    <p:sldId id="27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CCFF"/>
    <a:srgbClr val="9966FF"/>
    <a:srgbClr val="F4DAA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WordArt 4"/>
          <p:cNvSpPr>
            <a:spLocks noTextEdit="1"/>
          </p:cNvSpPr>
          <p:nvPr/>
        </p:nvSpPr>
        <p:spPr>
          <a:xfrm>
            <a:off x="900113" y="1916113"/>
            <a:ext cx="73437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Химическая связь</a:t>
            </a:r>
            <a:endParaRPr lang="ru-RU" altLang="en-US" sz="3600" b="1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60350"/>
            <a:ext cx="8351837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5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052513"/>
            <a:ext cx="4752975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6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2060575"/>
            <a:ext cx="475297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7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3716338"/>
            <a:ext cx="6048375" cy="245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Rectangle 8" descr="Пергамент"/>
          <p:cNvSpPr/>
          <p:nvPr/>
        </p:nvSpPr>
        <p:spPr>
          <a:xfrm>
            <a:off x="1619250" y="4941888"/>
            <a:ext cx="3240088" cy="1223962"/>
          </a:xfrm>
          <a:prstGeom prst="rect">
            <a:avLst/>
          </a:prstGeom>
          <a:blipFill rotWithShape="1">
            <a:blip r:embed="rId5"/>
          </a:blipFill>
          <a:ln w="9525">
            <a:noFill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250825" y="260350"/>
            <a:ext cx="8642350" cy="399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solidFill>
                  <a:srgbClr val="CC3300"/>
                </a:solidFill>
                <a:latin typeface="Arial" panose="020B0604020202020204" pitchFamily="34" charset="0"/>
              </a:rPr>
              <a:t>Водородную связь</a:t>
            </a:r>
            <a:r>
              <a:rPr sz="3200" b="1" dirty="0">
                <a:latin typeface="Arial" panose="020B0604020202020204" pitchFamily="34" charset="0"/>
              </a:rPr>
              <a:t> могут образовывать только такие вещества, в молекулах которых атом водорода связан с электроотрицательными атомами. Объясняется возникновение водородной связи действием электростатических сил. </a:t>
            </a:r>
            <a:endParaRPr sz="3200" b="1" dirty="0">
              <a:latin typeface="Arial" panose="020B0604020202020204" pitchFamily="34" charset="0"/>
            </a:endParaRPr>
          </a:p>
          <a:p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1116013" y="4076700"/>
            <a:ext cx="6264275" cy="1735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CC3300"/>
                </a:solidFill>
                <a:latin typeface="Arial" panose="020B0604020202020204" pitchFamily="34" charset="0"/>
              </a:rPr>
              <a:t>           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Н	         Н	           Н</a:t>
            </a:r>
            <a:endParaRPr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         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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	                    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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	                    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</a:t>
            </a:r>
            <a:endParaRPr lang="en-US" altLang="x-none"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</a:rPr>
              <a:t>H 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</a:rPr>
              <a:t> O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:</a:t>
            </a:r>
            <a:r>
              <a:rPr lang="en-US" altLang="x-none" sz="2400" b="1" baseline="30000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sz="2400" b="1" baseline="30000" dirty="0">
                <a:solidFill>
                  <a:srgbClr val="CC3300"/>
                </a:solidFill>
                <a:latin typeface="Arial" panose="020B0604020202020204" pitchFamily="34" charset="0"/>
              </a:rPr>
              <a:t>-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</a:rPr>
              <a:t> H</a:t>
            </a:r>
            <a:r>
              <a:rPr lang="en-US" altLang="x-none" sz="2400" b="1" baseline="30000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sz="2400" b="1" baseline="30000" dirty="0">
                <a:solidFill>
                  <a:srgbClr val="CC3300"/>
                </a:solidFill>
                <a:latin typeface="Arial" panose="020B0604020202020204" pitchFamily="34" charset="0"/>
              </a:rPr>
              <a:t>+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</a:rPr>
              <a:t> O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:</a:t>
            </a:r>
            <a:r>
              <a:rPr lang="en-US" altLang="x-none" sz="2400" b="1" baseline="30000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sz="2400" b="1" baseline="30000" dirty="0">
                <a:solidFill>
                  <a:srgbClr val="CC3300"/>
                </a:solidFill>
                <a:latin typeface="Arial" panose="020B0604020202020204" pitchFamily="34" charset="0"/>
              </a:rPr>
              <a:t>-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400" b="1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</a:rPr>
              <a:t> H</a:t>
            </a:r>
            <a:r>
              <a:rPr lang="en-US" altLang="x-none" sz="2400" b="1" baseline="30000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sz="2400" b="1" baseline="30000" dirty="0">
                <a:solidFill>
                  <a:srgbClr val="CC3300"/>
                </a:solidFill>
                <a:latin typeface="Arial" panose="020B0604020202020204" pitchFamily="34" charset="0"/>
              </a:rPr>
              <a:t>+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x-none" sz="2400" b="1" dirty="0">
                <a:solidFill>
                  <a:srgbClr val="CC3300"/>
                </a:solidFill>
                <a:latin typeface="Arial" panose="020B0604020202020204" pitchFamily="34" charset="0"/>
              </a:rPr>
              <a:t>O</a:t>
            </a:r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:	</a:t>
            </a:r>
            <a:endParaRPr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hm7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75" y="15875"/>
            <a:ext cx="2784475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3"/>
          <p:cNvSpPr txBox="1"/>
          <p:nvPr/>
        </p:nvSpPr>
        <p:spPr>
          <a:xfrm>
            <a:off x="323850" y="1484313"/>
            <a:ext cx="4895850" cy="423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latin typeface="Arial" panose="020B0604020202020204" pitchFamily="34" charset="0"/>
              </a:rPr>
              <a:t>Водородная связь может быть и внутримолекулярной, особенно часто она проявляется в органических веществах.</a:t>
            </a:r>
            <a:endParaRPr sz="32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539750" y="333375"/>
            <a:ext cx="8280400" cy="2868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CC3300"/>
                </a:solidFill>
                <a:latin typeface="Arial" panose="020B0604020202020204" pitchFamily="34" charset="0"/>
              </a:rPr>
              <a:t>Металлическая химическая связь </a:t>
            </a:r>
            <a:r>
              <a:rPr sz="2800" b="1" dirty="0">
                <a:latin typeface="Arial" panose="020B0604020202020204" pitchFamily="34" charset="0"/>
              </a:rPr>
              <a:t>образуется в металлах и сплавах.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Вид связи между положительными ионами, осуществляемой за счет притяжения электронов, свободно перемещающихся по кристаллу, называется металлической.</a:t>
            </a:r>
            <a:endParaRPr sz="2800" b="1" dirty="0">
              <a:latin typeface="Arial" panose="020B0604020202020204" pitchFamily="34" charset="0"/>
            </a:endParaRPr>
          </a:p>
        </p:txBody>
      </p:sp>
      <p:pic>
        <p:nvPicPr>
          <p:cNvPr id="14339" name="Picture 3" descr="L04p6p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3230563"/>
            <a:ext cx="4241800" cy="3181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AutoShape 3"/>
          <p:cNvSpPr/>
          <p:nvPr/>
        </p:nvSpPr>
        <p:spPr>
          <a:xfrm>
            <a:off x="1692275" y="476250"/>
            <a:ext cx="6119813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08175" y="884238"/>
            <a:ext cx="56165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24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Типы кристаллических решёток</a:t>
            </a:r>
            <a:endParaRPr sz="24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65" name="AutoShape 5"/>
          <p:cNvSpPr/>
          <p:nvPr/>
        </p:nvSpPr>
        <p:spPr>
          <a:xfrm>
            <a:off x="250825" y="2636838"/>
            <a:ext cx="2305050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66" name="AutoShape 6"/>
          <p:cNvSpPr/>
          <p:nvPr/>
        </p:nvSpPr>
        <p:spPr>
          <a:xfrm>
            <a:off x="1763713" y="4437063"/>
            <a:ext cx="2233612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67" name="AutoShape 7"/>
          <p:cNvSpPr/>
          <p:nvPr/>
        </p:nvSpPr>
        <p:spPr>
          <a:xfrm>
            <a:off x="4572000" y="4437063"/>
            <a:ext cx="2376488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68" name="AutoShape 8"/>
          <p:cNvSpPr/>
          <p:nvPr/>
        </p:nvSpPr>
        <p:spPr>
          <a:xfrm>
            <a:off x="6659563" y="2708275"/>
            <a:ext cx="2305050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69" name="Line 9"/>
          <p:cNvSpPr/>
          <p:nvPr/>
        </p:nvSpPr>
        <p:spPr>
          <a:xfrm flipH="1">
            <a:off x="1331913" y="1916113"/>
            <a:ext cx="1008062" cy="576262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0" name="Line 10"/>
          <p:cNvSpPr/>
          <p:nvPr/>
        </p:nvSpPr>
        <p:spPr>
          <a:xfrm flipH="1">
            <a:off x="2843213" y="2349500"/>
            <a:ext cx="936625" cy="1800225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1" name="Line 11"/>
          <p:cNvSpPr/>
          <p:nvPr/>
        </p:nvSpPr>
        <p:spPr>
          <a:xfrm>
            <a:off x="6732588" y="1989138"/>
            <a:ext cx="935037" cy="503237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2" name="Line 12"/>
          <p:cNvSpPr/>
          <p:nvPr/>
        </p:nvSpPr>
        <p:spPr>
          <a:xfrm>
            <a:off x="4716463" y="2349500"/>
            <a:ext cx="935037" cy="1727200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3" name="Text Box 13"/>
          <p:cNvSpPr txBox="1"/>
          <p:nvPr/>
        </p:nvSpPr>
        <p:spPr>
          <a:xfrm>
            <a:off x="468313" y="3062288"/>
            <a:ext cx="18002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Атомная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6948488" y="3068638"/>
            <a:ext cx="18002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Ионная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5375" name="Text Box 15"/>
          <p:cNvSpPr txBox="1"/>
          <p:nvPr/>
        </p:nvSpPr>
        <p:spPr>
          <a:xfrm>
            <a:off x="1908175" y="4862513"/>
            <a:ext cx="19446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Молекулярная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5376" name="Text Box 16"/>
          <p:cNvSpPr txBox="1"/>
          <p:nvPr/>
        </p:nvSpPr>
        <p:spPr>
          <a:xfrm>
            <a:off x="4714875" y="4868863"/>
            <a:ext cx="19446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Металлическая</a:t>
            </a:r>
            <a:endParaRPr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642350" cy="20748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2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Ионная кристаллическая решетка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sz="2800" b="1" dirty="0">
                <a:latin typeface="Arial" panose="020B0604020202020204" pitchFamily="34" charset="0"/>
              </a:rPr>
              <a:t>Около каждого иона хлора расположено 6 ионов натрия (и наоборот). Координационное число иона равно 6.</a:t>
            </a:r>
            <a:endParaRPr sz="2800" b="1" dirty="0">
              <a:latin typeface="Arial" panose="020B0604020202020204" pitchFamily="34" charset="0"/>
            </a:endParaRPr>
          </a:p>
        </p:txBody>
      </p:sp>
      <p:pic>
        <p:nvPicPr>
          <p:cNvPr id="16388" name="Picture 4" descr="соль"/>
          <p:cNvPicPr>
            <a:picLocks noChangeAspect="1"/>
          </p:cNvPicPr>
          <p:nvPr/>
        </p:nvPicPr>
        <p:blipFill>
          <a:blip r:embed="rId1">
            <a:lum contrast="30000"/>
          </a:blip>
          <a:stretch>
            <a:fillRect/>
          </a:stretch>
        </p:blipFill>
        <p:spPr>
          <a:xfrm>
            <a:off x="4284663" y="2997200"/>
            <a:ext cx="4464050" cy="357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Ионная кристаллическая структура NaCl: 1 – хлорид-ион Cl–; 2 – катион натрия Na+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539750" y="3141663"/>
            <a:ext cx="3527425" cy="324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1" name="Picture 3" descr="L37p4p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04813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4"/>
          <p:cNvSpPr txBox="1"/>
          <p:nvPr/>
        </p:nvSpPr>
        <p:spPr>
          <a:xfrm>
            <a:off x="827088" y="5949950"/>
            <a:ext cx="77041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</a:rPr>
              <a:t>Природный кристалл каменной соли</a:t>
            </a:r>
            <a:endParaRPr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5" name="Picture 3" descr="графит"/>
          <p:cNvPicPr>
            <a:picLocks noChangeAspect="1"/>
          </p:cNvPicPr>
          <p:nvPr/>
        </p:nvPicPr>
        <p:blipFill>
          <a:blip r:embed="rId1">
            <a:lum bright="-17999" contrast="36000"/>
          </a:blip>
          <a:stretch>
            <a:fillRect/>
          </a:stretch>
        </p:blipFill>
        <p:spPr>
          <a:xfrm>
            <a:off x="1403350" y="666750"/>
            <a:ext cx="6408738" cy="5989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6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Атомная кристаллическая решетка</a:t>
            </a:r>
            <a:endParaRPr sz="36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8437" name="Picture 5" descr="50_569774788"/>
          <p:cNvPicPr>
            <a:picLocks noChangeAspect="1"/>
          </p:cNvPicPr>
          <p:nvPr/>
        </p:nvPicPr>
        <p:blipFill>
          <a:blip r:embed="rId2">
            <a:lum bright="-6000" contrast="6000"/>
          </a:blip>
          <a:stretch>
            <a:fillRect/>
          </a:stretch>
        </p:blipFill>
        <p:spPr>
          <a:xfrm>
            <a:off x="1763713" y="1495425"/>
            <a:ext cx="2592387" cy="246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L02p6p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4221163"/>
            <a:ext cx="3097213" cy="2322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L02p6p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96850"/>
            <a:ext cx="8640762" cy="648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ea25072_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1813"/>
            <a:ext cx="1774825" cy="1246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ea25075_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0"/>
            <a:ext cx="1476375" cy="1038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3" name="Picture 3" descr="crist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7338"/>
            <a:ext cx="8424863" cy="558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84213" y="5778500"/>
            <a:ext cx="7921625" cy="1079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Кварц – кристаллическая форма оксида кремния. 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4"/>
          <p:cNvSpPr txBox="1"/>
          <p:nvPr/>
        </p:nvSpPr>
        <p:spPr>
          <a:xfrm>
            <a:off x="468313" y="0"/>
            <a:ext cx="8675687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Химическая связь</a:t>
            </a:r>
            <a:r>
              <a:rPr sz="2800" b="1" i="1" dirty="0">
                <a:latin typeface="Times New Roman" panose="02020603050405020304" pitchFamily="18" charset="0"/>
              </a:rPr>
              <a:t> - представляет собой совокупность сил, которые связывают и удерживают атомы или ионы вместе в виде устойчивых структур (молекул, ионных и атомных кристаллов и др.).</a:t>
            </a:r>
            <a:endParaRPr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3075" name="Picture 5" descr="o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0" y="2538413"/>
            <a:ext cx="5118100" cy="418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6" descr="mol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2781300"/>
            <a:ext cx="2271712" cy="310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07" name="Picture 3" descr="лёд"/>
          <p:cNvPicPr>
            <a:picLocks noChangeAspect="1"/>
          </p:cNvPicPr>
          <p:nvPr/>
        </p:nvPicPr>
        <p:blipFill>
          <a:blip r:embed="rId1">
            <a:lum bright="-12000"/>
          </a:blip>
          <a:stretch>
            <a:fillRect/>
          </a:stretch>
        </p:blipFill>
        <p:spPr>
          <a:xfrm>
            <a:off x="323850" y="2060575"/>
            <a:ext cx="8604250" cy="386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2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Молекулярная кристаллическая решетка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1" name="Picture 3" descr="L03p8p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700213"/>
            <a:ext cx="7626350" cy="463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2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Металлическая кристаллическая решетка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64235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2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Металлическая кристаллическая решетка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556" name="Picture 4" descr="Желез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341438"/>
            <a:ext cx="4687888" cy="511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732588" y="2636838"/>
            <a:ext cx="2087563" cy="1223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buNone/>
            </a:pPr>
            <a:r>
              <a:rPr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Железо</a:t>
            </a:r>
            <a:endParaRPr sz="36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64235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2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Металлическая кристаллическая решетка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732588" y="2636838"/>
            <a:ext cx="2087563" cy="1223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buNone/>
            </a:pPr>
            <a:r>
              <a:rPr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Ртуть</a:t>
            </a:r>
            <a:endParaRPr sz="36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4581" name="Picture 5" descr="ртут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196975"/>
            <a:ext cx="4657725" cy="539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603" name="Замещающее содержимое 25602"/>
          <p:cNvGraphicFramePr/>
          <p:nvPr>
            <p:ph/>
          </p:nvPr>
        </p:nvGraphicFramePr>
        <p:xfrm>
          <a:off x="0" y="274638"/>
          <a:ext cx="9144000" cy="5851525"/>
        </p:xfrm>
        <a:graphic>
          <a:graphicData uri="http://schemas.openxmlformats.org/drawingml/2006/table">
            <a:tbl>
              <a:tblPr/>
              <a:tblGrid>
                <a:gridCol w="2403475"/>
                <a:gridCol w="2357438"/>
                <a:gridCol w="1446212"/>
                <a:gridCol w="1370013"/>
                <a:gridCol w="1566862"/>
              </a:tblGrid>
              <a:tr h="6508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Физические</a:t>
                      </a:r>
                      <a:br>
                        <a:rPr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свойства</a:t>
                      </a:r>
                      <a:endParaRPr lang="ru-RU" altLang="en-US" sz="20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Вещества</a:t>
                      </a:r>
                      <a:endParaRPr lang="ru-RU" altLang="en-US" sz="20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49288"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000" b="1" baseline="-30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altLang="en-US" sz="20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2000" b="1" baseline="-30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altLang="en-US" sz="20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NaCl</a:t>
                      </a:r>
                      <a:endParaRPr lang="ru-RU" altLang="en-US" sz="20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altLang="en-US" sz="20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Агрегатное состояние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Жидкость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Твердое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Твердое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Плотность, г/см</a:t>
                      </a:r>
                      <a:r>
                        <a:rPr b="1" baseline="30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1,429 (г/л)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2,165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2,265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Бесцветный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Бесцветный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Черный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i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b="1" baseline="-30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°С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–218,8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+801,0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i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b="1" baseline="-30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кип</a:t>
                      </a: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°С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–182,97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+100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+1465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+3700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Растворимость в воде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Малорастворим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Растворим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Нераство -рим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Электропроводность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Неэлектропрово -дный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Слабая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Проводник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Проводник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4"/>
          <p:cNvSpPr txBox="1"/>
          <p:nvPr/>
        </p:nvSpPr>
        <p:spPr>
          <a:xfrm>
            <a:off x="0" y="620713"/>
            <a:ext cx="8893175" cy="222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latin typeface="Times New Roman" panose="02020603050405020304" pitchFamily="18" charset="0"/>
              </a:rPr>
              <a:t>Важной характеристикой химической связи является ее </a:t>
            </a:r>
            <a:r>
              <a:rPr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энергия</a:t>
            </a:r>
            <a:r>
              <a:rPr sz="2800" b="1" dirty="0">
                <a:latin typeface="Times New Roman" panose="02020603050405020304" pitchFamily="18" charset="0"/>
              </a:rPr>
              <a:t>. </a:t>
            </a:r>
            <a:endParaRPr sz="2800" b="1" dirty="0">
              <a:latin typeface="Times New Roman" panose="02020603050405020304" pitchFamily="18" charset="0"/>
            </a:endParaRPr>
          </a:p>
          <a:p>
            <a:pPr algn="ctr"/>
            <a:r>
              <a:rPr sz="2800" b="1" dirty="0">
                <a:latin typeface="Times New Roman" panose="02020603050405020304" pitchFamily="18" charset="0"/>
              </a:rPr>
              <a:t>Ее величина определяется выделенной  или поглощенной энергией при разрушении или образовании связи. 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4099" name="Text Box 5"/>
          <p:cNvSpPr txBox="1"/>
          <p:nvPr/>
        </p:nvSpPr>
        <p:spPr>
          <a:xfrm>
            <a:off x="4427538" y="4724400"/>
            <a:ext cx="20891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3141663"/>
            <a:ext cx="8351838" cy="3262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8000" b="1" dirty="0">
                <a:solidFill>
                  <a:srgbClr val="CC3300"/>
                </a:solidFill>
                <a:latin typeface="Arial" panose="020B0604020202020204" pitchFamily="34" charset="0"/>
              </a:rPr>
              <a:t>Н –Н</a:t>
            </a:r>
            <a:r>
              <a:rPr sz="8000" b="1" dirty="0">
                <a:latin typeface="Arial" panose="020B0604020202020204" pitchFamily="34" charset="0"/>
              </a:rPr>
              <a:t>   </a:t>
            </a:r>
            <a:r>
              <a:rPr sz="5400" b="1" dirty="0">
                <a:latin typeface="Arial" panose="020B0604020202020204" pitchFamily="34" charset="0"/>
              </a:rPr>
              <a:t>Е=432,1</a:t>
            </a:r>
            <a:r>
              <a:rPr sz="3200" b="1" dirty="0">
                <a:latin typeface="Arial" panose="020B0604020202020204" pitchFamily="34" charset="0"/>
              </a:rPr>
              <a:t>кДж/моль</a:t>
            </a:r>
            <a:endParaRPr sz="32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Чем выше энергия связи, тем прочнее химическая связь.</a:t>
            </a:r>
            <a:endParaRPr sz="32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sz="32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4"/>
          <p:cNvSpPr txBox="1"/>
          <p:nvPr/>
        </p:nvSpPr>
        <p:spPr>
          <a:xfrm>
            <a:off x="468313" y="0"/>
            <a:ext cx="8207375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u="sng" dirty="0">
                <a:solidFill>
                  <a:srgbClr val="CC3300"/>
                </a:solidFill>
                <a:latin typeface="Arial" panose="020B0604020202020204" pitchFamily="34" charset="0"/>
              </a:rPr>
              <a:t>Длина связи</a:t>
            </a:r>
            <a:r>
              <a:rPr sz="3200" b="1" dirty="0">
                <a:latin typeface="Arial" panose="020B0604020202020204" pitchFamily="34" charset="0"/>
              </a:rPr>
              <a:t> - расстояние между центрами ядер атомов в молекуле или кристалле.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5123" name="Text Box 5"/>
          <p:cNvSpPr txBox="1"/>
          <p:nvPr/>
        </p:nvSpPr>
        <p:spPr>
          <a:xfrm>
            <a:off x="611188" y="4076700"/>
            <a:ext cx="7092950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 dirty="0">
                <a:latin typeface="Arial" panose="020B0604020202020204" pitchFamily="34" charset="0"/>
              </a:rPr>
              <a:t>Например:</a:t>
            </a:r>
            <a:endParaRPr sz="20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000" b="1" dirty="0">
                <a:latin typeface="Arial" panose="020B0604020202020204" pitchFamily="34" charset="0"/>
              </a:rPr>
              <a:t>Длина С-С связи в молекуле этана равна 0,154 нм</a:t>
            </a:r>
            <a:endParaRPr sz="20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000" b="1" dirty="0">
                <a:latin typeface="Arial" panose="020B0604020202020204" pitchFamily="34" charset="0"/>
              </a:rPr>
              <a:t>Длина С=С связи в молекуле этена равна 0,134 нм</a:t>
            </a:r>
            <a:endParaRPr sz="20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55650" y="5445125"/>
            <a:ext cx="7489825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>
              <a:buNone/>
            </a:pPr>
            <a:r>
              <a:rPr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Чем меньше длина связи , тем прочнее химическая связь.</a:t>
            </a:r>
            <a:endParaRPr sz="3200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125" name="Picture 13" descr="o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213" y="1628775"/>
            <a:ext cx="3024187" cy="2474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 descr="Почтовая бумага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>
              <a:alphaModFix amt="38000"/>
            </a:blip>
          </a:blipFill>
          <a:ln w="9525">
            <a:noFill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47" name="AutoShape 3"/>
          <p:cNvSpPr/>
          <p:nvPr/>
        </p:nvSpPr>
        <p:spPr>
          <a:xfrm>
            <a:off x="1476375" y="549275"/>
            <a:ext cx="6119813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92275" y="908050"/>
            <a:ext cx="56165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24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Виды химической связи</a:t>
            </a:r>
            <a:endParaRPr sz="24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9" name="AutoShape 5"/>
          <p:cNvSpPr/>
          <p:nvPr/>
        </p:nvSpPr>
        <p:spPr>
          <a:xfrm>
            <a:off x="250825" y="2636838"/>
            <a:ext cx="2305050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0" name="AutoShape 6"/>
          <p:cNvSpPr/>
          <p:nvPr/>
        </p:nvSpPr>
        <p:spPr>
          <a:xfrm>
            <a:off x="1763713" y="4437063"/>
            <a:ext cx="2233612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1" name="AutoShape 7"/>
          <p:cNvSpPr/>
          <p:nvPr/>
        </p:nvSpPr>
        <p:spPr>
          <a:xfrm>
            <a:off x="4787900" y="4437063"/>
            <a:ext cx="2376488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2" name="AutoShape 8"/>
          <p:cNvSpPr/>
          <p:nvPr/>
        </p:nvSpPr>
        <p:spPr>
          <a:xfrm>
            <a:off x="6516688" y="2708275"/>
            <a:ext cx="2447925" cy="12954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3" name="Line 9"/>
          <p:cNvSpPr/>
          <p:nvPr/>
        </p:nvSpPr>
        <p:spPr>
          <a:xfrm flipH="1">
            <a:off x="1331913" y="1916113"/>
            <a:ext cx="1008062" cy="576262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4" name="Line 10"/>
          <p:cNvSpPr/>
          <p:nvPr/>
        </p:nvSpPr>
        <p:spPr>
          <a:xfrm flipH="1">
            <a:off x="2987675" y="2276475"/>
            <a:ext cx="936625" cy="1800225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5" name="Line 11"/>
          <p:cNvSpPr/>
          <p:nvPr/>
        </p:nvSpPr>
        <p:spPr>
          <a:xfrm>
            <a:off x="6732588" y="1989138"/>
            <a:ext cx="935037" cy="503237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6" name="Line 12"/>
          <p:cNvSpPr/>
          <p:nvPr/>
        </p:nvSpPr>
        <p:spPr>
          <a:xfrm>
            <a:off x="5003800" y="2349500"/>
            <a:ext cx="935038" cy="1727200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7" name="Text Box 13"/>
          <p:cNvSpPr txBox="1"/>
          <p:nvPr/>
        </p:nvSpPr>
        <p:spPr>
          <a:xfrm>
            <a:off x="468313" y="3062288"/>
            <a:ext cx="18002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Ковалентная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6158" name="Text Box 14"/>
          <p:cNvSpPr txBox="1"/>
          <p:nvPr/>
        </p:nvSpPr>
        <p:spPr>
          <a:xfrm>
            <a:off x="6804025" y="3141663"/>
            <a:ext cx="19446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Металлическая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6159" name="Text Box 15"/>
          <p:cNvSpPr txBox="1"/>
          <p:nvPr/>
        </p:nvSpPr>
        <p:spPr>
          <a:xfrm>
            <a:off x="1908175" y="4862513"/>
            <a:ext cx="19446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Ионная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6160" name="Text Box 16"/>
          <p:cNvSpPr txBox="1"/>
          <p:nvPr/>
        </p:nvSpPr>
        <p:spPr>
          <a:xfrm>
            <a:off x="5003800" y="4868863"/>
            <a:ext cx="19446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Водородная </a:t>
            </a:r>
            <a:endParaRPr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2"/>
          <p:cNvSpPr txBox="1"/>
          <p:nvPr/>
        </p:nvSpPr>
        <p:spPr>
          <a:xfrm>
            <a:off x="395288" y="1196975"/>
            <a:ext cx="8208962" cy="4075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dirty="0">
                <a:latin typeface="Arial" panose="020B0604020202020204" pitchFamily="34" charset="0"/>
              </a:rPr>
              <a:t>Связь атомов посредством общих электронных пар называется </a:t>
            </a:r>
            <a:r>
              <a:rPr sz="3600" b="1" i="1" u="sng" dirty="0">
                <a:solidFill>
                  <a:srgbClr val="CC3300"/>
                </a:solidFill>
                <a:latin typeface="Arial" panose="020B0604020202020204" pitchFamily="34" charset="0"/>
              </a:rPr>
              <a:t>ковалентной связью</a:t>
            </a:r>
            <a:r>
              <a:rPr sz="3600" b="1" i="1" dirty="0">
                <a:latin typeface="Arial" panose="020B0604020202020204" pitchFamily="34" charset="0"/>
              </a:rPr>
              <a:t>. </a:t>
            </a:r>
            <a:r>
              <a:rPr sz="3600" b="1" dirty="0">
                <a:latin typeface="Arial" panose="020B0604020202020204" pitchFamily="34" charset="0"/>
              </a:rPr>
              <a:t> </a:t>
            </a:r>
            <a:endParaRPr sz="36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36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b="1" dirty="0">
              <a:latin typeface="Arial" panose="020B0604020202020204" pitchFamily="34" charset="0"/>
            </a:endParaRPr>
          </a:p>
          <a:p>
            <a:pPr algn="ctr"/>
            <a:r>
              <a:rPr sz="3600" b="1" dirty="0">
                <a:latin typeface="Arial" panose="020B0604020202020204" pitchFamily="34" charset="0"/>
              </a:rPr>
              <a:t>Различают </a:t>
            </a:r>
            <a:r>
              <a:rPr sz="3600" b="1" i="1" dirty="0">
                <a:solidFill>
                  <a:srgbClr val="CC3300"/>
                </a:solidFill>
                <a:latin typeface="Arial" panose="020B0604020202020204" pitchFamily="34" charset="0"/>
              </a:rPr>
              <a:t>неполярную</a:t>
            </a:r>
            <a:r>
              <a:rPr sz="3600" b="1" dirty="0">
                <a:solidFill>
                  <a:srgbClr val="CC3300"/>
                </a:solidFill>
                <a:latin typeface="Arial" panose="020B0604020202020204" pitchFamily="34" charset="0"/>
              </a:rPr>
              <a:t> и </a:t>
            </a:r>
            <a:r>
              <a:rPr sz="3600" b="1" i="1" dirty="0">
                <a:solidFill>
                  <a:srgbClr val="CC3300"/>
                </a:solidFill>
                <a:latin typeface="Arial" panose="020B0604020202020204" pitchFamily="34" charset="0"/>
              </a:rPr>
              <a:t>полярную</a:t>
            </a:r>
            <a:r>
              <a:rPr sz="3600" b="1" dirty="0">
                <a:solidFill>
                  <a:srgbClr val="CC3300"/>
                </a:solidFill>
                <a:latin typeface="Arial" panose="020B0604020202020204" pitchFamily="34" charset="0"/>
              </a:rPr>
              <a:t> ковалентную связь</a:t>
            </a:r>
            <a:r>
              <a:rPr sz="3600" b="1" dirty="0">
                <a:latin typeface="Arial" panose="020B0604020202020204" pitchFamily="34" charset="0"/>
              </a:rPr>
              <a:t>. </a:t>
            </a:r>
            <a:endParaRPr sz="3600" b="1" dirty="0">
              <a:latin typeface="Arial" panose="020B0604020202020204" pitchFamily="34" charset="0"/>
            </a:endParaRPr>
          </a:p>
        </p:txBody>
      </p:sp>
      <p:sp>
        <p:nvSpPr>
          <p:cNvPr id="7171" name="Line 3"/>
          <p:cNvSpPr/>
          <p:nvPr/>
        </p:nvSpPr>
        <p:spPr>
          <a:xfrm>
            <a:off x="755650" y="609282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333375"/>
            <a:ext cx="8497888" cy="5843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335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250825" y="333375"/>
            <a:ext cx="8642350" cy="6683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i="1" dirty="0">
                <a:solidFill>
                  <a:srgbClr val="CC3300"/>
                </a:solidFill>
                <a:latin typeface="Arial" panose="020B0604020202020204" pitchFamily="34" charset="0"/>
              </a:rPr>
              <a:t>Ионной</a:t>
            </a:r>
            <a:r>
              <a:rPr sz="3600" b="1" i="1" dirty="0">
                <a:latin typeface="Arial" panose="020B0604020202020204" pitchFamily="34" charset="0"/>
              </a:rPr>
              <a:t> </a:t>
            </a:r>
            <a:r>
              <a:rPr sz="3600" b="1" dirty="0">
                <a:latin typeface="Arial" panose="020B0604020202020204" pitchFamily="34" charset="0"/>
              </a:rPr>
              <a:t>называется химическая связь между заряженными частицами - ионами, в которые превращаются атомы в результате отдачи или присоединения электронов. </a:t>
            </a:r>
            <a:endParaRPr sz="3600" b="1" dirty="0">
              <a:latin typeface="Arial" panose="020B0604020202020204" pitchFamily="34" charset="0"/>
            </a:endParaRPr>
          </a:p>
          <a:p>
            <a:pPr algn="ctr"/>
            <a:endParaRPr sz="3600" b="1" dirty="0">
              <a:latin typeface="Arial" panose="020B0604020202020204" pitchFamily="34" charset="0"/>
            </a:endParaRPr>
          </a:p>
          <a:p>
            <a:pPr algn="ctr"/>
            <a:r>
              <a:rPr sz="3600" b="1" dirty="0">
                <a:latin typeface="Arial" panose="020B0604020202020204" pitchFamily="34" charset="0"/>
              </a:rPr>
              <a:t>Например, хлорид натрия </a:t>
            </a:r>
            <a:r>
              <a:rPr lang="en-US" altLang="x-none" sz="3600" b="1" dirty="0">
                <a:latin typeface="Arial" panose="020B0604020202020204" pitchFamily="34" charset="0"/>
              </a:rPr>
              <a:t>Na</a:t>
            </a:r>
            <a:r>
              <a:rPr lang="en-US" altLang="x-none" sz="3600" b="1" baseline="30000" dirty="0">
                <a:latin typeface="Arial" panose="020B0604020202020204" pitchFamily="34" charset="0"/>
              </a:rPr>
              <a:t>+</a:t>
            </a:r>
            <a:r>
              <a:rPr lang="en-US" altLang="x-none" sz="3600" b="1" dirty="0">
                <a:latin typeface="Arial" panose="020B0604020202020204" pitchFamily="34" charset="0"/>
              </a:rPr>
              <a:t>Cl</a:t>
            </a:r>
            <a:r>
              <a:rPr lang="en-US" altLang="x-none" sz="3600" b="1" baseline="30000" dirty="0">
                <a:latin typeface="Arial" panose="020B0604020202020204" pitchFamily="34" charset="0"/>
              </a:rPr>
              <a:t>-</a:t>
            </a:r>
            <a:endParaRPr sz="3600" b="1" baseline="30000" dirty="0">
              <a:latin typeface="Arial" panose="020B0604020202020204" pitchFamily="34" charset="0"/>
            </a:endParaRPr>
          </a:p>
          <a:p>
            <a:pPr algn="ctr"/>
            <a:endParaRPr sz="3600" b="1" dirty="0">
              <a:latin typeface="Arial" panose="020B0604020202020204" pitchFamily="34" charset="0"/>
            </a:endParaRPr>
          </a:p>
          <a:p>
            <a:pPr algn="ctr"/>
            <a:endParaRPr sz="3600" b="1" dirty="0">
              <a:latin typeface="Arial" panose="020B0604020202020204" pitchFamily="34" charset="0"/>
            </a:endParaRPr>
          </a:p>
          <a:p>
            <a:endParaRPr sz="3600" b="1" dirty="0">
              <a:latin typeface="Arial" panose="020B0604020202020204" pitchFamily="34" charset="0"/>
            </a:endParaRPr>
          </a:p>
          <a:p>
            <a:endParaRPr b="1" dirty="0">
              <a:latin typeface="Arial" panose="020B0604020202020204" pitchFamily="34" charset="0"/>
            </a:endParaRPr>
          </a:p>
          <a:p>
            <a:endParaRPr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2534</Words>
  <Application>WPS Presentation</Application>
  <PresentationFormat>Экран (4:3)</PresentationFormat>
  <Paragraphs>180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Times New Roman</vt:lpstr>
      <vt:lpstr>Symbol</vt:lpstr>
      <vt:lpstr>Microsoft YaHei</vt:lpstr>
      <vt:lpstr>Arial Unicode MS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Надежда</cp:lastModifiedBy>
  <cp:revision>39</cp:revision>
  <dcterms:created xsi:type="dcterms:W3CDTF">2005-10-11T04:44:04Z</dcterms:created>
  <dcterms:modified xsi:type="dcterms:W3CDTF">2024-09-22T17:53:15Z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95B217C9AC8C417B945FD88BA0372F11_13</vt:lpwstr>
  </property>
  <property fmtid="{D5CDD505-2E9C-101B-9397-08002B2CF9AE}" pid="3" name="KSOProductBuildVer">
    <vt:lpwstr>1049-12.2.0.18283</vt:lpwstr>
  </property>
</Properties>
</file>