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78" r:id="rId4"/>
    <p:sldId id="267" r:id="rId5"/>
    <p:sldId id="268" r:id="rId6"/>
    <p:sldId id="281" r:id="rId7"/>
    <p:sldId id="279" r:id="rId8"/>
    <p:sldId id="258" r:id="rId9"/>
    <p:sldId id="269" r:id="rId10"/>
    <p:sldId id="270" r:id="rId11"/>
    <p:sldId id="272" r:id="rId12"/>
    <p:sldId id="273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2" autoAdjust="0"/>
    <p:restoredTop sz="94660"/>
  </p:normalViewPr>
  <p:slideViewPr>
    <p:cSldViewPr>
      <p:cViewPr varScale="1">
        <p:scale>
          <a:sx n="68" d="100"/>
          <a:sy n="68" d="100"/>
        </p:scale>
        <p:origin x="114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981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749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118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255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719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382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455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56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626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761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81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5C39363-5525-4C38-937D-4770350D0380}" type="datetimeFigureOut">
              <a:rPr lang="ru-RU" smtClean="0"/>
              <a:t>23.09.2025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321EBC8-89DE-4D3A-BE30-F3F924A556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83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1" y="404664"/>
            <a:ext cx="6918001" cy="1204306"/>
          </a:xfrm>
        </p:spPr>
        <p:txBody>
          <a:bodyPr>
            <a:noAutofit/>
          </a:bodyPr>
          <a:lstStyle/>
          <a:p>
            <a:r>
              <a:rPr lang="ru-RU" sz="5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1" y="2348880"/>
            <a:ext cx="75608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складского хозяйства. Роль, место, задачи складирования в логистической системе </a:t>
            </a:r>
          </a:p>
        </p:txBody>
      </p:sp>
      <p:pic>
        <p:nvPicPr>
          <p:cNvPr id="5" name="Picture 2" descr="Какие услуги складских помещений мы предоставляем?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575390"/>
            <a:ext cx="369040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преобразования материальных потоков на складе выполняются логистические операции, которые подразделяются на пять групп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49684" y="1628800"/>
            <a:ext cx="92433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Первичные операции при поступлении товаров на склад: разгрузка и первичная приемка по числу грузовых мест, перемещение в зону приемки; приемка и оприходование груза, составление акта приемки при необходимости.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Основные операции в зоне хранения: формирование складской грузовой единицы и ее перемещение в место хранения; складирование и хранение.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Промежуточные логистические операции в зоне хранения: ротация грузов на складе, то есть перемещение внутри зоны хранения в зависимости от срока годности; уплотнение грузов.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Операции  комплектования  заказов:  отборка  ассортиментных  позиций  для  комплектации  заказов  потребителей  и  перевозка их  в  зону  комплектации;  комплектация партий отправки и их перемещение в зону отгрузки.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Заключительные операции: отгрузка и  доставка товарных партий клиентам</a:t>
            </a:r>
          </a:p>
        </p:txBody>
      </p:sp>
    </p:spTree>
    <p:extLst>
      <p:ext uri="{BB962C8B-B14F-4D97-AF65-F5344CB8AC3E}">
        <p14:creationId xmlns:p14="http://schemas.microsoft.com/office/powerpoint/2010/main" val="1136419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Вывод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1"/>
            <a:ext cx="8856984" cy="18288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логистики складирования является организация эффективной системы складирования, т.е. обеспечение оптимального размещения груза на складе и рациональное управление </a:t>
            </a:r>
          </a:p>
          <a:p>
            <a:pPr algn="ctr"/>
            <a:r>
              <a: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- концентрация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запасов, их хранение и обеспечение бесперебойного и ритмичного выполнения заказов потребителей.</a:t>
            </a:r>
          </a:p>
        </p:txBody>
      </p:sp>
      <p:pic>
        <p:nvPicPr>
          <p:cNvPr id="1026" name="Picture 2" descr="Модуль Адресный склад DataMobile для управления складом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124837"/>
            <a:ext cx="328986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791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600200"/>
          </a:xfrm>
        </p:spPr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692" r="99385">
                        <a14:foregroundMark x1="6923" y1="76000" x2="12462" y2="81250"/>
                        <a14:foregroundMark x1="30000" y1="75750" x2="30000" y2="75750"/>
                        <a14:foregroundMark x1="48000" y1="72750" x2="48000" y2="72750"/>
                        <a14:foregroundMark x1="30769" y1="67250" x2="30769" y2="72750"/>
                        <a14:foregroundMark x1="45846" y1="67750" x2="50769" y2="77750"/>
                        <a14:foregroundMark x1="4615" y1="74000" x2="4615" y2="74000"/>
                        <a14:foregroundMark x1="2769" y1="76250" x2="2769" y2="76250"/>
                        <a14:foregroundMark x1="5385" y1="83250" x2="5385" y2="83250"/>
                        <a14:foregroundMark x1="17385" y1="82250" x2="17385" y2="82250"/>
                        <a14:foregroundMark x1="61692" y1="83500" x2="61692" y2="83500"/>
                        <a14:foregroundMark x1="43538" y1="81500" x2="54000" y2="80750"/>
                        <a14:foregroundMark x1="70923" y1="84250" x2="70923" y2="84250"/>
                        <a14:foregroundMark x1="62308" y1="82000" x2="62308" y2="82000"/>
                        <a14:foregroundMark x1="69385" y1="82500" x2="71385" y2="85250"/>
                        <a14:foregroundMark x1="73385" y1="82250" x2="74769" y2="85000"/>
                        <a14:foregroundMark x1="78923" y1="82250" x2="90769" y2="83000"/>
                        <a14:foregroundMark x1="29077" y1="82500" x2="34000" y2="83250"/>
                        <a14:foregroundMark x1="69538" y1="81250" x2="69538" y2="81250"/>
                        <a14:foregroundMark x1="76615" y1="83500" x2="76615" y2="83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410" y="3068960"/>
            <a:ext cx="6191250" cy="3521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Немного истории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2392" y="1109972"/>
            <a:ext cx="832209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упоминание о складах, используемых в целях получения прибыли, найдено в Библии, в житии патриарха Иосифа, который попал в Египет в качестве  раба. Благодаря  своей  способности  толковать  сны  он  был  назначен главным советником фараона.  Согласно  толкованию  снов  фараона  у  Египта должны были быть семь лет процветания и последующие за ними семь лет голода: «Во времена изобилия, когда сельскохозяйственные культуры росли повсюду, Иосиф создал запасы продуктов питания. Затем начался голод, и по всей стране был неурожай... И Иосиф открыл склады и продал зерно египтянам и их соседям»</a:t>
            </a:r>
          </a:p>
        </p:txBody>
      </p:sp>
    </p:spTree>
    <p:extLst>
      <p:ext uri="{BB962C8B-B14F-4D97-AF65-F5344CB8AC3E}">
        <p14:creationId xmlns:p14="http://schemas.microsoft.com/office/powerpoint/2010/main" val="135773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89640" cy="65973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Склады в сфере товарного обращения способствуют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преобразованию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материальных потоков, изменяя параметры товарных партий в отношении их состава и численности грузовых единиц. Совокупности складов в цепи поставок образуют складские системы.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создания и функционирования складских систем состоит в том, чтобы принимать от транспортных средств материальные потоки, перерабатывать его и выдавать с другими параметрами. 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Логистические операции в складских системах должны быть выполнены с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минимальными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логистическими затратами с целью организации эффективной системы обслуживания клиентов</a:t>
            </a:r>
          </a:p>
        </p:txBody>
      </p:sp>
    </p:spTree>
    <p:extLst>
      <p:ext uri="{BB962C8B-B14F-4D97-AF65-F5344CB8AC3E}">
        <p14:creationId xmlns:p14="http://schemas.microsoft.com/office/powerpoint/2010/main" val="345185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4019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Логистика складирования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—это выполнение комплекса взаимосвязанных  логистических  операций  в  складском  хозяйстве  с  учетом  потребностей клиентов. Это отрасль, занимающаяся методами организации складского хозяйства.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Складирование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логистическая операция, обеспечивающая сохранность запасов, их рациональное размещение, учет, обновление и безопасные методы работы.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200" b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</a:t>
            </a:r>
            <a:r>
              <a:rPr 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изучения складской логистики являются материальные и сопутствующие  потоки,  которые  возникают  при  хранении, 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грузопереработке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упаковке товаров.</a:t>
            </a:r>
          </a:p>
        </p:txBody>
      </p:sp>
      <p:pic>
        <p:nvPicPr>
          <p:cNvPr id="3074" name="Picture 2" descr="Переезд склада с грузчиками под ключ в Сергиевом Посаде по цене от 3000 руб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391025"/>
            <a:ext cx="457200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170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Место логистики складирования среди функциональных областей логистики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714488"/>
            <a:ext cx="1266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Логистика </a:t>
            </a:r>
          </a:p>
          <a:p>
            <a:r>
              <a:rPr lang="ru-RU" dirty="0">
                <a:solidFill>
                  <a:prstClr val="black"/>
                </a:solidFill>
              </a:rPr>
              <a:t>снабжения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4546" y="1928802"/>
            <a:ext cx="3051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Логистика производственная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3102" y="2000240"/>
            <a:ext cx="3280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Логистика распределительная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179357" y="3535363"/>
            <a:ext cx="3071834" cy="1588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537075" y="3249611"/>
            <a:ext cx="2500330" cy="1588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0" y="2428868"/>
            <a:ext cx="1714480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714480" y="2428868"/>
            <a:ext cx="4000528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786446" y="2428868"/>
            <a:ext cx="3143272" cy="158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0" y="2857496"/>
            <a:ext cx="771492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0" y="3429000"/>
            <a:ext cx="1000100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Материалы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0" y="4286256"/>
            <a:ext cx="1142976" cy="85725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Комплектующие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57356" y="3000372"/>
            <a:ext cx="1658146" cy="132343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</a:rPr>
              <a:t>Склад</a:t>
            </a:r>
          </a:p>
          <a:p>
            <a:r>
              <a:rPr lang="ru-RU" sz="1600" dirty="0">
                <a:solidFill>
                  <a:prstClr val="black"/>
                </a:solidFill>
              </a:rPr>
              <a:t> сырья, </a:t>
            </a:r>
          </a:p>
          <a:p>
            <a:r>
              <a:rPr lang="ru-RU" sz="1600" dirty="0">
                <a:solidFill>
                  <a:prstClr val="black"/>
                </a:solidFill>
              </a:rPr>
              <a:t>материалов,</a:t>
            </a:r>
          </a:p>
          <a:p>
            <a:r>
              <a:rPr lang="ru-RU" sz="1600" dirty="0">
                <a:solidFill>
                  <a:prstClr val="black"/>
                </a:solidFill>
              </a:rPr>
              <a:t>комплектующих,</a:t>
            </a:r>
          </a:p>
          <a:p>
            <a:r>
              <a:rPr lang="ru-RU" sz="1600" dirty="0">
                <a:solidFill>
                  <a:prstClr val="black"/>
                </a:solidFill>
              </a:rPr>
              <a:t> </a:t>
            </a:r>
            <a:r>
              <a:rPr lang="ru-RU" sz="1600" dirty="0" err="1">
                <a:solidFill>
                  <a:prstClr val="black"/>
                </a:solidFill>
              </a:rPr>
              <a:t>вспомог</a:t>
            </a:r>
            <a:r>
              <a:rPr lang="ru-RU" sz="1600" dirty="0">
                <a:solidFill>
                  <a:prstClr val="black"/>
                </a:solidFill>
              </a:rPr>
              <a:t>. матер.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14744" y="2786058"/>
            <a:ext cx="461665" cy="14750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Производство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29124" y="3214686"/>
            <a:ext cx="1255152" cy="923330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Склад </a:t>
            </a:r>
          </a:p>
          <a:p>
            <a:r>
              <a:rPr lang="ru-RU" dirty="0">
                <a:solidFill>
                  <a:prstClr val="black"/>
                </a:solidFill>
              </a:rPr>
              <a:t>готовой </a:t>
            </a:r>
          </a:p>
          <a:p>
            <a:r>
              <a:rPr lang="ru-RU" dirty="0">
                <a:solidFill>
                  <a:prstClr val="black"/>
                </a:solidFill>
              </a:rPr>
              <a:t>продукции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57488" y="4929198"/>
            <a:ext cx="1841658" cy="9233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Склад </a:t>
            </a:r>
          </a:p>
          <a:p>
            <a:pPr algn="ctr"/>
            <a:r>
              <a:rPr lang="ru-RU" dirty="0">
                <a:solidFill>
                  <a:prstClr val="black"/>
                </a:solidFill>
              </a:rPr>
              <a:t>промежуточного</a:t>
            </a:r>
          </a:p>
          <a:p>
            <a:pPr algn="ctr"/>
            <a:r>
              <a:rPr lang="ru-RU" dirty="0">
                <a:solidFill>
                  <a:prstClr val="black"/>
                </a:solidFill>
              </a:rPr>
              <a:t> производства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0" y="6286520"/>
            <a:ext cx="1714480" cy="158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14282" y="6357958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Поставщики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1072332" y="5715016"/>
            <a:ext cx="1285090" cy="794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6" idx="3"/>
          </p:cNvCxnSpPr>
          <p:nvPr/>
        </p:nvCxnSpPr>
        <p:spPr>
          <a:xfrm>
            <a:off x="771492" y="3061808"/>
            <a:ext cx="1085864" cy="36719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7" idx="3"/>
            <a:endCxn id="20" idx="1"/>
          </p:cNvCxnSpPr>
          <p:nvPr/>
        </p:nvCxnSpPr>
        <p:spPr>
          <a:xfrm flipV="1">
            <a:off x="1000100" y="3662092"/>
            <a:ext cx="857256" cy="12409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5400000" flipH="1" flipV="1">
            <a:off x="1142976" y="4000504"/>
            <a:ext cx="714380" cy="7143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0" idx="3"/>
          </p:cNvCxnSpPr>
          <p:nvPr/>
        </p:nvCxnSpPr>
        <p:spPr>
          <a:xfrm flipV="1">
            <a:off x="3515502" y="3643314"/>
            <a:ext cx="199242" cy="1877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endCxn id="26" idx="1"/>
          </p:cNvCxnSpPr>
          <p:nvPr/>
        </p:nvCxnSpPr>
        <p:spPr>
          <a:xfrm flipV="1">
            <a:off x="4143372" y="3676351"/>
            <a:ext cx="285752" cy="384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16200000" flipH="1">
            <a:off x="3643307" y="4572008"/>
            <a:ext cx="714381" cy="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endCxn id="26" idx="2"/>
          </p:cNvCxnSpPr>
          <p:nvPr/>
        </p:nvCxnSpPr>
        <p:spPr>
          <a:xfrm flipV="1">
            <a:off x="4000496" y="4138016"/>
            <a:ext cx="1056204" cy="7911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4929190" y="5357826"/>
            <a:ext cx="1714512" cy="1588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072198" y="3286124"/>
            <a:ext cx="461665" cy="10526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Терминал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786578" y="2500306"/>
            <a:ext cx="461665" cy="377609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Распределительные  оптовые склады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500958" y="3000372"/>
            <a:ext cx="461665" cy="273632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Оптово-розничные склады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572533" y="2643182"/>
            <a:ext cx="461665" cy="32861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Потребители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215206" y="6357958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Рынок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>
            <a:off x="5786446" y="6286520"/>
            <a:ext cx="3357554" cy="158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1785918" y="6286520"/>
            <a:ext cx="3857652" cy="158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928926" y="6357958"/>
            <a:ext cx="1716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Производители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1" name="Прямая со стрелкой 70"/>
          <p:cNvCxnSpPr>
            <a:stCxn id="26" idx="3"/>
          </p:cNvCxnSpPr>
          <p:nvPr/>
        </p:nvCxnSpPr>
        <p:spPr>
          <a:xfrm flipV="1">
            <a:off x="5684276" y="3643314"/>
            <a:ext cx="387922" cy="330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6500826" y="4143380"/>
            <a:ext cx="252715" cy="4517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58" idx="3"/>
          </p:cNvCxnSpPr>
          <p:nvPr/>
        </p:nvCxnSpPr>
        <p:spPr>
          <a:xfrm flipV="1">
            <a:off x="6533863" y="3786190"/>
            <a:ext cx="252715" cy="262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>
            <a:off x="6572264" y="3500438"/>
            <a:ext cx="214314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286644" y="3429000"/>
            <a:ext cx="214314" cy="1588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>
            <a:off x="7286644" y="3857628"/>
            <a:ext cx="214314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7286644" y="4214818"/>
            <a:ext cx="21431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8001024" y="3429000"/>
            <a:ext cx="571504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>
            <a:off x="7929586" y="3857628"/>
            <a:ext cx="642942" cy="1588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>
            <a:off x="7929586" y="4143380"/>
            <a:ext cx="64294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0" y="2857496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Сырье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86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412776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Приемка грузов и перемещение их в зону хранения;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Складирование и подготовка груза к поставкам; 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запасами; 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физических процессов на складе;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поставок клиентам.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склада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4521319"/>
            <a:ext cx="3411463" cy="227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923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0172" y="332656"/>
            <a:ext cx="8766323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причинами использования складов в логистической системе 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логистических издержек  при транспортировке.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и выравнивание спроса и предложения.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бесперебойного процесса производства.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максимального удовлетворения потребностей.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поддержания активной стратегии сбыта.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гибкой политики обслуживания.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географического охвата рынков сбыта.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556" b="23323" l="160" r="98083">
                        <a14:foregroundMark x1="32907" y1="15335" x2="32907" y2="15335"/>
                        <a14:foregroundMark x1="41054" y1="8307" x2="41054" y2="8307"/>
                        <a14:foregroundMark x1="62141" y1="12780" x2="62141" y2="12780"/>
                        <a14:foregroundMark x1="69329" y1="9265" x2="69329" y2="9265"/>
                        <a14:foregroundMark x1="67093" y1="9744" x2="67093" y2="9744"/>
                        <a14:foregroundMark x1="70767" y1="9744" x2="70767" y2="9744"/>
                        <a14:foregroundMark x1="80831" y1="11022" x2="80831" y2="11022"/>
                        <a14:foregroundMark x1="86102" y1="10383" x2="86102" y2="103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420" r="420" b="74106"/>
          <a:stretch/>
        </p:blipFill>
        <p:spPr bwMode="auto">
          <a:xfrm>
            <a:off x="1403648" y="5589240"/>
            <a:ext cx="5962650" cy="155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2444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сложной логистической системой, так как взаимодействует с внешней средой в лице участников цепи поставок через входящие и выходящие материальные, информационные и финансовые потоки</a:t>
            </a:r>
          </a:p>
        </p:txBody>
      </p:sp>
      <p:pic>
        <p:nvPicPr>
          <p:cNvPr id="2050" name="Picture 2" descr="Какие услуги складских помещений мы предоставляем?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182" y="2276872"/>
            <a:ext cx="5091100" cy="40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88640"/>
            <a:ext cx="6480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вида потоков—входящие, выходящие и внутренние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2882" t="30422" r="23308" b="11407"/>
          <a:stretch/>
        </p:blipFill>
        <p:spPr>
          <a:xfrm>
            <a:off x="251520" y="1024226"/>
            <a:ext cx="8640960" cy="5251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645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сполнительная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613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Courier New</vt:lpstr>
      <vt:lpstr>Palatino Linotype</vt:lpstr>
      <vt:lpstr>Times New Roman</vt:lpstr>
      <vt:lpstr>Исполнительная</vt:lpstr>
      <vt:lpstr>Тема Office</vt:lpstr>
      <vt:lpstr>Тема</vt:lpstr>
      <vt:lpstr>Немного истории</vt:lpstr>
      <vt:lpstr>Презентация PowerPoint</vt:lpstr>
      <vt:lpstr>Презентация PowerPoint</vt:lpstr>
      <vt:lpstr>Место логистики складирования среди функциональных областей логистики</vt:lpstr>
      <vt:lpstr>Основные задачи склада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и место склада в логистической системе. Функции и задачи в логистике</dc:title>
  <dc:creator>User</dc:creator>
  <cp:lastModifiedBy>user</cp:lastModifiedBy>
  <cp:revision>53</cp:revision>
  <dcterms:created xsi:type="dcterms:W3CDTF">2018-09-17T19:52:18Z</dcterms:created>
  <dcterms:modified xsi:type="dcterms:W3CDTF">2025-09-23T07:44:46Z</dcterms:modified>
</cp:coreProperties>
</file>