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17370F"/>
    <a:srgbClr val="9FB9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4889-CB88-4E02-913F-D98E299B41D8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5F9-51F2-41C1-87EA-0E045395F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4889-CB88-4E02-913F-D98E299B41D8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5F9-51F2-41C1-87EA-0E045395F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4889-CB88-4E02-913F-D98E299B41D8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5F9-51F2-41C1-87EA-0E045395F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4889-CB88-4E02-913F-D98E299B41D8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5F9-51F2-41C1-87EA-0E045395F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4889-CB88-4E02-913F-D98E299B41D8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5F9-51F2-41C1-87EA-0E045395F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4889-CB88-4E02-913F-D98E299B41D8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5F9-51F2-41C1-87EA-0E045395F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4889-CB88-4E02-913F-D98E299B41D8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5F9-51F2-41C1-87EA-0E045395F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4889-CB88-4E02-913F-D98E299B41D8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5F9-51F2-41C1-87EA-0E045395F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4889-CB88-4E02-913F-D98E299B41D8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5F9-51F2-41C1-87EA-0E045395F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4889-CB88-4E02-913F-D98E299B41D8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5F9-51F2-41C1-87EA-0E045395F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4889-CB88-4E02-913F-D98E299B41D8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5F9-51F2-41C1-87EA-0E045395F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24889-CB88-4E02-913F-D98E299B41D8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1E5F9-51F2-41C1-87EA-0E045395F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19887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images (2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35285"/>
            <a:ext cx="2857488" cy="2022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85720" y="2214554"/>
            <a:ext cx="795717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CC66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Мы в ответе за тех,</a:t>
            </a:r>
          </a:p>
          <a:p>
            <a:pPr algn="ctr"/>
            <a:r>
              <a:rPr lang="ru-RU" sz="66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CC66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кого приручили.</a:t>
            </a:r>
            <a:endParaRPr lang="ru-RU" sz="6600" b="1" cap="all" spc="0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00CC66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9887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4e4ac908cc52b81cc98fb1c93b2dd87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5643571" cy="4232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94538319_large_3084963_67803_503491809672153_10179820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2518164"/>
            <a:ext cx="5786446" cy="4339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9887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71480"/>
            <a:ext cx="878684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7370F"/>
                </a:solidFill>
                <a:effectLst/>
                <a:ea typeface="Times New Roman" pitchFamily="18" charset="0"/>
                <a:cs typeface="Arial" pitchFamily="34" charset="0"/>
              </a:rPr>
              <a:t>Беспомощный, щенок худой скулил у моего порога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17370F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7370F"/>
                </a:solidFill>
                <a:effectLst/>
                <a:ea typeface="Times New Roman" pitchFamily="18" charset="0"/>
                <a:cs typeface="Arial" pitchFamily="34" charset="0"/>
              </a:rPr>
              <a:t> Я принесла его домой, дала ему поесть немного.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17370F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7370F"/>
                </a:solidFill>
                <a:effectLst/>
                <a:ea typeface="Times New Roman" pitchFamily="18" charset="0"/>
                <a:cs typeface="Arial" pitchFamily="34" charset="0"/>
              </a:rPr>
              <a:t> Хотела отнести назад, но сердце ёкнуло несмело,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17370F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7370F"/>
                </a:solidFill>
                <a:effectLst/>
                <a:ea typeface="Times New Roman" pitchFamily="18" charset="0"/>
                <a:cs typeface="Arial" pitchFamily="34" charset="0"/>
              </a:rPr>
              <a:t> Поймала я собачий взгляд, и молнией пронзило тело. Наверно правду говорят: «Ты друга за версту узнаешь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17370F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7370F"/>
                </a:solidFill>
                <a:effectLst/>
                <a:ea typeface="Times New Roman" pitchFamily="18" charset="0"/>
                <a:cs typeface="Arial" pitchFamily="34" charset="0"/>
              </a:rPr>
              <a:t> Один лишь только нужен взгляд и ты поверишь и оттаешь». «Ну что ж дружок? Уговорил»,- прижав его, я прошептала.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17370F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7370F"/>
                </a:solidFill>
                <a:effectLst/>
                <a:ea typeface="Times New Roman" pitchFamily="18" charset="0"/>
                <a:cs typeface="Arial" pitchFamily="34" charset="0"/>
              </a:rPr>
              <a:t> А он от радости скулил. Собачье сердце ликовало.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17370F"/>
              </a:solidFill>
              <a:effectLst/>
            </a:endParaRPr>
          </a:p>
        </p:txBody>
      </p:sp>
      <p:pic>
        <p:nvPicPr>
          <p:cNvPr id="4" name="Рисунок 3" descr="IM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4480694"/>
            <a:ext cx="4340220" cy="2377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9887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VregXbUuM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74" y="914402"/>
            <a:ext cx="8429652" cy="5372117"/>
          </a:xfrm>
          <a:prstGeom prst="rect">
            <a:avLst/>
          </a:prstGeom>
          <a:ln>
            <a:noFill/>
          </a:ln>
          <a:effectLst>
            <a:outerShdw blurRad="736600" dist="50800" dir="5400000" algn="ctr" rotWithShape="0">
              <a:srgbClr val="000000">
                <a:alpha val="8000"/>
              </a:srgbClr>
            </a:outerShd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9887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9887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1785926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CC66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Спасибо за внимание!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CC66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pic>
        <p:nvPicPr>
          <p:cNvPr id="4" name="Рисунок 3" descr="загруженное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56140">
            <a:off x="3372807" y="2892841"/>
            <a:ext cx="1708907" cy="1424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загруженное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35886">
            <a:off x="656265" y="4442487"/>
            <a:ext cx="1314424" cy="1314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загруженное (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9650">
            <a:off x="7528740" y="305063"/>
            <a:ext cx="1248192" cy="1346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загруженное (4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12" y="3643314"/>
            <a:ext cx="1690702" cy="1539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9887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x_d47081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79738">
            <a:off x="410134" y="276804"/>
            <a:ext cx="3309570" cy="2482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s (2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55685">
            <a:off x="5191523" y="183078"/>
            <a:ext cx="3330337" cy="2666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ages (2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70692">
            <a:off x="4846469" y="4345134"/>
            <a:ext cx="4255805" cy="2282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ages (25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25293">
            <a:off x="153797" y="4367956"/>
            <a:ext cx="4083947" cy="2219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o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4612" y="2071678"/>
            <a:ext cx="3373448" cy="2858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9887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4357694"/>
            <a:ext cx="807249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CC66"/>
                </a:solidFill>
                <a:effectLst/>
                <a:ea typeface="Times New Roman" pitchFamily="18" charset="0"/>
                <a:cs typeface="Arial" pitchFamily="34" charset="0"/>
              </a:rPr>
              <a:t>«Приручить значит сделать ручным, послушным».</a:t>
            </a:r>
            <a:endParaRPr kumimoji="0" lang="ru-RU" sz="4800" b="1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rgbClr val="00CC66"/>
              </a:solidFill>
              <a:effectLst/>
            </a:endParaRPr>
          </a:p>
        </p:txBody>
      </p:sp>
      <p:pic>
        <p:nvPicPr>
          <p:cNvPr id="4" name="Рисунок 3" descr="i (2).jpg"/>
          <p:cNvPicPr>
            <a:picLocks noChangeAspect="1"/>
          </p:cNvPicPr>
          <p:nvPr/>
        </p:nvPicPr>
        <p:blipFill>
          <a:blip r:embed="rId3">
            <a:lum bright="-10000" contrast="20000"/>
          </a:blip>
          <a:stretch>
            <a:fillRect/>
          </a:stretch>
        </p:blipFill>
        <p:spPr>
          <a:xfrm>
            <a:off x="857224" y="500042"/>
            <a:ext cx="3204232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000496" y="571480"/>
            <a:ext cx="23290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noFill/>
                  <a:prstDash val="solid"/>
                </a:ln>
                <a:solidFill>
                  <a:srgbClr val="17370F"/>
                </a:solidFill>
                <a:effectLst/>
              </a:rPr>
              <a:t>С.И. Ожегов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rgbClr val="17370F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9887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pervaya-koshka-korolevstva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757" y="1695450"/>
            <a:ext cx="6616368" cy="3948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9887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71480"/>
            <a:ext cx="59049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CC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Служебные собаки</a:t>
            </a:r>
            <a:endParaRPr lang="ru-RU" sz="4800" b="1" cap="all" spc="0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00CC6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Senberna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1285860"/>
            <a:ext cx="3356630" cy="2517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s (2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14686"/>
            <a:ext cx="2214546" cy="3644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3488628280_ff1550d4c8_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066" y="0"/>
            <a:ext cx="2928934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4048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0298" y="3286124"/>
            <a:ext cx="4036614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50070594_1227707647_blinddog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7884" y="4290722"/>
            <a:ext cx="3286116" cy="2567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9887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71480"/>
            <a:ext cx="65269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CC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Памятники собакам</a:t>
            </a:r>
            <a:endParaRPr lang="ru-RU" sz="4800" b="1" cap="all" spc="0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00CC6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285860"/>
            <a:ext cx="4229130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59028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57364"/>
            <a:ext cx="4929190" cy="3689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9887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x_d47081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79738">
            <a:off x="410134" y="276804"/>
            <a:ext cx="3309570" cy="2482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ages (2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55685">
            <a:off x="5191523" y="183078"/>
            <a:ext cx="3330337" cy="2666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s (2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70692">
            <a:off x="4846469" y="4345134"/>
            <a:ext cx="4255805" cy="2282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s (25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25293">
            <a:off x="153797" y="4367956"/>
            <a:ext cx="4083947" cy="2219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o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4612" y="2071678"/>
            <a:ext cx="3373448" cy="2858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9887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1164134"/>
            <a:ext cx="8715436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 … Кусака  долго металась по следам уехавших людей, добежала до станции и – промокшая, грязная – вернулась на дачу. …Наступила ночь.</a:t>
            </a:r>
            <a:endParaRPr kumimoji="0" lang="ru-RU" sz="2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… собака жалобно и громко завыла. Звенящей, острой, как отчаяние, нотой ворвался этот вой в монотонный, угрюмо покорный шум дождя, прорезал тьму и, замирая, понесся над темным и обнаженным полем.</a:t>
            </a:r>
            <a:endParaRPr kumimoji="0" lang="ru-RU" sz="2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Собака выла – ровно, настойчиво и безнадежно спокойно. И тому, кто слышал этот вой, казалось, что это стонет и рвется к свету сама беспросветно-темная ночь, и хотелось в тепло, к яркому огню, к любящему … сердцу.</a:t>
            </a:r>
            <a:endParaRPr kumimoji="0" lang="ru-RU" sz="2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Собака выла…»</a:t>
            </a:r>
            <a:endParaRPr kumimoji="0" lang="ru-RU" sz="2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85728"/>
            <a:ext cx="53835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CC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Рассказ «кусака»</a:t>
            </a:r>
            <a:endParaRPr lang="ru-RU" sz="4800" b="1" cap="all" spc="0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00CC6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9887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3_m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480"/>
            <a:ext cx="411540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obak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36" y="3429000"/>
            <a:ext cx="4049669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637278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8" y="500042"/>
            <a:ext cx="4143372" cy="2755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146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Ученик</dc:creator>
  <cp:lastModifiedBy>Зиля</cp:lastModifiedBy>
  <cp:revision>20</cp:revision>
  <dcterms:created xsi:type="dcterms:W3CDTF">2013-02-07T11:38:24Z</dcterms:created>
  <dcterms:modified xsi:type="dcterms:W3CDTF">2015-10-06T15:34:29Z</dcterms:modified>
</cp:coreProperties>
</file>