
<file path=[Content_Types].xml><?xml version="1.0" encoding="utf-8"?>
<Types xmlns="http://schemas.openxmlformats.org/package/2006/content-types">
  <Default Extension="web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7441-AFB4-4DBC-A005-A05E982D4C48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0A34-871E-49E5-B09B-DEE702D7C5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69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7441-AFB4-4DBC-A005-A05E982D4C48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0A34-871E-49E5-B09B-DEE702D7C5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78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7441-AFB4-4DBC-A005-A05E982D4C48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0A34-871E-49E5-B09B-DEE702D7C5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34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7441-AFB4-4DBC-A005-A05E982D4C48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0A34-871E-49E5-B09B-DEE702D7C5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996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7441-AFB4-4DBC-A005-A05E982D4C48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0A34-871E-49E5-B09B-DEE702D7C5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360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7441-AFB4-4DBC-A005-A05E982D4C48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0A34-871E-49E5-B09B-DEE702D7C5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630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7441-AFB4-4DBC-A005-A05E982D4C48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0A34-871E-49E5-B09B-DEE702D7C5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69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7441-AFB4-4DBC-A005-A05E982D4C48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0A34-871E-49E5-B09B-DEE702D7C5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429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7441-AFB4-4DBC-A005-A05E982D4C48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0A34-871E-49E5-B09B-DEE702D7C5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77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7441-AFB4-4DBC-A005-A05E982D4C48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0A34-871E-49E5-B09B-DEE702D7C5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549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7441-AFB4-4DBC-A005-A05E982D4C48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0A34-871E-49E5-B09B-DEE702D7C5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693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chemeClr val="accent2">
                <a:lumMod val="60000"/>
                <a:lumOff val="40000"/>
              </a:schemeClr>
            </a:gs>
            <a:gs pos="6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D7441-AFB4-4DBC-A005-A05E982D4C48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20A34-871E-49E5-B09B-DEE702D7C5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227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ФУНКЦИОНАЛЬНОЙ ГРАМОТНОСТИ НА УРОКАХ АНГЛИЙСКОГО ЯЗЫКА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                                                                             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                                                                                               Выполнила учитель МОУ СОШ № 20</a:t>
            </a:r>
          </a:p>
          <a:p>
            <a:r>
              <a:rPr lang="ru-RU" dirty="0" smtClean="0"/>
              <a:t>                                                   </a:t>
            </a:r>
            <a:r>
              <a:rPr lang="ru-RU" dirty="0" err="1" smtClean="0"/>
              <a:t>Акчурина</a:t>
            </a:r>
            <a:r>
              <a:rPr lang="ru-RU" dirty="0" smtClean="0"/>
              <a:t> Р.Х.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8351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2.Текстовый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(While-reading)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2482" y="1825625"/>
            <a:ext cx="5486399" cy="4351338"/>
          </a:xfrm>
        </p:spPr>
      </p:pic>
    </p:spTree>
    <p:extLst>
      <p:ext uri="{BB962C8B-B14F-4D97-AF65-F5344CB8AC3E}">
        <p14:creationId xmlns:p14="http://schemas.microsoft.com/office/powerpoint/2010/main" val="4219533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Послетекстовый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Post-reading)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проверка понимания прочитанного и служат средством контроля формирования умений смыслового чтения и возможным использованием полученной информации в будущем. 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Задания: 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-выявить новое из прочитанного текста, высказать свое мнение по поводу прочитанного;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-опровергнуть утверждения или согласиться с ним;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-доказать или охарактеризовать что-то;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-составить план текста, выделив его основные мысли; 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-пересказать кратко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изложить содержание текста;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-рассказать текст от лица главного героя;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-вставить в тексте пропущенные слова или выражения;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-составить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823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3.Послетекстовый  (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Post-reading)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понимания прочитанного и служат средством контроля формирования умений смыслового чтения и возможным использованием полученной информации в будущем 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9196" y="1825625"/>
            <a:ext cx="6546079" cy="4351338"/>
          </a:xfrm>
        </p:spPr>
      </p:pic>
    </p:spTree>
    <p:extLst>
      <p:ext uri="{BB962C8B-B14F-4D97-AF65-F5344CB8AC3E}">
        <p14:creationId xmlns:p14="http://schemas.microsoft.com/office/powerpoint/2010/main" val="2192475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41955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Использование на уроках английского языка подобного рода заданий способствует развитию функциональной грамотности учащихся, грамотности чтения и комплексному освоению учащимися основных видов речевой деятельности, а так же развивает творческое мышление, приучает учащихся к внимательному и вдумчивому отношению к тексту. Формирование функциональной грамотности средствами иностранного языка-это залог успешного применения иностранного языка в различных </a:t>
            </a: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сферах деятельности.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093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функциональной грамотности-одна из приоритетных задач не только ФГОС, но и стремительно развивающего мира в целом. Функциональная грамотность-это умение применить полученные знания иностранного языка на практике, т.е. уметь свободно общаться: говорить, читать и писать на иностранном языке. Это способность использования полученных на уроках знаний, умений и навыков в рамках взаимодействия с социумом: написать письмо, заполнить резюме или анкету, открыть счет в банке.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140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грамотность на уроках иностранного языка –это умение применить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олученные знания на практике: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-умение извлекать информацию из различных источников: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СМИ, Интернет, книги, рейтинговые таблицы, названия магазинов, буклеты туристических агентств.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-умение анализировать графики, диаграммы и составлять монологические и диалогические высказывания на основе информации.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936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Читательская грамотность как базовый навык функциональной грамотности и обязательное условие успешности.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545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этапы работы с текстом: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Предтекстовый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Pre-reading)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оздание мотива чтения;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азвитие умения прогнозирования;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ктивизация фоновых знаний и снятие языковых трудностей.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Текстовый (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While reading)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Осмысленное понимание прочитанного.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Послетекстовый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Post-reading)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понимания прочитанного  и возможным использованием полученной информации в будущем.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446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Предтекстовый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Pre-reading)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Цели: определить (сформулировать) речевую задачу для первого прочтения;</a:t>
            </a:r>
          </a:p>
          <a:p>
            <a:pPr marL="0" indent="0">
              <a:buNone/>
            </a:pPr>
            <a:r>
              <a:rPr lang="ru-RU" dirty="0" smtClean="0"/>
              <a:t>Создать необходимый уровень мотивации у учащихся;</a:t>
            </a:r>
          </a:p>
          <a:p>
            <a:pPr marL="0" indent="0">
              <a:buNone/>
            </a:pPr>
            <a:r>
              <a:rPr lang="ru-RU" dirty="0" smtClean="0"/>
              <a:t>Сократить уровень языковых и речевых трудностей.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6136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1307" y="202755"/>
            <a:ext cx="10515600" cy="1325563"/>
          </a:xfrm>
        </p:spPr>
        <p:txBody>
          <a:bodyPr>
            <a:normAutofit/>
          </a:bodyPr>
          <a:lstStyle/>
          <a:p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Предтекстовый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pre-reading)</a:t>
            </a:r>
            <a:b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0935" y="1239140"/>
            <a:ext cx="10712865" cy="49378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Задания:</a:t>
            </a:r>
          </a:p>
          <a:p>
            <a:pPr marL="514350" indent="-514350">
              <a:buAutoNum type="arabicPeriod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заголовком: определить тематику текста; перечень поднимаемых в нем проблем, ключевые слова и выражения.</a:t>
            </a:r>
          </a:p>
          <a:p>
            <a:pPr marL="514350" indent="-514350">
              <a:buAutoNum type="arabicPeriod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ассоциаций, связанных с именем автора: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 какому жанру относится текст?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-кто будет главным героем, его профессия?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-где и в какое время может происходить действие?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Формирование предположений о тематике текста на основе имеющихся иллюстраций.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Работа с новой лексикой и определения тематики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проблематики текста на основе языковой догадки.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Прочитать вопросы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утверждения по тексту и определить его тематику и проблематику.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Приемы работы: «мозговой штурм», предсказывание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предугадывание, ассоциации с иллюстрацией или заголовком текста, выявление имеющихся у учащихся знаний по проблемам затронутым в тексте, ответы на вопросы и т.д.</a:t>
            </a: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372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Предтекстовый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Pre-reading)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создание мотива чтения; развитие умения прогнозирования; активизация фоновых  знаний и снятие языковых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тредностей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906" y="1392964"/>
            <a:ext cx="6349525" cy="4783999"/>
          </a:xfrm>
        </p:spPr>
      </p:pic>
    </p:spTree>
    <p:extLst>
      <p:ext uri="{BB962C8B-B14F-4D97-AF65-F5344CB8AC3E}">
        <p14:creationId xmlns:p14="http://schemas.microsoft.com/office/powerpoint/2010/main" val="2324018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2.Текстовый (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While-reading)</a:t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Осмысленное понимание прочитанного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Задания: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-найти ответы на предложенные вопросы;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-подтвердить правильность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(True)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ложность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(False)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либо выявить, что это в тексте не упомянуто (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 stated)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-составить предложения по порядку;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-найти соответствия;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-подобрать подходящий заголовок;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-догадаться о значении слова или слов по контексту, какое из предложенных переводов слова наиболее точно отражает его значение в данном контексте;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-восполнить недостающую информацию;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-придумать продолжение истории.</a:t>
            </a: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955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642</Words>
  <Application>Microsoft Office PowerPoint</Application>
  <PresentationFormat>Широкоэкранный</PresentationFormat>
  <Paragraphs>60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РАЗВИТИЕ ФУНКЦИОНАЛЬНОЙ ГРАМОТНОСТИ НА УРОКАХ АНГЛИЙСКОГО ЯЗЫКА</vt:lpstr>
      <vt:lpstr>Презентация PowerPoint</vt:lpstr>
      <vt:lpstr>Функциональная грамотность на уроках иностранного языка –это умение применить полученные знания на практике:</vt:lpstr>
      <vt:lpstr> Читательская грамотность как базовый навык функциональной грамотности и обязательное условие успешности.</vt:lpstr>
      <vt:lpstr>Основные этапы работы с текстом: </vt:lpstr>
      <vt:lpstr>Предтекстовый (Pre-reading) </vt:lpstr>
      <vt:lpstr>Предтекстовый (pre-reading) </vt:lpstr>
      <vt:lpstr>1. Предтекстовый (Pre-reading) Задачи: создание мотива чтения; развитие умения прогнозирования; активизация фоновых  знаний и снятие языковых тредностей. </vt:lpstr>
      <vt:lpstr>2.Текстовый (While-reading) Осмысленное понимание прочитанного </vt:lpstr>
      <vt:lpstr>2.Текстовый (While-reading)</vt:lpstr>
      <vt:lpstr>3. Послетекстовый (Post-reading) </vt:lpstr>
      <vt:lpstr>3.Послетекстовый  (Post-reading) Проверка понимания прочитанного и служат средством контроля формирования умений смыслового чтения и возможным использованием полученной информации в будущем .</vt:lpstr>
      <vt:lpstr>     Использование на уроках английского языка подобного рода заданий способствует развитию функциональной грамотности учащихся, грамотности чтения и комплексному освоению учащимися основных видов речевой деятельности, а так же развивает творческое мышление, приучает учащихся к внимательному и вдумчивому отношению к тексту. Формирование функциональной грамотности средствами иностранного языка-это залог успешного применения иностранного языка в различных сферах деятельности.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Учетная запись Майкрософт</cp:lastModifiedBy>
  <cp:revision>22</cp:revision>
  <dcterms:created xsi:type="dcterms:W3CDTF">2025-08-24T08:56:37Z</dcterms:created>
  <dcterms:modified xsi:type="dcterms:W3CDTF">2025-09-18T15:07:25Z</dcterms:modified>
</cp:coreProperties>
</file>