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8" r:id="rId2"/>
    <p:sldId id="259" r:id="rId3"/>
    <p:sldId id="260" r:id="rId4"/>
    <p:sldId id="278" r:id="rId5"/>
    <p:sldId id="274" r:id="rId6"/>
    <p:sldId id="261" r:id="rId7"/>
    <p:sldId id="262" r:id="rId8"/>
    <p:sldId id="263" r:id="rId9"/>
    <p:sldId id="276" r:id="rId10"/>
    <p:sldId id="264" r:id="rId11"/>
    <p:sldId id="273" r:id="rId12"/>
    <p:sldId id="286" r:id="rId13"/>
    <p:sldId id="287" r:id="rId14"/>
    <p:sldId id="265" r:id="rId15"/>
    <p:sldId id="266" r:id="rId16"/>
    <p:sldId id="268" r:id="rId17"/>
    <p:sldId id="270" r:id="rId18"/>
    <p:sldId id="280" r:id="rId19"/>
    <p:sldId id="277" r:id="rId20"/>
    <p:sldId id="279" r:id="rId21"/>
    <p:sldId id="281" r:id="rId22"/>
    <p:sldId id="282" r:id="rId23"/>
    <p:sldId id="283" r:id="rId24"/>
    <p:sldId id="284" r:id="rId25"/>
    <p:sldId id="285" r:id="rId26"/>
  </p:sldIdLst>
  <p:sldSz cx="9144000" cy="6858000" type="screen4x3"/>
  <p:notesSz cx="6858000" cy="9144000"/>
  <p:defaultTextStyle>
    <a:defPPr>
      <a:defRPr lang="ru-RU"/>
    </a:defPPr>
    <a:lvl1pPr algn="l" rtl="0" fontAlgn="base">
      <a:spcBef>
        <a:spcPct val="0"/>
      </a:spcBef>
      <a:spcAft>
        <a:spcPct val="0"/>
      </a:spcAft>
      <a:defRPr i="1" kern="1200">
        <a:solidFill>
          <a:schemeClr val="tx1"/>
        </a:solidFill>
        <a:latin typeface="Arial" charset="0"/>
        <a:ea typeface="+mn-ea"/>
        <a:cs typeface="+mn-cs"/>
      </a:defRPr>
    </a:lvl1pPr>
    <a:lvl2pPr marL="457200" algn="l" rtl="0" fontAlgn="base">
      <a:spcBef>
        <a:spcPct val="0"/>
      </a:spcBef>
      <a:spcAft>
        <a:spcPct val="0"/>
      </a:spcAft>
      <a:defRPr i="1" kern="1200">
        <a:solidFill>
          <a:schemeClr val="tx1"/>
        </a:solidFill>
        <a:latin typeface="Arial" charset="0"/>
        <a:ea typeface="+mn-ea"/>
        <a:cs typeface="+mn-cs"/>
      </a:defRPr>
    </a:lvl2pPr>
    <a:lvl3pPr marL="914400" algn="l" rtl="0" fontAlgn="base">
      <a:spcBef>
        <a:spcPct val="0"/>
      </a:spcBef>
      <a:spcAft>
        <a:spcPct val="0"/>
      </a:spcAft>
      <a:defRPr i="1" kern="1200">
        <a:solidFill>
          <a:schemeClr val="tx1"/>
        </a:solidFill>
        <a:latin typeface="Arial" charset="0"/>
        <a:ea typeface="+mn-ea"/>
        <a:cs typeface="+mn-cs"/>
      </a:defRPr>
    </a:lvl3pPr>
    <a:lvl4pPr marL="1371600" algn="l" rtl="0" fontAlgn="base">
      <a:spcBef>
        <a:spcPct val="0"/>
      </a:spcBef>
      <a:spcAft>
        <a:spcPct val="0"/>
      </a:spcAft>
      <a:defRPr i="1" kern="1200">
        <a:solidFill>
          <a:schemeClr val="tx1"/>
        </a:solidFill>
        <a:latin typeface="Arial" charset="0"/>
        <a:ea typeface="+mn-ea"/>
        <a:cs typeface="+mn-cs"/>
      </a:defRPr>
    </a:lvl4pPr>
    <a:lvl5pPr marL="1828800" algn="l" rtl="0" fontAlgn="base">
      <a:spcBef>
        <a:spcPct val="0"/>
      </a:spcBef>
      <a:spcAft>
        <a:spcPct val="0"/>
      </a:spcAft>
      <a:defRPr i="1" kern="1200">
        <a:solidFill>
          <a:schemeClr val="tx1"/>
        </a:solidFill>
        <a:latin typeface="Arial" charset="0"/>
        <a:ea typeface="+mn-ea"/>
        <a:cs typeface="+mn-cs"/>
      </a:defRPr>
    </a:lvl5pPr>
    <a:lvl6pPr marL="2286000" algn="l" defTabSz="914400" rtl="0" eaLnBrk="1" latinLnBrk="0" hangingPunct="1">
      <a:defRPr i="1" kern="1200">
        <a:solidFill>
          <a:schemeClr val="tx1"/>
        </a:solidFill>
        <a:latin typeface="Arial" charset="0"/>
        <a:ea typeface="+mn-ea"/>
        <a:cs typeface="+mn-cs"/>
      </a:defRPr>
    </a:lvl6pPr>
    <a:lvl7pPr marL="2743200" algn="l" defTabSz="914400" rtl="0" eaLnBrk="1" latinLnBrk="0" hangingPunct="1">
      <a:defRPr i="1" kern="1200">
        <a:solidFill>
          <a:schemeClr val="tx1"/>
        </a:solidFill>
        <a:latin typeface="Arial" charset="0"/>
        <a:ea typeface="+mn-ea"/>
        <a:cs typeface="+mn-cs"/>
      </a:defRPr>
    </a:lvl7pPr>
    <a:lvl8pPr marL="3200400" algn="l" defTabSz="914400" rtl="0" eaLnBrk="1" latinLnBrk="0" hangingPunct="1">
      <a:defRPr i="1" kern="1200">
        <a:solidFill>
          <a:schemeClr val="tx1"/>
        </a:solidFill>
        <a:latin typeface="Arial" charset="0"/>
        <a:ea typeface="+mn-ea"/>
        <a:cs typeface="+mn-cs"/>
      </a:defRPr>
    </a:lvl8pPr>
    <a:lvl9pPr marL="3657600" algn="l" defTabSz="914400" rtl="0" eaLnBrk="1" latinLnBrk="0" hangingPunct="1">
      <a:defRPr i="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6600"/>
    <a:srgbClr val="008000"/>
    <a:srgbClr val="0066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66" autoAdjust="0"/>
    <p:restoredTop sz="94619" autoAdjust="0"/>
  </p:normalViewPr>
  <p:slideViewPr>
    <p:cSldViewPr>
      <p:cViewPr varScale="1">
        <p:scale>
          <a:sx n="113" d="100"/>
          <a:sy n="113" d="100"/>
        </p:scale>
        <p:origin x="17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pPr>
              <a:defRPr/>
            </a:pPr>
            <a:endParaRPr lang="ru-RU"/>
          </a:p>
        </p:txBody>
      </p:sp>
      <p:sp>
        <p:nvSpPr>
          <p:cNvPr id="17" name="Нижний колонтитул 16"/>
          <p:cNvSpPr>
            <a:spLocks noGrp="1"/>
          </p:cNvSpPr>
          <p:nvPr>
            <p:ph type="ftr" sz="quarter" idx="11"/>
          </p:nvPr>
        </p:nvSpPr>
        <p:spPr/>
        <p:txBody>
          <a:bodyPr/>
          <a:lstStyle/>
          <a:p>
            <a:pPr>
              <a:defRPr/>
            </a:pPr>
            <a:endParaRPr lang="ru-RU"/>
          </a:p>
        </p:txBody>
      </p:sp>
      <p:sp>
        <p:nvSpPr>
          <p:cNvPr id="29" name="Номер слайда 28"/>
          <p:cNvSpPr>
            <a:spLocks noGrp="1"/>
          </p:cNvSpPr>
          <p:nvPr>
            <p:ph type="sldNum" sz="quarter" idx="12"/>
          </p:nvPr>
        </p:nvSpPr>
        <p:spPr/>
        <p:txBody>
          <a:bodyPr/>
          <a:lstStyle/>
          <a:p>
            <a:pPr>
              <a:defRPr/>
            </a:pPr>
            <a:fld id="{8400C303-3D9F-496B-A1B0-84A0BCA9907F}" type="slidenum">
              <a:rPr lang="ru-RU" smtClean="0"/>
              <a:pPr>
                <a:defRPr/>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BFD3232-5F6F-4EEF-A34D-BFAECA270792}" type="slidenum">
              <a:rPr lang="ru-RU" smtClean="0"/>
              <a:pPr>
                <a:defRPr/>
              </a:pPr>
              <a:t>‹#›</a:t>
            </a:fld>
            <a:endParaRPr lang="ru-RU"/>
          </a:p>
        </p:txBody>
      </p:sp>
    </p:spTree>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3C9E3FAA-88ED-4687-B5F7-A3A8B2AB93A4}" type="slidenum">
              <a:rPr lang="ru-RU" smtClean="0"/>
              <a:pPr>
                <a:defRPr/>
              </a:pPr>
              <a:t>‹#›</a:t>
            </a:fld>
            <a:endParaRPr lang="ru-RU"/>
          </a:p>
        </p:txBody>
      </p:sp>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2589BF22-1290-4353-AF4A-FE31292E3CB9}" type="slidenum">
              <a:rPr lang="ru-RU" smtClean="0"/>
              <a:pPr>
                <a:defRPr/>
              </a:pPr>
              <a:t>‹#›</a:t>
            </a:fld>
            <a:endParaRPr lang="ru-RU"/>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a:xfrm>
            <a:off x="7924800" y="6416675"/>
            <a:ext cx="762000" cy="365125"/>
          </a:xfrm>
        </p:spPr>
        <p:txBody>
          <a:bodyPr/>
          <a:lstStyle/>
          <a:p>
            <a:pPr>
              <a:defRPr/>
            </a:pPr>
            <a:fld id="{A54CE2C3-2D43-4BB1-994A-D608B9285DD4}"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51CF5397-DA48-4B39-8653-6A90D42B5548}" type="slidenum">
              <a:rPr lang="ru-RU" smtClean="0"/>
              <a:pPr>
                <a:defRPr/>
              </a:pPr>
              <a:t>‹#›</a:t>
            </a:fld>
            <a:endParaRPr lang="ru-RU"/>
          </a:p>
        </p:txBody>
      </p: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57B9DC11-B958-4813-A42D-DD8808618706}" type="slidenum">
              <a:rPr lang="ru-RU" smtClean="0"/>
              <a:pPr>
                <a:defRPr/>
              </a:pPr>
              <a:t>‹#›</a:t>
            </a:fld>
            <a:endParaRPr lang="ru-RU"/>
          </a:p>
        </p:txBody>
      </p:sp>
    </p:spTree>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608761D4-6FAF-4C25-9E37-24AAD953F669}" type="slidenum">
              <a:rPr lang="ru-RU" smtClean="0"/>
              <a:pPr>
                <a:defRPr/>
              </a:pPr>
              <a:t>‹#›</a:t>
            </a:fld>
            <a:endParaRPr lang="ru-RU"/>
          </a:p>
        </p:txBody>
      </p:sp>
    </p:spTree>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25230E52-A0E5-4984-A2CE-386E80FECF17}"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E0AE50F1-9882-4107-806B-FAD2087C436E}" type="slidenum">
              <a:rPr lang="ru-RU" smtClean="0"/>
              <a:pPr>
                <a:defRPr/>
              </a:pPr>
              <a:t>‹#›</a:t>
            </a:fld>
            <a:endParaRPr lang="ru-RU"/>
          </a:p>
        </p:txBody>
      </p:sp>
    </p:spTree>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4F467351-1FE8-4C9A-8FD2-C0947E6DAA37}" type="slidenum">
              <a:rPr lang="ru-RU" smtClean="0"/>
              <a:pPr>
                <a:defRPr/>
              </a:pPr>
              <a:t>‹#›</a:t>
            </a:fld>
            <a:endParaRPr lang="ru-RU"/>
          </a:p>
        </p:txBody>
      </p:sp>
    </p:spTree>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F69E53C6-C912-4FA9-AA65-C45DD7395469}" type="slidenum">
              <a:rPr lang="ru-RU" smtClean="0"/>
              <a:pPr>
                <a:defRPr/>
              </a:pPr>
              <a:t>‹#›</a:t>
            </a:fld>
            <a:endParaRPr lang="ru-RU"/>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p:cNvSpPr>
            <a:spLocks noChangeArrowheads="1" noChangeShapeType="1" noTextEdit="1"/>
          </p:cNvSpPr>
          <p:nvPr/>
        </p:nvSpPr>
        <p:spPr bwMode="auto">
          <a:xfrm>
            <a:off x="900113" y="549275"/>
            <a:ext cx="7418387" cy="1466850"/>
          </a:xfrm>
          <a:prstGeom prst="rect">
            <a:avLst/>
          </a:prstGeom>
        </p:spPr>
        <p:txBody>
          <a:bodyPr wrap="none" fromWordArt="1">
            <a:prstTxWarp prst="textPlain">
              <a:avLst>
                <a:gd name="adj" fmla="val 50000"/>
              </a:avLst>
            </a:prstTxWarp>
          </a:bodyPr>
          <a:lstStyle/>
          <a:p>
            <a:pPr algn="ctr"/>
            <a:endParaRPr lang="ru-RU" sz="4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2051" name="WordArt 5"/>
          <p:cNvSpPr>
            <a:spLocks noChangeArrowheads="1" noChangeShapeType="1" noTextEdit="1"/>
          </p:cNvSpPr>
          <p:nvPr/>
        </p:nvSpPr>
        <p:spPr bwMode="auto">
          <a:xfrm>
            <a:off x="971550" y="5805488"/>
            <a:ext cx="7272338" cy="647700"/>
          </a:xfrm>
          <a:prstGeom prst="rect">
            <a:avLst/>
          </a:prstGeom>
        </p:spPr>
        <p:txBody>
          <a:bodyPr wrap="none" fromWordArt="1">
            <a:prstTxWarp prst="textPlain">
              <a:avLst>
                <a:gd name="adj" fmla="val 50000"/>
              </a:avLst>
            </a:prstTxWarp>
          </a:bodyPr>
          <a:lstStyle/>
          <a:p>
            <a:pPr algn="ctr"/>
            <a:endParaRPr lang="ru-RU" sz="2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2053" name="Text Box 7"/>
          <p:cNvSpPr txBox="1">
            <a:spLocks noChangeArrowheads="1"/>
          </p:cNvSpPr>
          <p:nvPr/>
        </p:nvSpPr>
        <p:spPr bwMode="auto">
          <a:xfrm>
            <a:off x="539750" y="1773238"/>
            <a:ext cx="1511300" cy="366712"/>
          </a:xfrm>
          <a:prstGeom prst="rect">
            <a:avLst/>
          </a:prstGeom>
          <a:noFill/>
          <a:ln w="9525">
            <a:noFill/>
            <a:miter lim="800000"/>
            <a:headEnd/>
            <a:tailEnd/>
          </a:ln>
        </p:spPr>
        <p:txBody>
          <a:bodyPr>
            <a:spAutoFit/>
          </a:bodyPr>
          <a:lstStyle/>
          <a:p>
            <a:pPr>
              <a:spcBef>
                <a:spcPct val="50000"/>
              </a:spcBef>
            </a:pPr>
            <a:endParaRPr lang="ru-RU" i="0"/>
          </a:p>
        </p:txBody>
      </p:sp>
      <p:sp>
        <p:nvSpPr>
          <p:cNvPr id="6" name="TextBox 5"/>
          <p:cNvSpPr txBox="1"/>
          <p:nvPr/>
        </p:nvSpPr>
        <p:spPr>
          <a:xfrm>
            <a:off x="1429583" y="519394"/>
            <a:ext cx="6500858" cy="646331"/>
          </a:xfrm>
          <a:prstGeom prst="rect">
            <a:avLst/>
          </a:prstGeom>
          <a:noFill/>
          <a:ln>
            <a:solidFill>
              <a:schemeClr val="accent1"/>
            </a:solidFill>
          </a:ln>
        </p:spPr>
        <p:txBody>
          <a:bodyPr wrap="square" rtlCol="0">
            <a:spAutoFit/>
          </a:bodyPr>
          <a:lstStyle/>
          <a:p>
            <a:r>
              <a:rPr lang="ru-RU" sz="3600" b="1" dirty="0" smtClean="0">
                <a:solidFill>
                  <a:srgbClr val="FFFF00"/>
                </a:solidFill>
                <a:latin typeface="Corbel" pitchFamily="34" charset="0"/>
              </a:rPr>
              <a:t>     </a:t>
            </a:r>
            <a:endParaRPr lang="ru-RU" sz="3600" b="1" dirty="0">
              <a:solidFill>
                <a:srgbClr val="FFFF00"/>
              </a:solidFill>
              <a:latin typeface="Corbel" pitchFamily="34" charset="0"/>
            </a:endParaRPr>
          </a:p>
        </p:txBody>
      </p:sp>
      <p:sp>
        <p:nvSpPr>
          <p:cNvPr id="7" name="Прямоугольник 6"/>
          <p:cNvSpPr/>
          <p:nvPr/>
        </p:nvSpPr>
        <p:spPr>
          <a:xfrm>
            <a:off x="1259632" y="233234"/>
            <a:ext cx="6552728" cy="1477328"/>
          </a:xfrm>
          <a:prstGeom prst="rect">
            <a:avLst/>
          </a:prstGeom>
        </p:spPr>
        <p:txBody>
          <a:bodyPr wrap="square">
            <a:spAutoFit/>
          </a:bodyPr>
          <a:lstStyle/>
          <a:p>
            <a:pPr algn="ctr"/>
            <a:r>
              <a:rPr lang="ru-RU" sz="5400" b="1" dirty="0" smtClean="0">
                <a:solidFill>
                  <a:srgbClr val="FFC000"/>
                </a:solidFill>
                <a:latin typeface="Corbel" pitchFamily="34" charset="0"/>
              </a:rPr>
              <a:t>Азбука фотографии</a:t>
            </a:r>
          </a:p>
          <a:p>
            <a:pPr algn="ctr"/>
            <a:endParaRPr lang="ru-RU" sz="3600" b="1" dirty="0">
              <a:solidFill>
                <a:srgbClr val="FFFF00"/>
              </a:solidFill>
              <a:latin typeface="Corbel" pitchFamily="34" charset="0"/>
            </a:endParaRPr>
          </a:p>
        </p:txBody>
      </p:sp>
      <p:sp>
        <p:nvSpPr>
          <p:cNvPr id="39937" name="Rectangle 1"/>
          <p:cNvSpPr>
            <a:spLocks noChangeArrowheads="1"/>
          </p:cNvSpPr>
          <p:nvPr/>
        </p:nvSpPr>
        <p:spPr bwMode="auto">
          <a:xfrm>
            <a:off x="3589484" y="5796493"/>
            <a:ext cx="5276829" cy="129266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r>
              <a:rPr lang="ru-RU" sz="1400" dirty="0" smtClean="0">
                <a:solidFill>
                  <a:srgbClr val="FFC000"/>
                </a:solidFill>
              </a:rPr>
              <a:t>Педагог дополнительного образования, </a:t>
            </a:r>
          </a:p>
          <a:p>
            <a:pPr lvl="0"/>
            <a:r>
              <a:rPr lang="ru-RU" sz="1400" dirty="0" smtClean="0">
                <a:solidFill>
                  <a:srgbClr val="FFC000"/>
                </a:solidFill>
              </a:rPr>
              <a:t>руководитель объединения «Фотостудия» МБУ ДО «СЮТ»</a:t>
            </a:r>
          </a:p>
          <a:p>
            <a:pPr lvl="0"/>
            <a:r>
              <a:rPr lang="ru-RU" sz="1400" dirty="0" smtClean="0">
                <a:solidFill>
                  <a:srgbClr val="FFC000"/>
                </a:solidFill>
              </a:rPr>
              <a:t>И.Е.Суслонова</a:t>
            </a:r>
            <a:endParaRPr kumimoji="0" lang="ru-RU" sz="1400" b="0" u="none" strike="noStrike" cap="none" normalizeH="0" baseline="0" dirty="0" smtClean="0">
              <a:ln>
                <a:noFill/>
              </a:ln>
              <a:solidFill>
                <a:srgbClr val="FFC000"/>
              </a:solidFill>
              <a:effectLst/>
              <a:latin typeface="+mj-lt"/>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u="none" strike="noStrike" cap="none" normalizeH="0" baseline="0" dirty="0" smtClean="0">
                <a:ln>
                  <a:noFill/>
                </a:ln>
                <a:solidFill>
                  <a:schemeClr val="tx1"/>
                </a:solidFill>
                <a:effectLst/>
                <a:latin typeface="+mj-lt"/>
                <a:ea typeface="Times New Roman" pitchFamily="18" charset="0"/>
                <a:cs typeface="Times New Roman" pitchFamily="18" charset="0"/>
              </a:rPr>
              <a:t>  </a:t>
            </a:r>
            <a:endParaRPr kumimoji="0" lang="ru-RU" b="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mj-lt"/>
              <a:cs typeface="Arial"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661" y="1416330"/>
            <a:ext cx="4899712" cy="3687157"/>
          </a:xfrm>
          <a:prstGeom prst="rect">
            <a:avLst/>
          </a:prstGeom>
        </p:spPr>
      </p:pic>
      <p:sp>
        <p:nvSpPr>
          <p:cNvPr id="3" name="Прямоугольник 2"/>
          <p:cNvSpPr/>
          <p:nvPr/>
        </p:nvSpPr>
        <p:spPr>
          <a:xfrm>
            <a:off x="2422084" y="5160526"/>
            <a:ext cx="4227824" cy="385362"/>
          </a:xfrm>
          <a:prstGeom prst="rect">
            <a:avLst/>
          </a:prstGeom>
        </p:spPr>
        <p:txBody>
          <a:bodyPr wrap="none">
            <a:spAutoFit/>
          </a:bodyPr>
          <a:lstStyle/>
          <a:p>
            <a:pPr algn="just">
              <a:lnSpc>
                <a:spcPct val="115000"/>
              </a:lnSpc>
              <a:spcAft>
                <a:spcPts val="0"/>
              </a:spcAft>
            </a:pPr>
            <a:r>
              <a:rPr lang="ru-RU"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фотографические термина по алфавиту</a:t>
            </a:r>
            <a:endParaRPr lang="ru-RU" sz="14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0675" y="1052736"/>
            <a:ext cx="9231643" cy="4615822"/>
          </a:xfrm>
          <a:prstGeom prst="rect">
            <a:avLst/>
          </a:prstGeom>
        </p:spPr>
      </p:pic>
      <p:sp>
        <p:nvSpPr>
          <p:cNvPr id="2" name="Прямоугольник 1"/>
          <p:cNvSpPr/>
          <p:nvPr/>
        </p:nvSpPr>
        <p:spPr>
          <a:xfrm>
            <a:off x="539552" y="5877272"/>
            <a:ext cx="8136904" cy="923330"/>
          </a:xfrm>
          <a:prstGeom prst="rect">
            <a:avLst/>
          </a:prstGeom>
        </p:spPr>
        <p:txBody>
          <a:bodyPr wrap="square">
            <a:spAutoFit/>
          </a:bodyPr>
          <a:lstStyle/>
          <a:p>
            <a:r>
              <a:rPr lang="ru-RU" dirty="0">
                <a:solidFill>
                  <a:srgbClr val="C00000"/>
                </a:solidFill>
              </a:rPr>
              <a:t>Затвор</a:t>
            </a:r>
            <a:r>
              <a:rPr lang="ru-RU" dirty="0"/>
              <a:t> - это пластинки, шторка или другая движущаяся перегородка, управляющая световым потоком, поступающим </a:t>
            </a:r>
            <a:r>
              <a:rPr lang="ru-RU" dirty="0" smtClean="0"/>
              <a:t>на матрицу или </a:t>
            </a:r>
            <a:r>
              <a:rPr lang="ru-RU" dirty="0"/>
              <a:t>пленку.</a:t>
            </a:r>
          </a:p>
        </p:txBody>
      </p:sp>
      <p:sp>
        <p:nvSpPr>
          <p:cNvPr id="3" name="Прямоугольник 2"/>
          <p:cNvSpPr/>
          <p:nvPr/>
        </p:nvSpPr>
        <p:spPr>
          <a:xfrm>
            <a:off x="3203848" y="117382"/>
            <a:ext cx="2412135" cy="830997"/>
          </a:xfrm>
          <a:prstGeom prst="rect">
            <a:avLst/>
          </a:prstGeom>
        </p:spPr>
        <p:txBody>
          <a:bodyPr wrap="none">
            <a:spAutoFit/>
          </a:bodyPr>
          <a:lstStyle/>
          <a:p>
            <a:r>
              <a:rPr lang="ru-RU" sz="4800" dirty="0">
                <a:solidFill>
                  <a:srgbClr val="C00000"/>
                </a:solidFill>
              </a:rPr>
              <a:t>Затвор</a:t>
            </a:r>
            <a:endParaRPr lang="ru-RU" sz="4800" dirty="0"/>
          </a:p>
        </p:txBody>
      </p:sp>
    </p:spTree>
    <p:extLst>
      <p:ext uri="{BB962C8B-B14F-4D97-AF65-F5344CB8AC3E}">
        <p14:creationId xmlns:p14="http://schemas.microsoft.com/office/powerpoint/2010/main" val="58894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000"/>
                                        <p:tgtEl>
                                          <p:spTgt spid="2"/>
                                        </p:tgtEl>
                                      </p:cBhvr>
                                    </p:animEffect>
                                    <p:anim calcmode="lin" valueType="num">
                                      <p:cBhvr>
                                        <p:cTn id="14" dur="7000" fill="hold"/>
                                        <p:tgtEl>
                                          <p:spTgt spid="2"/>
                                        </p:tgtEl>
                                        <p:attrNameLst>
                                          <p:attrName>ppt_x</p:attrName>
                                        </p:attrNameLst>
                                      </p:cBhvr>
                                      <p:tavLst>
                                        <p:tav tm="0">
                                          <p:val>
                                            <p:strVal val="#ppt_x"/>
                                          </p:val>
                                        </p:tav>
                                        <p:tav tm="100000">
                                          <p:val>
                                            <p:strVal val="#ppt_x"/>
                                          </p:val>
                                        </p:tav>
                                      </p:tavLst>
                                    </p:anim>
                                    <p:anim calcmode="lin" valueType="num">
                                      <p:cBhvr>
                                        <p:cTn id="15" dur="7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475656" y="1077061"/>
            <a:ext cx="6120680" cy="4172263"/>
          </a:xfrm>
          <a:prstGeom prst="rect">
            <a:avLst/>
          </a:prstGeom>
        </p:spPr>
      </p:pic>
      <p:sp>
        <p:nvSpPr>
          <p:cNvPr id="4" name="Прямоугольник 3"/>
          <p:cNvSpPr/>
          <p:nvPr/>
        </p:nvSpPr>
        <p:spPr>
          <a:xfrm>
            <a:off x="395536" y="5301208"/>
            <a:ext cx="8424936" cy="1477328"/>
          </a:xfrm>
          <a:prstGeom prst="rect">
            <a:avLst/>
          </a:prstGeom>
        </p:spPr>
        <p:txBody>
          <a:bodyPr wrap="square">
            <a:spAutoFit/>
          </a:bodyPr>
          <a:lstStyle/>
          <a:p>
            <a:r>
              <a:rPr lang="ru-RU" dirty="0">
                <a:solidFill>
                  <a:srgbClr val="C00000"/>
                </a:solidFill>
              </a:rPr>
              <a:t>Зум</a:t>
            </a:r>
            <a:r>
              <a:rPr lang="ru-RU" dirty="0"/>
              <a:t> (трансфокатор) - это устройство для изменения фокусного расстояния объектива, которое позволяет оптически приближать или отдалять объекты съемки. При помощи </a:t>
            </a:r>
            <a:r>
              <a:rPr lang="ru-RU" dirty="0" err="1"/>
              <a:t>зуммирования</a:t>
            </a:r>
            <a:r>
              <a:rPr lang="ru-RU" dirty="0"/>
              <a:t> удобно изменять масштаб и компоновать кадр, фотограф при этом может оставаться на месте.</a:t>
            </a:r>
          </a:p>
        </p:txBody>
      </p:sp>
      <p:sp>
        <p:nvSpPr>
          <p:cNvPr id="5" name="Прямоугольник 4"/>
          <p:cNvSpPr/>
          <p:nvPr/>
        </p:nvSpPr>
        <p:spPr>
          <a:xfrm>
            <a:off x="3707904" y="145530"/>
            <a:ext cx="1292341" cy="830997"/>
          </a:xfrm>
          <a:prstGeom prst="rect">
            <a:avLst/>
          </a:prstGeom>
        </p:spPr>
        <p:txBody>
          <a:bodyPr wrap="none">
            <a:spAutoFit/>
          </a:bodyPr>
          <a:lstStyle/>
          <a:p>
            <a:r>
              <a:rPr lang="ru-RU" sz="4800" dirty="0">
                <a:solidFill>
                  <a:srgbClr val="C00000"/>
                </a:solidFill>
              </a:rPr>
              <a:t>Зум</a:t>
            </a:r>
            <a:endParaRPr lang="ru-RU" sz="4800" dirty="0"/>
          </a:p>
        </p:txBody>
      </p:sp>
    </p:spTree>
    <p:extLst>
      <p:ext uri="{BB962C8B-B14F-4D97-AF65-F5344CB8AC3E}">
        <p14:creationId xmlns:p14="http://schemas.microsoft.com/office/powerpoint/2010/main" val="1296236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000"/>
                                        <p:tgtEl>
                                          <p:spTgt spid="4"/>
                                        </p:tgtEl>
                                      </p:cBhvr>
                                    </p:animEffect>
                                    <p:anim calcmode="lin" valueType="num">
                                      <p:cBhvr>
                                        <p:cTn id="14" dur="7000" fill="hold"/>
                                        <p:tgtEl>
                                          <p:spTgt spid="4"/>
                                        </p:tgtEl>
                                        <p:attrNameLst>
                                          <p:attrName>ppt_x</p:attrName>
                                        </p:attrNameLst>
                                      </p:cBhvr>
                                      <p:tavLst>
                                        <p:tav tm="0">
                                          <p:val>
                                            <p:strVal val="#ppt_x"/>
                                          </p:val>
                                        </p:tav>
                                        <p:tav tm="100000">
                                          <p:val>
                                            <p:strVal val="#ppt_x"/>
                                          </p:val>
                                        </p:tav>
                                      </p:tavLst>
                                    </p:anim>
                                    <p:anim calcmode="lin" valueType="num">
                                      <p:cBhvr>
                                        <p:cTn id="15" dur="7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92088" y="1002561"/>
            <a:ext cx="7524328" cy="5018727"/>
          </a:xfrm>
          <a:prstGeom prst="rect">
            <a:avLst/>
          </a:prstGeom>
        </p:spPr>
      </p:pic>
      <p:sp>
        <p:nvSpPr>
          <p:cNvPr id="3" name="Прямоугольник 2"/>
          <p:cNvSpPr/>
          <p:nvPr/>
        </p:nvSpPr>
        <p:spPr>
          <a:xfrm>
            <a:off x="755576" y="6021288"/>
            <a:ext cx="8496944" cy="646331"/>
          </a:xfrm>
          <a:prstGeom prst="rect">
            <a:avLst/>
          </a:prstGeom>
        </p:spPr>
        <p:txBody>
          <a:bodyPr wrap="square">
            <a:spAutoFit/>
          </a:bodyPr>
          <a:lstStyle/>
          <a:p>
            <a:r>
              <a:rPr lang="ru-RU" dirty="0">
                <a:solidFill>
                  <a:srgbClr val="C00000"/>
                </a:solidFill>
              </a:rPr>
              <a:t>Золотое сечение -</a:t>
            </a:r>
            <a:r>
              <a:rPr lang="ru-RU" i="0" dirty="0"/>
              <a:t> </a:t>
            </a:r>
            <a:r>
              <a:rPr lang="ru-RU" dirty="0"/>
              <a:t>и правило третей - визуально комфортное и «правильное» расположение объектов в кадре.</a:t>
            </a:r>
            <a:r>
              <a:rPr lang="ru-RU" dirty="0">
                <a:solidFill>
                  <a:srgbClr val="C00000"/>
                </a:solidFill>
              </a:rPr>
              <a:t> </a:t>
            </a:r>
          </a:p>
        </p:txBody>
      </p:sp>
      <p:sp>
        <p:nvSpPr>
          <p:cNvPr id="5" name="Прямоугольник 4"/>
          <p:cNvSpPr/>
          <p:nvPr/>
        </p:nvSpPr>
        <p:spPr>
          <a:xfrm>
            <a:off x="1907704" y="32379"/>
            <a:ext cx="5421164" cy="830997"/>
          </a:xfrm>
          <a:prstGeom prst="rect">
            <a:avLst/>
          </a:prstGeom>
        </p:spPr>
        <p:txBody>
          <a:bodyPr wrap="none">
            <a:spAutoFit/>
          </a:bodyPr>
          <a:lstStyle/>
          <a:p>
            <a:r>
              <a:rPr lang="ru-RU" sz="4800" dirty="0">
                <a:solidFill>
                  <a:srgbClr val="C00000"/>
                </a:solidFill>
              </a:rPr>
              <a:t>Золотое сечение </a:t>
            </a:r>
            <a:endParaRPr lang="ru-RU" sz="4800" dirty="0"/>
          </a:p>
        </p:txBody>
      </p:sp>
    </p:spTree>
    <p:extLst>
      <p:ext uri="{BB962C8B-B14F-4D97-AF65-F5344CB8AC3E}">
        <p14:creationId xmlns:p14="http://schemas.microsoft.com/office/powerpoint/2010/main" val="120231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000"/>
                                        <p:tgtEl>
                                          <p:spTgt spid="3"/>
                                        </p:tgtEl>
                                      </p:cBhvr>
                                    </p:animEffect>
                                    <p:anim calcmode="lin" valueType="num">
                                      <p:cBhvr>
                                        <p:cTn id="14" dur="7000" fill="hold"/>
                                        <p:tgtEl>
                                          <p:spTgt spid="3"/>
                                        </p:tgtEl>
                                        <p:attrNameLst>
                                          <p:attrName>ppt_x</p:attrName>
                                        </p:attrNameLst>
                                      </p:cBhvr>
                                      <p:tavLst>
                                        <p:tav tm="0">
                                          <p:val>
                                            <p:strVal val="#ppt_x"/>
                                          </p:val>
                                        </p:tav>
                                        <p:tav tm="100000">
                                          <p:val>
                                            <p:strVal val="#ppt_x"/>
                                          </p:val>
                                        </p:tav>
                                      </p:tavLst>
                                    </p:anim>
                                    <p:anim calcmode="lin" valueType="num">
                                      <p:cBhvr>
                                        <p:cTn id="15" dur="7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16632"/>
            <a:ext cx="8036367" cy="830997"/>
          </a:xfrm>
          <a:prstGeom prst="rect">
            <a:avLst/>
          </a:prstGeom>
        </p:spPr>
        <p:txBody>
          <a:bodyPr wrap="none">
            <a:spAutoFit/>
          </a:bodyPr>
          <a:lstStyle/>
          <a:p>
            <a:r>
              <a:rPr lang="ru-RU" sz="4800" dirty="0" smtClean="0">
                <a:solidFill>
                  <a:srgbClr val="C00000"/>
                </a:solidFill>
              </a:rPr>
              <a:t>Искусственное освещение</a:t>
            </a:r>
            <a:endParaRPr lang="ru-RU" sz="4800" dirty="0"/>
          </a:p>
        </p:txBody>
      </p:sp>
      <p:pic>
        <p:nvPicPr>
          <p:cNvPr id="5" name="Рисунок 4"/>
          <p:cNvPicPr>
            <a:picLocks noChangeAspect="1"/>
          </p:cNvPicPr>
          <p:nvPr/>
        </p:nvPicPr>
        <p:blipFill>
          <a:blip r:embed="rId2"/>
          <a:stretch>
            <a:fillRect/>
          </a:stretch>
        </p:blipFill>
        <p:spPr>
          <a:xfrm>
            <a:off x="-589818" y="1137131"/>
            <a:ext cx="5305420" cy="4523501"/>
          </a:xfrm>
          <a:prstGeom prst="rect">
            <a:avLst/>
          </a:prstGeom>
        </p:spPr>
      </p:pic>
      <p:pic>
        <p:nvPicPr>
          <p:cNvPr id="6" name="Рисунок 5"/>
          <p:cNvPicPr>
            <a:picLocks noChangeAspect="1"/>
          </p:cNvPicPr>
          <p:nvPr/>
        </p:nvPicPr>
        <p:blipFill>
          <a:blip r:embed="rId3"/>
          <a:stretch>
            <a:fillRect/>
          </a:stretch>
        </p:blipFill>
        <p:spPr>
          <a:xfrm>
            <a:off x="4604941" y="1137131"/>
            <a:ext cx="5128877" cy="4523501"/>
          </a:xfrm>
          <a:prstGeom prst="rect">
            <a:avLst/>
          </a:prstGeom>
        </p:spPr>
      </p:pic>
      <p:sp>
        <p:nvSpPr>
          <p:cNvPr id="3" name="Прямоугольник 2"/>
          <p:cNvSpPr/>
          <p:nvPr/>
        </p:nvSpPr>
        <p:spPr>
          <a:xfrm>
            <a:off x="395122" y="5834689"/>
            <a:ext cx="8640960" cy="646331"/>
          </a:xfrm>
          <a:prstGeom prst="rect">
            <a:avLst/>
          </a:prstGeom>
        </p:spPr>
        <p:txBody>
          <a:bodyPr wrap="square">
            <a:spAutoFit/>
          </a:bodyPr>
          <a:lstStyle/>
          <a:p>
            <a:r>
              <a:rPr lang="ru-RU" dirty="0">
                <a:solidFill>
                  <a:srgbClr val="C00000"/>
                </a:solidFill>
              </a:rPr>
              <a:t>Искусственное освещение </a:t>
            </a:r>
            <a:r>
              <a:rPr lang="ru-RU" dirty="0"/>
              <a:t>в фотографии — это использование различных источников света, таких как лампы, вспышки, студийные светильники </a:t>
            </a:r>
          </a:p>
        </p:txBody>
      </p:sp>
    </p:spTree>
    <p:extLst>
      <p:ext uri="{BB962C8B-B14F-4D97-AF65-F5344CB8AC3E}">
        <p14:creationId xmlns:p14="http://schemas.microsoft.com/office/powerpoint/2010/main" val="4252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1000"/>
                            </p:stCondLst>
                            <p:childTnLst>
                              <p:par>
                                <p:cTn id="18" presetID="42" presetClass="entr" presetSubtype="0" fill="hold" grpId="0" nodeType="afterEffect">
                                  <p:stCondLst>
                                    <p:cond delay="3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7000"/>
                                        <p:tgtEl>
                                          <p:spTgt spid="3"/>
                                        </p:tgtEl>
                                      </p:cBhvr>
                                    </p:animEffect>
                                    <p:anim calcmode="lin" valueType="num">
                                      <p:cBhvr>
                                        <p:cTn id="21" dur="7000" fill="hold"/>
                                        <p:tgtEl>
                                          <p:spTgt spid="3"/>
                                        </p:tgtEl>
                                        <p:attrNameLst>
                                          <p:attrName>ppt_x</p:attrName>
                                        </p:attrNameLst>
                                      </p:cBhvr>
                                      <p:tavLst>
                                        <p:tav tm="0">
                                          <p:val>
                                            <p:strVal val="#ppt_x"/>
                                          </p:val>
                                        </p:tav>
                                        <p:tav tm="100000">
                                          <p:val>
                                            <p:strVal val="#ppt_x"/>
                                          </p:val>
                                        </p:tav>
                                      </p:tavLst>
                                    </p:anim>
                                    <p:anim calcmode="lin" valueType="num">
                                      <p:cBhvr>
                                        <p:cTn id="22" dur="7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419872" y="2348880"/>
            <a:ext cx="184731" cy="369332"/>
          </a:xfrm>
          <a:prstGeom prst="rect">
            <a:avLst/>
          </a:prstGeom>
        </p:spPr>
        <p:txBody>
          <a:bodyPr wrap="none">
            <a:spAutoFit/>
          </a:bodyPr>
          <a:lstStyle/>
          <a:p>
            <a:endParaRPr lang="ru-RU" dirty="0"/>
          </a:p>
        </p:txBody>
      </p:sp>
      <p:pic>
        <p:nvPicPr>
          <p:cNvPr id="2" name="Рисунок 1"/>
          <p:cNvPicPr>
            <a:picLocks noChangeAspect="1"/>
          </p:cNvPicPr>
          <p:nvPr/>
        </p:nvPicPr>
        <p:blipFill>
          <a:blip r:embed="rId2"/>
          <a:stretch>
            <a:fillRect/>
          </a:stretch>
        </p:blipFill>
        <p:spPr>
          <a:xfrm>
            <a:off x="413183" y="1008474"/>
            <a:ext cx="8317633" cy="4724782"/>
          </a:xfrm>
          <a:prstGeom prst="rect">
            <a:avLst/>
          </a:prstGeom>
        </p:spPr>
      </p:pic>
      <p:sp>
        <p:nvSpPr>
          <p:cNvPr id="3" name="Прямоугольник 2"/>
          <p:cNvSpPr/>
          <p:nvPr/>
        </p:nvSpPr>
        <p:spPr>
          <a:xfrm>
            <a:off x="179512" y="5733256"/>
            <a:ext cx="8784976" cy="923330"/>
          </a:xfrm>
          <a:prstGeom prst="rect">
            <a:avLst/>
          </a:prstGeom>
        </p:spPr>
        <p:txBody>
          <a:bodyPr wrap="square">
            <a:spAutoFit/>
          </a:bodyPr>
          <a:lstStyle/>
          <a:p>
            <a:r>
              <a:rPr lang="ru-RU" dirty="0">
                <a:solidFill>
                  <a:srgbClr val="C00000"/>
                </a:solidFill>
              </a:rPr>
              <a:t>Композиция</a:t>
            </a:r>
            <a:r>
              <a:rPr lang="ru-RU" dirty="0"/>
              <a:t> - это гармоничное размещение объектов снимаемой сцены, при котором основной объект, элементы переднего плана и фона расположены в соответствии с требованиями визуальной гармонии.</a:t>
            </a:r>
          </a:p>
        </p:txBody>
      </p:sp>
      <p:sp>
        <p:nvSpPr>
          <p:cNvPr id="6" name="Прямоугольник 5"/>
          <p:cNvSpPr/>
          <p:nvPr/>
        </p:nvSpPr>
        <p:spPr>
          <a:xfrm>
            <a:off x="2843808" y="85144"/>
            <a:ext cx="3640227" cy="830997"/>
          </a:xfrm>
          <a:prstGeom prst="rect">
            <a:avLst/>
          </a:prstGeom>
        </p:spPr>
        <p:txBody>
          <a:bodyPr wrap="none">
            <a:spAutoFit/>
          </a:bodyPr>
          <a:lstStyle/>
          <a:p>
            <a:r>
              <a:rPr lang="ru-RU" sz="4800" dirty="0">
                <a:solidFill>
                  <a:srgbClr val="C00000"/>
                </a:solidFill>
              </a:rPr>
              <a:t>Композиция</a:t>
            </a:r>
            <a:endParaRPr lang="ru-RU" sz="4800" dirty="0"/>
          </a:p>
        </p:txBody>
      </p:sp>
    </p:spTree>
    <p:extLst>
      <p:ext uri="{BB962C8B-B14F-4D97-AF65-F5344CB8AC3E}">
        <p14:creationId xmlns:p14="http://schemas.microsoft.com/office/powerpoint/2010/main" val="420551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3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000"/>
                                        <p:tgtEl>
                                          <p:spTgt spid="3"/>
                                        </p:tgtEl>
                                      </p:cBhvr>
                                    </p:animEffect>
                                    <p:anim calcmode="lin" valueType="num">
                                      <p:cBhvr>
                                        <p:cTn id="15" dur="7000" fill="hold"/>
                                        <p:tgtEl>
                                          <p:spTgt spid="3"/>
                                        </p:tgtEl>
                                        <p:attrNameLst>
                                          <p:attrName>ppt_x</p:attrName>
                                        </p:attrNameLst>
                                      </p:cBhvr>
                                      <p:tavLst>
                                        <p:tav tm="0">
                                          <p:val>
                                            <p:strVal val="#ppt_x"/>
                                          </p:val>
                                        </p:tav>
                                        <p:tav tm="100000">
                                          <p:val>
                                            <p:strVal val="#ppt_x"/>
                                          </p:val>
                                        </p:tav>
                                      </p:tavLst>
                                    </p:anim>
                                    <p:anim calcmode="lin" valueType="num">
                                      <p:cBhvr>
                                        <p:cTn id="16" dur="7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203848" y="1012686"/>
            <a:ext cx="6480720" cy="4457723"/>
          </a:xfrm>
          <a:prstGeom prst="rect">
            <a:avLst/>
          </a:prstGeom>
        </p:spPr>
      </p:pic>
      <p:pic>
        <p:nvPicPr>
          <p:cNvPr id="5" name="Рисунок 4"/>
          <p:cNvPicPr>
            <a:picLocks noChangeAspect="1"/>
          </p:cNvPicPr>
          <p:nvPr/>
        </p:nvPicPr>
        <p:blipFill>
          <a:blip r:embed="rId3"/>
          <a:stretch>
            <a:fillRect/>
          </a:stretch>
        </p:blipFill>
        <p:spPr>
          <a:xfrm>
            <a:off x="-271871" y="991726"/>
            <a:ext cx="4781709" cy="4453498"/>
          </a:xfrm>
          <a:prstGeom prst="rect">
            <a:avLst/>
          </a:prstGeom>
        </p:spPr>
      </p:pic>
      <p:sp>
        <p:nvSpPr>
          <p:cNvPr id="3" name="Прямоугольник 2"/>
          <p:cNvSpPr/>
          <p:nvPr/>
        </p:nvSpPr>
        <p:spPr>
          <a:xfrm>
            <a:off x="395536" y="5445224"/>
            <a:ext cx="8640959" cy="1200329"/>
          </a:xfrm>
          <a:prstGeom prst="rect">
            <a:avLst/>
          </a:prstGeom>
        </p:spPr>
        <p:txBody>
          <a:bodyPr wrap="square">
            <a:spAutoFit/>
          </a:bodyPr>
          <a:lstStyle/>
          <a:p>
            <a:r>
              <a:rPr lang="ru-RU" dirty="0">
                <a:solidFill>
                  <a:srgbClr val="C00000"/>
                </a:solidFill>
              </a:rPr>
              <a:t>Контровое освещение </a:t>
            </a:r>
            <a:r>
              <a:rPr lang="ru-RU" dirty="0"/>
              <a:t>- свет, освещающий объект со стороны, противоположной к объективу и направленный в его сторону. Благодаря этому объект отделяется от фона. Если </a:t>
            </a:r>
            <a:r>
              <a:rPr lang="ru-RU" dirty="0" err="1"/>
              <a:t>контровой</a:t>
            </a:r>
            <a:r>
              <a:rPr lang="ru-RU" dirty="0"/>
              <a:t> свет очень яркий, видны только очертания объекта или силуэт.</a:t>
            </a:r>
          </a:p>
        </p:txBody>
      </p:sp>
      <p:sp>
        <p:nvSpPr>
          <p:cNvPr id="6" name="Прямоугольник 5"/>
          <p:cNvSpPr/>
          <p:nvPr/>
        </p:nvSpPr>
        <p:spPr>
          <a:xfrm>
            <a:off x="1241506" y="10923"/>
            <a:ext cx="6949018" cy="830997"/>
          </a:xfrm>
          <a:prstGeom prst="rect">
            <a:avLst/>
          </a:prstGeom>
        </p:spPr>
        <p:txBody>
          <a:bodyPr wrap="none">
            <a:spAutoFit/>
          </a:bodyPr>
          <a:lstStyle/>
          <a:p>
            <a:r>
              <a:rPr lang="ru-RU" sz="4800" dirty="0">
                <a:solidFill>
                  <a:srgbClr val="C00000"/>
                </a:solidFill>
              </a:rPr>
              <a:t>Контровое освещение </a:t>
            </a:r>
            <a:endParaRPr lang="ru-RU" sz="4800" dirty="0"/>
          </a:p>
        </p:txBody>
      </p:sp>
    </p:spTree>
    <p:extLst>
      <p:ext uri="{BB962C8B-B14F-4D97-AF65-F5344CB8AC3E}">
        <p14:creationId xmlns:p14="http://schemas.microsoft.com/office/powerpoint/2010/main" val="18387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90"/>
                                          </p:val>
                                        </p:tav>
                                        <p:tav tm="100000">
                                          <p:val>
                                            <p:fltVal val="0"/>
                                          </p:val>
                                        </p:tav>
                                      </p:tavLst>
                                    </p:anim>
                                    <p:animEffect transition="in" filter="fade">
                                      <p:cBhvr>
                                        <p:cTn id="16" dur="500"/>
                                        <p:tgtEl>
                                          <p:spTgt spid="4"/>
                                        </p:tgtEl>
                                      </p:cBhvr>
                                    </p:animEffect>
                                  </p:childTnLst>
                                </p:cTn>
                              </p:par>
                            </p:childTnLst>
                          </p:cTn>
                        </p:par>
                        <p:par>
                          <p:cTn id="17" fill="hold">
                            <p:stCondLst>
                              <p:cond delay="1000"/>
                            </p:stCondLst>
                            <p:childTnLst>
                              <p:par>
                                <p:cTn id="18" presetID="42" presetClass="entr" presetSubtype="0" fill="hold" grpId="0" nodeType="afterEffect">
                                  <p:stCondLst>
                                    <p:cond delay="3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7000"/>
                                        <p:tgtEl>
                                          <p:spTgt spid="3"/>
                                        </p:tgtEl>
                                      </p:cBhvr>
                                    </p:animEffect>
                                    <p:anim calcmode="lin" valueType="num">
                                      <p:cBhvr>
                                        <p:cTn id="21" dur="7000" fill="hold"/>
                                        <p:tgtEl>
                                          <p:spTgt spid="3"/>
                                        </p:tgtEl>
                                        <p:attrNameLst>
                                          <p:attrName>ppt_x</p:attrName>
                                        </p:attrNameLst>
                                      </p:cBhvr>
                                      <p:tavLst>
                                        <p:tav tm="0">
                                          <p:val>
                                            <p:strVal val="#ppt_x"/>
                                          </p:val>
                                        </p:tav>
                                        <p:tav tm="100000">
                                          <p:val>
                                            <p:strVal val="#ppt_x"/>
                                          </p:val>
                                        </p:tav>
                                      </p:tavLst>
                                    </p:anim>
                                    <p:anim calcmode="lin" valueType="num">
                                      <p:cBhvr>
                                        <p:cTn id="22" dur="7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331640" y="1016654"/>
            <a:ext cx="6480720" cy="4489249"/>
          </a:xfrm>
          <a:prstGeom prst="rect">
            <a:avLst/>
          </a:prstGeom>
        </p:spPr>
      </p:pic>
      <p:sp>
        <p:nvSpPr>
          <p:cNvPr id="4" name="Прямоугольник 3"/>
          <p:cNvSpPr/>
          <p:nvPr/>
        </p:nvSpPr>
        <p:spPr>
          <a:xfrm>
            <a:off x="323528" y="5517232"/>
            <a:ext cx="8712968" cy="1200329"/>
          </a:xfrm>
          <a:prstGeom prst="rect">
            <a:avLst/>
          </a:prstGeom>
        </p:spPr>
        <p:txBody>
          <a:bodyPr wrap="square">
            <a:spAutoFit/>
          </a:bodyPr>
          <a:lstStyle/>
          <a:p>
            <a:r>
              <a:rPr lang="ru-RU" dirty="0">
                <a:solidFill>
                  <a:srgbClr val="C00000"/>
                </a:solidFill>
              </a:rPr>
              <a:t>Макросъемка</a:t>
            </a:r>
            <a:r>
              <a:rPr lang="ru-RU" dirty="0"/>
              <a:t> -  относится к съемке с близкого расстояния. Позволяет увидеть детали, которые не видно на обычной фотографии. Как правило это фотосъемка объектов с близкого расстояния, не превышающего обычно 50- 60 см . </a:t>
            </a:r>
          </a:p>
        </p:txBody>
      </p:sp>
      <p:sp>
        <p:nvSpPr>
          <p:cNvPr id="5" name="Прямоугольник 4"/>
          <p:cNvSpPr/>
          <p:nvPr/>
        </p:nvSpPr>
        <p:spPr>
          <a:xfrm>
            <a:off x="2633971" y="116632"/>
            <a:ext cx="4092082" cy="830997"/>
          </a:xfrm>
          <a:prstGeom prst="rect">
            <a:avLst/>
          </a:prstGeom>
        </p:spPr>
        <p:txBody>
          <a:bodyPr wrap="none">
            <a:spAutoFit/>
          </a:bodyPr>
          <a:lstStyle/>
          <a:p>
            <a:r>
              <a:rPr lang="ru-RU" sz="4800" dirty="0">
                <a:solidFill>
                  <a:srgbClr val="C00000"/>
                </a:solidFill>
              </a:rPr>
              <a:t>Макросъемка</a:t>
            </a:r>
            <a:endParaRPr lang="ru-RU" sz="4800" dirty="0"/>
          </a:p>
        </p:txBody>
      </p:sp>
    </p:spTree>
    <p:extLst>
      <p:ext uri="{BB962C8B-B14F-4D97-AF65-F5344CB8AC3E}">
        <p14:creationId xmlns:p14="http://schemas.microsoft.com/office/powerpoint/2010/main" val="102380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3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000"/>
                                        <p:tgtEl>
                                          <p:spTgt spid="4"/>
                                        </p:tgtEl>
                                      </p:cBhvr>
                                    </p:animEffect>
                                    <p:anim calcmode="lin" valueType="num">
                                      <p:cBhvr>
                                        <p:cTn id="15" dur="7000" fill="hold"/>
                                        <p:tgtEl>
                                          <p:spTgt spid="4"/>
                                        </p:tgtEl>
                                        <p:attrNameLst>
                                          <p:attrName>ppt_x</p:attrName>
                                        </p:attrNameLst>
                                      </p:cBhvr>
                                      <p:tavLst>
                                        <p:tav tm="0">
                                          <p:val>
                                            <p:strVal val="#ppt_x"/>
                                          </p:val>
                                        </p:tav>
                                        <p:tav tm="100000">
                                          <p:val>
                                            <p:strVal val="#ppt_x"/>
                                          </p:val>
                                        </p:tav>
                                      </p:tavLst>
                                    </p:anim>
                                    <p:anim calcmode="lin" valueType="num">
                                      <p:cBhvr>
                                        <p:cTn id="16" dur="7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55576" y="1052736"/>
            <a:ext cx="7459984" cy="4325010"/>
          </a:xfrm>
          <a:prstGeom prst="rect">
            <a:avLst/>
          </a:prstGeom>
        </p:spPr>
      </p:pic>
      <p:sp>
        <p:nvSpPr>
          <p:cNvPr id="4" name="Прямоугольник 3"/>
          <p:cNvSpPr/>
          <p:nvPr/>
        </p:nvSpPr>
        <p:spPr>
          <a:xfrm>
            <a:off x="136352" y="5517232"/>
            <a:ext cx="9036496" cy="1200329"/>
          </a:xfrm>
          <a:prstGeom prst="rect">
            <a:avLst/>
          </a:prstGeom>
        </p:spPr>
        <p:txBody>
          <a:bodyPr wrap="square">
            <a:spAutoFit/>
          </a:bodyPr>
          <a:lstStyle/>
          <a:p>
            <a:r>
              <a:rPr lang="ru-RU" dirty="0">
                <a:solidFill>
                  <a:srgbClr val="C00000"/>
                </a:solidFill>
              </a:rPr>
              <a:t>Объектив</a:t>
            </a:r>
            <a:r>
              <a:rPr lang="ru-RU" dirty="0"/>
              <a:t> – устройство, состоящее из линз, системы управления ими (ручной или автоматической), байонета для крепления к камере, заключенное в цилиндрический корпус. Предназначено для формирования изображения на чувствительном элементе (пленке или сенсоре).</a:t>
            </a:r>
          </a:p>
        </p:txBody>
      </p:sp>
      <p:sp>
        <p:nvSpPr>
          <p:cNvPr id="5" name="Прямоугольник 4"/>
          <p:cNvSpPr/>
          <p:nvPr/>
        </p:nvSpPr>
        <p:spPr>
          <a:xfrm>
            <a:off x="3059804" y="84709"/>
            <a:ext cx="3189591" cy="830997"/>
          </a:xfrm>
          <a:prstGeom prst="rect">
            <a:avLst/>
          </a:prstGeom>
        </p:spPr>
        <p:txBody>
          <a:bodyPr wrap="none">
            <a:spAutoFit/>
          </a:bodyPr>
          <a:lstStyle/>
          <a:p>
            <a:r>
              <a:rPr lang="ru-RU" sz="4800" dirty="0">
                <a:solidFill>
                  <a:srgbClr val="C00000"/>
                </a:solidFill>
              </a:rPr>
              <a:t>Объектив</a:t>
            </a:r>
            <a:endParaRPr lang="ru-RU" sz="4800" dirty="0"/>
          </a:p>
        </p:txBody>
      </p:sp>
    </p:spTree>
    <p:extLst>
      <p:ext uri="{BB962C8B-B14F-4D97-AF65-F5344CB8AC3E}">
        <p14:creationId xmlns:p14="http://schemas.microsoft.com/office/powerpoint/2010/main" val="367463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3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000"/>
                                        <p:tgtEl>
                                          <p:spTgt spid="4"/>
                                        </p:tgtEl>
                                      </p:cBhvr>
                                    </p:animEffect>
                                    <p:anim calcmode="lin" valueType="num">
                                      <p:cBhvr>
                                        <p:cTn id="15" dur="7000" fill="hold"/>
                                        <p:tgtEl>
                                          <p:spTgt spid="4"/>
                                        </p:tgtEl>
                                        <p:attrNameLst>
                                          <p:attrName>ppt_x</p:attrName>
                                        </p:attrNameLst>
                                      </p:cBhvr>
                                      <p:tavLst>
                                        <p:tav tm="0">
                                          <p:val>
                                            <p:strVal val="#ppt_x"/>
                                          </p:val>
                                        </p:tav>
                                        <p:tav tm="100000">
                                          <p:val>
                                            <p:strVal val="#ppt_x"/>
                                          </p:val>
                                        </p:tav>
                                      </p:tavLst>
                                    </p:anim>
                                    <p:anim calcmode="lin" valueType="num">
                                      <p:cBhvr>
                                        <p:cTn id="16" dur="7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81059" y="1062028"/>
            <a:ext cx="7416824" cy="4726590"/>
          </a:xfrm>
          <a:prstGeom prst="rect">
            <a:avLst/>
          </a:prstGeom>
        </p:spPr>
      </p:pic>
      <p:sp>
        <p:nvSpPr>
          <p:cNvPr id="4" name="Прямоугольник 3"/>
          <p:cNvSpPr/>
          <p:nvPr/>
        </p:nvSpPr>
        <p:spPr>
          <a:xfrm>
            <a:off x="611560" y="5949280"/>
            <a:ext cx="7917101" cy="646331"/>
          </a:xfrm>
          <a:prstGeom prst="rect">
            <a:avLst/>
          </a:prstGeom>
        </p:spPr>
        <p:txBody>
          <a:bodyPr wrap="square">
            <a:spAutoFit/>
          </a:bodyPr>
          <a:lstStyle/>
          <a:p>
            <a:r>
              <a:rPr lang="ru-RU" dirty="0">
                <a:solidFill>
                  <a:srgbClr val="C00000"/>
                </a:solidFill>
              </a:rPr>
              <a:t>Отражатель</a:t>
            </a:r>
            <a:r>
              <a:rPr lang="ru-RU" dirty="0"/>
              <a:t> - это любое устройство, используемое для отражения света в направлении объекта.</a:t>
            </a:r>
          </a:p>
        </p:txBody>
      </p:sp>
      <p:sp>
        <p:nvSpPr>
          <p:cNvPr id="6" name="Прямоугольник 5"/>
          <p:cNvSpPr/>
          <p:nvPr/>
        </p:nvSpPr>
        <p:spPr>
          <a:xfrm>
            <a:off x="2473285" y="72825"/>
            <a:ext cx="4193649" cy="830997"/>
          </a:xfrm>
          <a:prstGeom prst="rect">
            <a:avLst/>
          </a:prstGeom>
        </p:spPr>
        <p:txBody>
          <a:bodyPr wrap="none">
            <a:spAutoFit/>
          </a:bodyPr>
          <a:lstStyle/>
          <a:p>
            <a:r>
              <a:rPr lang="ru-RU" sz="4800" dirty="0">
                <a:solidFill>
                  <a:srgbClr val="C00000"/>
                </a:solidFill>
              </a:rPr>
              <a:t>Отражатель</a:t>
            </a:r>
            <a:r>
              <a:rPr lang="ru-RU" dirty="0"/>
              <a:t> </a:t>
            </a:r>
          </a:p>
        </p:txBody>
      </p:sp>
    </p:spTree>
    <p:extLst>
      <p:ext uri="{BB962C8B-B14F-4D97-AF65-F5344CB8AC3E}">
        <p14:creationId xmlns:p14="http://schemas.microsoft.com/office/powerpoint/2010/main" val="276450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000"/>
                                        <p:tgtEl>
                                          <p:spTgt spid="4"/>
                                        </p:tgtEl>
                                      </p:cBhvr>
                                    </p:animEffect>
                                    <p:anim calcmode="lin" valueType="num">
                                      <p:cBhvr>
                                        <p:cTn id="14" dur="7000" fill="hold"/>
                                        <p:tgtEl>
                                          <p:spTgt spid="4"/>
                                        </p:tgtEl>
                                        <p:attrNameLst>
                                          <p:attrName>ppt_x</p:attrName>
                                        </p:attrNameLst>
                                      </p:cBhvr>
                                      <p:tavLst>
                                        <p:tav tm="0">
                                          <p:val>
                                            <p:strVal val="#ppt_x"/>
                                          </p:val>
                                        </p:tav>
                                        <p:tav tm="100000">
                                          <p:val>
                                            <p:strVal val="#ppt_x"/>
                                          </p:val>
                                        </p:tav>
                                      </p:tavLst>
                                    </p:anim>
                                    <p:anim calcmode="lin" valueType="num">
                                      <p:cBhvr>
                                        <p:cTn id="15" dur="7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24544" y="972639"/>
            <a:ext cx="5184576" cy="4184553"/>
          </a:xfrm>
          <a:prstGeom prst="rect">
            <a:avLst/>
          </a:prstGeom>
        </p:spPr>
      </p:pic>
      <p:pic>
        <p:nvPicPr>
          <p:cNvPr id="4" name="Рисунок 3"/>
          <p:cNvPicPr>
            <a:picLocks noChangeAspect="1"/>
          </p:cNvPicPr>
          <p:nvPr/>
        </p:nvPicPr>
        <p:blipFill>
          <a:blip r:embed="rId3"/>
          <a:stretch>
            <a:fillRect/>
          </a:stretch>
        </p:blipFill>
        <p:spPr>
          <a:xfrm>
            <a:off x="4860032" y="992377"/>
            <a:ext cx="5858509" cy="4179049"/>
          </a:xfrm>
          <a:prstGeom prst="rect">
            <a:avLst/>
          </a:prstGeom>
        </p:spPr>
      </p:pic>
      <p:sp>
        <p:nvSpPr>
          <p:cNvPr id="5" name="Прямоугольник 4"/>
          <p:cNvSpPr/>
          <p:nvPr/>
        </p:nvSpPr>
        <p:spPr>
          <a:xfrm>
            <a:off x="251520" y="5157192"/>
            <a:ext cx="8712968" cy="1477328"/>
          </a:xfrm>
          <a:prstGeom prst="rect">
            <a:avLst/>
          </a:prstGeom>
        </p:spPr>
        <p:txBody>
          <a:bodyPr wrap="square">
            <a:spAutoFit/>
          </a:bodyPr>
          <a:lstStyle/>
          <a:p>
            <a:pPr>
              <a:tabLst>
                <a:tab pos="7983538" algn="l"/>
              </a:tabLst>
            </a:pPr>
            <a:r>
              <a:rPr lang="ru-RU" dirty="0">
                <a:solidFill>
                  <a:srgbClr val="C00000"/>
                </a:solidFill>
              </a:rPr>
              <a:t>Перспектива </a:t>
            </a:r>
            <a:r>
              <a:rPr lang="ru-RU" dirty="0"/>
              <a:t>- это передача на плоскости фотоснимка объемности изображения предметов, создающая ощущение глубины пространства. Перспективные искажения возникают в случаях съемки с малого расстояния с нижней или верхней точек съемки, а также в результате использования короткофокусных объективов.</a:t>
            </a:r>
          </a:p>
        </p:txBody>
      </p:sp>
      <p:sp>
        <p:nvSpPr>
          <p:cNvPr id="6" name="Прямоугольник 5"/>
          <p:cNvSpPr/>
          <p:nvPr/>
        </p:nvSpPr>
        <p:spPr>
          <a:xfrm>
            <a:off x="2411760" y="32131"/>
            <a:ext cx="4108625" cy="830997"/>
          </a:xfrm>
          <a:prstGeom prst="rect">
            <a:avLst/>
          </a:prstGeom>
        </p:spPr>
        <p:txBody>
          <a:bodyPr wrap="none">
            <a:spAutoFit/>
          </a:bodyPr>
          <a:lstStyle/>
          <a:p>
            <a:r>
              <a:rPr lang="ru-RU" sz="4800" dirty="0">
                <a:solidFill>
                  <a:srgbClr val="C00000"/>
                </a:solidFill>
              </a:rPr>
              <a:t>Перспектива</a:t>
            </a:r>
            <a:endParaRPr lang="ru-RU" sz="4800" dirty="0"/>
          </a:p>
        </p:txBody>
      </p:sp>
    </p:spTree>
    <p:extLst>
      <p:ext uri="{BB962C8B-B14F-4D97-AF65-F5344CB8AC3E}">
        <p14:creationId xmlns:p14="http://schemas.microsoft.com/office/powerpoint/2010/main" val="41986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42" presetClass="entr" presetSubtype="0" fill="hold" grpId="0" nodeType="after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000"/>
                                        <p:tgtEl>
                                          <p:spTgt spid="5"/>
                                        </p:tgtEl>
                                      </p:cBhvr>
                                    </p:animEffect>
                                    <p:anim calcmode="lin" valueType="num">
                                      <p:cBhvr>
                                        <p:cTn id="20" dur="7000" fill="hold"/>
                                        <p:tgtEl>
                                          <p:spTgt spid="5"/>
                                        </p:tgtEl>
                                        <p:attrNameLst>
                                          <p:attrName>ppt_x</p:attrName>
                                        </p:attrNameLst>
                                      </p:cBhvr>
                                      <p:tavLst>
                                        <p:tav tm="0">
                                          <p:val>
                                            <p:strVal val="#ppt_x"/>
                                          </p:val>
                                        </p:tav>
                                        <p:tav tm="100000">
                                          <p:val>
                                            <p:strVal val="#ppt_x"/>
                                          </p:val>
                                        </p:tav>
                                      </p:tavLst>
                                    </p:anim>
                                    <p:anim calcmode="lin" valueType="num">
                                      <p:cBhvr>
                                        <p:cTn id="21" dur="7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80573" y="1196752"/>
            <a:ext cx="8982847" cy="4547567"/>
          </a:xfrm>
          <a:prstGeom prst="rect">
            <a:avLst/>
          </a:prstGeom>
        </p:spPr>
      </p:pic>
      <p:sp>
        <p:nvSpPr>
          <p:cNvPr id="2" name="Прямоугольник 1"/>
          <p:cNvSpPr/>
          <p:nvPr/>
        </p:nvSpPr>
        <p:spPr>
          <a:xfrm>
            <a:off x="287016" y="5877272"/>
            <a:ext cx="8856984" cy="923330"/>
          </a:xfrm>
          <a:prstGeom prst="rect">
            <a:avLst/>
          </a:prstGeom>
        </p:spPr>
        <p:txBody>
          <a:bodyPr wrap="square">
            <a:spAutoFit/>
          </a:bodyPr>
          <a:lstStyle/>
          <a:p>
            <a:r>
              <a:rPr lang="ru-RU" dirty="0">
                <a:solidFill>
                  <a:srgbClr val="FFCC00"/>
                </a:solidFill>
              </a:rPr>
              <a:t> </a:t>
            </a:r>
            <a:r>
              <a:rPr lang="ru-RU" dirty="0">
                <a:solidFill>
                  <a:srgbClr val="C00000"/>
                </a:solidFill>
              </a:rPr>
              <a:t>Автофокус (</a:t>
            </a:r>
            <a:r>
              <a:rPr lang="ru-RU" dirty="0"/>
              <a:t>AF) - система, с помощью которой фотоаппарат автоматически фокусирует изображение выбранной части снимаемого объекта.</a:t>
            </a:r>
          </a:p>
        </p:txBody>
      </p:sp>
      <p:sp>
        <p:nvSpPr>
          <p:cNvPr id="4" name="Прямоугольник 3"/>
          <p:cNvSpPr/>
          <p:nvPr/>
        </p:nvSpPr>
        <p:spPr>
          <a:xfrm>
            <a:off x="2807987" y="116632"/>
            <a:ext cx="3528017" cy="830997"/>
          </a:xfrm>
          <a:prstGeom prst="rect">
            <a:avLst/>
          </a:prstGeom>
        </p:spPr>
        <p:txBody>
          <a:bodyPr wrap="none">
            <a:spAutoFit/>
          </a:bodyPr>
          <a:lstStyle/>
          <a:p>
            <a:r>
              <a:rPr lang="ru-RU" sz="4800" dirty="0">
                <a:solidFill>
                  <a:srgbClr val="C00000"/>
                </a:solidFill>
              </a:rPr>
              <a:t>Автофокус</a:t>
            </a:r>
          </a:p>
        </p:txBody>
      </p:sp>
    </p:spTree>
    <p:extLst>
      <p:ext uri="{BB962C8B-B14F-4D97-AF65-F5344CB8AC3E}">
        <p14:creationId xmlns:p14="http://schemas.microsoft.com/office/powerpoint/2010/main" val="17892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3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000" fill="hold"/>
                                        <p:tgtEl>
                                          <p:spTgt spid="2"/>
                                        </p:tgtEl>
                                        <p:attrNameLst>
                                          <p:attrName>ppt_x</p:attrName>
                                        </p:attrNameLst>
                                      </p:cBhvr>
                                      <p:tavLst>
                                        <p:tav tm="0">
                                          <p:val>
                                            <p:strVal val="#ppt_x"/>
                                          </p:val>
                                        </p:tav>
                                        <p:tav tm="100000">
                                          <p:val>
                                            <p:strVal val="#ppt_x"/>
                                          </p:val>
                                        </p:tav>
                                      </p:tavLst>
                                    </p:anim>
                                    <p:anim calcmode="lin" valueType="num">
                                      <p:cBhvr additive="base">
                                        <p:cTn id="8" dur="70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5856" y="260648"/>
            <a:ext cx="2448272" cy="830997"/>
          </a:xfrm>
          <a:prstGeom prst="rect">
            <a:avLst/>
          </a:prstGeom>
        </p:spPr>
        <p:txBody>
          <a:bodyPr wrap="square">
            <a:spAutoFit/>
          </a:bodyPr>
          <a:lstStyle/>
          <a:p>
            <a:r>
              <a:rPr lang="ru-RU" sz="4800" dirty="0">
                <a:solidFill>
                  <a:srgbClr val="C00000"/>
                </a:solidFill>
              </a:rPr>
              <a:t>Ракурс</a:t>
            </a:r>
            <a:endParaRPr lang="ru-RU" sz="4800" dirty="0"/>
          </a:p>
        </p:txBody>
      </p:sp>
      <p:pic>
        <p:nvPicPr>
          <p:cNvPr id="3" name="Рисунок 2"/>
          <p:cNvPicPr>
            <a:picLocks noChangeAspect="1"/>
          </p:cNvPicPr>
          <p:nvPr/>
        </p:nvPicPr>
        <p:blipFill>
          <a:blip r:embed="rId2"/>
          <a:stretch>
            <a:fillRect/>
          </a:stretch>
        </p:blipFill>
        <p:spPr>
          <a:xfrm>
            <a:off x="1547664" y="1228687"/>
            <a:ext cx="5688632" cy="4213802"/>
          </a:xfrm>
          <a:prstGeom prst="rect">
            <a:avLst/>
          </a:prstGeom>
        </p:spPr>
      </p:pic>
      <p:sp>
        <p:nvSpPr>
          <p:cNvPr id="4" name="Прямоугольник 3"/>
          <p:cNvSpPr/>
          <p:nvPr/>
        </p:nvSpPr>
        <p:spPr>
          <a:xfrm>
            <a:off x="323528" y="5468385"/>
            <a:ext cx="8640960" cy="1200329"/>
          </a:xfrm>
          <a:prstGeom prst="rect">
            <a:avLst/>
          </a:prstGeom>
        </p:spPr>
        <p:txBody>
          <a:bodyPr wrap="square">
            <a:spAutoFit/>
          </a:bodyPr>
          <a:lstStyle/>
          <a:p>
            <a:r>
              <a:rPr lang="ru-RU" dirty="0">
                <a:solidFill>
                  <a:srgbClr val="C00000"/>
                </a:solidFill>
              </a:rPr>
              <a:t>Ракурс</a:t>
            </a:r>
            <a:r>
              <a:rPr lang="ru-RU" dirty="0"/>
              <a:t> - это угловое положение фотоаппарата (высокое, среднее или низкое, а также слева, справа и по центру) относительно объекта съемки. Использованием необычных ракурсов достигаются интересные зрительные эффекты</a:t>
            </a:r>
          </a:p>
        </p:txBody>
      </p:sp>
    </p:spTree>
    <p:extLst>
      <p:ext uri="{BB962C8B-B14F-4D97-AF65-F5344CB8AC3E}">
        <p14:creationId xmlns:p14="http://schemas.microsoft.com/office/powerpoint/2010/main" val="78479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000"/>
                                        <p:tgtEl>
                                          <p:spTgt spid="4"/>
                                        </p:tgtEl>
                                      </p:cBhvr>
                                    </p:animEffect>
                                    <p:anim calcmode="lin" valueType="num">
                                      <p:cBhvr>
                                        <p:cTn id="14" dur="7000" fill="hold"/>
                                        <p:tgtEl>
                                          <p:spTgt spid="4"/>
                                        </p:tgtEl>
                                        <p:attrNameLst>
                                          <p:attrName>ppt_x</p:attrName>
                                        </p:attrNameLst>
                                      </p:cBhvr>
                                      <p:tavLst>
                                        <p:tav tm="0">
                                          <p:val>
                                            <p:strVal val="#ppt_x"/>
                                          </p:val>
                                        </p:tav>
                                        <p:tav tm="100000">
                                          <p:val>
                                            <p:strVal val="#ppt_x"/>
                                          </p:val>
                                        </p:tav>
                                      </p:tavLst>
                                    </p:anim>
                                    <p:anim calcmode="lin" valueType="num">
                                      <p:cBhvr>
                                        <p:cTn id="15" dur="7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55576" y="830997"/>
            <a:ext cx="7632321" cy="4293181"/>
          </a:xfrm>
          <a:prstGeom prst="rect">
            <a:avLst/>
          </a:prstGeom>
        </p:spPr>
      </p:pic>
      <p:sp>
        <p:nvSpPr>
          <p:cNvPr id="4" name="Прямоугольник 3"/>
          <p:cNvSpPr/>
          <p:nvPr/>
        </p:nvSpPr>
        <p:spPr>
          <a:xfrm>
            <a:off x="251520" y="5229200"/>
            <a:ext cx="8818389" cy="1477328"/>
          </a:xfrm>
          <a:prstGeom prst="rect">
            <a:avLst/>
          </a:prstGeom>
        </p:spPr>
        <p:txBody>
          <a:bodyPr wrap="square">
            <a:spAutoFit/>
          </a:bodyPr>
          <a:lstStyle/>
          <a:p>
            <a:r>
              <a:rPr lang="ru-RU" dirty="0">
                <a:solidFill>
                  <a:srgbClr val="C00000"/>
                </a:solidFill>
              </a:rPr>
              <a:t>Светосила объектива </a:t>
            </a:r>
            <a:r>
              <a:rPr lang="ru-RU" dirty="0"/>
              <a:t>- это максимальное отверстие объектива (минимальное значение диафрагменного числа). Светосильный объектив пропускает больше света, чем менее светосильный. Объектив с большой светосилой позволяет использовать короткие выдержки в условиях пониженной освещенности.</a:t>
            </a:r>
          </a:p>
        </p:txBody>
      </p:sp>
      <p:sp>
        <p:nvSpPr>
          <p:cNvPr id="5" name="Прямоугольник 4"/>
          <p:cNvSpPr/>
          <p:nvPr/>
        </p:nvSpPr>
        <p:spPr>
          <a:xfrm>
            <a:off x="1158761" y="0"/>
            <a:ext cx="7003905" cy="830997"/>
          </a:xfrm>
          <a:prstGeom prst="rect">
            <a:avLst/>
          </a:prstGeom>
        </p:spPr>
        <p:txBody>
          <a:bodyPr wrap="none">
            <a:spAutoFit/>
          </a:bodyPr>
          <a:lstStyle/>
          <a:p>
            <a:r>
              <a:rPr lang="ru-RU" sz="4800" dirty="0">
                <a:solidFill>
                  <a:srgbClr val="C00000"/>
                </a:solidFill>
              </a:rPr>
              <a:t>Светосила объектива </a:t>
            </a:r>
            <a:endParaRPr lang="ru-RU" sz="4800" dirty="0"/>
          </a:p>
        </p:txBody>
      </p:sp>
    </p:spTree>
    <p:extLst>
      <p:ext uri="{BB962C8B-B14F-4D97-AF65-F5344CB8AC3E}">
        <p14:creationId xmlns:p14="http://schemas.microsoft.com/office/powerpoint/2010/main" val="29069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3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000"/>
                                        <p:tgtEl>
                                          <p:spTgt spid="4"/>
                                        </p:tgtEl>
                                      </p:cBhvr>
                                    </p:animEffect>
                                    <p:anim calcmode="lin" valueType="num">
                                      <p:cBhvr>
                                        <p:cTn id="15" dur="7000" fill="hold"/>
                                        <p:tgtEl>
                                          <p:spTgt spid="4"/>
                                        </p:tgtEl>
                                        <p:attrNameLst>
                                          <p:attrName>ppt_x</p:attrName>
                                        </p:attrNameLst>
                                      </p:cBhvr>
                                      <p:tavLst>
                                        <p:tav tm="0">
                                          <p:val>
                                            <p:strVal val="#ppt_x"/>
                                          </p:val>
                                        </p:tav>
                                        <p:tav tm="100000">
                                          <p:val>
                                            <p:strVal val="#ppt_x"/>
                                          </p:val>
                                        </p:tav>
                                      </p:tavLst>
                                    </p:anim>
                                    <p:anim calcmode="lin" valueType="num">
                                      <p:cBhvr>
                                        <p:cTn id="16" dur="7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93440" y="822932"/>
            <a:ext cx="4097686" cy="4872052"/>
          </a:xfrm>
          <a:prstGeom prst="rect">
            <a:avLst/>
          </a:prstGeom>
        </p:spPr>
      </p:pic>
      <p:pic>
        <p:nvPicPr>
          <p:cNvPr id="4" name="Рисунок 3"/>
          <p:cNvPicPr>
            <a:picLocks noChangeAspect="1"/>
          </p:cNvPicPr>
          <p:nvPr/>
        </p:nvPicPr>
        <p:blipFill>
          <a:blip r:embed="rId3"/>
          <a:stretch>
            <a:fillRect/>
          </a:stretch>
        </p:blipFill>
        <p:spPr>
          <a:xfrm>
            <a:off x="4499992" y="806400"/>
            <a:ext cx="4355976" cy="4888584"/>
          </a:xfrm>
          <a:prstGeom prst="rect">
            <a:avLst/>
          </a:prstGeom>
        </p:spPr>
      </p:pic>
      <p:sp>
        <p:nvSpPr>
          <p:cNvPr id="5" name="Прямоугольник 4"/>
          <p:cNvSpPr/>
          <p:nvPr/>
        </p:nvSpPr>
        <p:spPr>
          <a:xfrm>
            <a:off x="293440" y="5805264"/>
            <a:ext cx="8640960" cy="646331"/>
          </a:xfrm>
          <a:prstGeom prst="rect">
            <a:avLst/>
          </a:prstGeom>
        </p:spPr>
        <p:txBody>
          <a:bodyPr wrap="square">
            <a:spAutoFit/>
          </a:bodyPr>
          <a:lstStyle/>
          <a:p>
            <a:r>
              <a:rPr lang="ru-RU" dirty="0">
                <a:solidFill>
                  <a:srgbClr val="C00000"/>
                </a:solidFill>
              </a:rPr>
              <a:t>Фокусное расстояние </a:t>
            </a:r>
            <a:r>
              <a:rPr lang="ru-RU" dirty="0"/>
              <a:t>- это расстояние от оптического центра объектива до матрицы. </a:t>
            </a:r>
            <a:r>
              <a:rPr lang="ru-RU" dirty="0" smtClean="0"/>
              <a:t>В </a:t>
            </a:r>
            <a:r>
              <a:rPr lang="ru-RU" dirty="0"/>
              <a:t>зависимости от фокусного расстояния объективы бывают:</a:t>
            </a:r>
          </a:p>
        </p:txBody>
      </p:sp>
      <p:sp>
        <p:nvSpPr>
          <p:cNvPr id="6" name="Прямоугольник 5"/>
          <p:cNvSpPr/>
          <p:nvPr/>
        </p:nvSpPr>
        <p:spPr>
          <a:xfrm>
            <a:off x="1224017" y="-39157"/>
            <a:ext cx="6779805" cy="830997"/>
          </a:xfrm>
          <a:prstGeom prst="rect">
            <a:avLst/>
          </a:prstGeom>
        </p:spPr>
        <p:txBody>
          <a:bodyPr wrap="none">
            <a:spAutoFit/>
          </a:bodyPr>
          <a:lstStyle/>
          <a:p>
            <a:r>
              <a:rPr lang="ru-RU" sz="4800" dirty="0">
                <a:solidFill>
                  <a:srgbClr val="C00000"/>
                </a:solidFill>
              </a:rPr>
              <a:t>Фокусное расстояние </a:t>
            </a:r>
            <a:endParaRPr lang="ru-RU" sz="4800" dirty="0"/>
          </a:p>
        </p:txBody>
      </p:sp>
    </p:spTree>
    <p:extLst>
      <p:ext uri="{BB962C8B-B14F-4D97-AF65-F5344CB8AC3E}">
        <p14:creationId xmlns:p14="http://schemas.microsoft.com/office/powerpoint/2010/main" val="40212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000"/>
                            </p:stCondLst>
                            <p:childTnLst>
                              <p:par>
                                <p:cTn id="18" presetID="42" presetClass="entr" presetSubtype="0" fill="hold" grpId="0" nodeType="afterEffect">
                                  <p:stCondLst>
                                    <p:cond delay="3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000"/>
                                        <p:tgtEl>
                                          <p:spTgt spid="5"/>
                                        </p:tgtEl>
                                      </p:cBhvr>
                                    </p:animEffect>
                                    <p:anim calcmode="lin" valueType="num">
                                      <p:cBhvr>
                                        <p:cTn id="21" dur="7000" fill="hold"/>
                                        <p:tgtEl>
                                          <p:spTgt spid="5"/>
                                        </p:tgtEl>
                                        <p:attrNameLst>
                                          <p:attrName>ppt_x</p:attrName>
                                        </p:attrNameLst>
                                      </p:cBhvr>
                                      <p:tavLst>
                                        <p:tav tm="0">
                                          <p:val>
                                            <p:strVal val="#ppt_x"/>
                                          </p:val>
                                        </p:tav>
                                        <p:tav tm="100000">
                                          <p:val>
                                            <p:strVal val="#ppt_x"/>
                                          </p:val>
                                        </p:tav>
                                      </p:tavLst>
                                    </p:anim>
                                    <p:anim calcmode="lin" valueType="num">
                                      <p:cBhvr>
                                        <p:cTn id="22" dur="7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23527" y="970989"/>
            <a:ext cx="8496944" cy="4779531"/>
          </a:xfrm>
          <a:prstGeom prst="rect">
            <a:avLst/>
          </a:prstGeom>
        </p:spPr>
      </p:pic>
      <p:sp>
        <p:nvSpPr>
          <p:cNvPr id="3" name="Прямоугольник 2"/>
          <p:cNvSpPr/>
          <p:nvPr/>
        </p:nvSpPr>
        <p:spPr>
          <a:xfrm>
            <a:off x="215514" y="5793541"/>
            <a:ext cx="8712968" cy="923330"/>
          </a:xfrm>
          <a:prstGeom prst="rect">
            <a:avLst/>
          </a:prstGeom>
        </p:spPr>
        <p:txBody>
          <a:bodyPr wrap="square">
            <a:spAutoFit/>
          </a:bodyPr>
          <a:lstStyle/>
          <a:p>
            <a:r>
              <a:rPr lang="ru-RU" dirty="0">
                <a:solidFill>
                  <a:srgbClr val="C00000"/>
                </a:solidFill>
              </a:rPr>
              <a:t>Штатив</a:t>
            </a:r>
            <a:r>
              <a:rPr lang="ru-RU" dirty="0">
                <a:solidFill>
                  <a:srgbClr val="FF0000"/>
                </a:solidFill>
              </a:rPr>
              <a:t> </a:t>
            </a:r>
            <a:r>
              <a:rPr lang="ru-RU" dirty="0"/>
              <a:t>- это трехногое приспособление для жесткой фиксации фотоаппарата во время съемки с применением длительных выдержек и/или при съемке через длиннофокусные объективы.</a:t>
            </a:r>
          </a:p>
        </p:txBody>
      </p:sp>
      <p:sp>
        <p:nvSpPr>
          <p:cNvPr id="4" name="Прямоугольник 3"/>
          <p:cNvSpPr/>
          <p:nvPr/>
        </p:nvSpPr>
        <p:spPr>
          <a:xfrm>
            <a:off x="3183894" y="64923"/>
            <a:ext cx="2776209" cy="830997"/>
          </a:xfrm>
          <a:prstGeom prst="rect">
            <a:avLst/>
          </a:prstGeom>
        </p:spPr>
        <p:txBody>
          <a:bodyPr wrap="none">
            <a:spAutoFit/>
          </a:bodyPr>
          <a:lstStyle/>
          <a:p>
            <a:r>
              <a:rPr lang="ru-RU" sz="4800" dirty="0">
                <a:solidFill>
                  <a:srgbClr val="C00000"/>
                </a:solidFill>
              </a:rPr>
              <a:t>Штатив</a:t>
            </a:r>
            <a:endParaRPr lang="ru-RU" sz="4800" dirty="0"/>
          </a:p>
        </p:txBody>
      </p:sp>
    </p:spTree>
    <p:extLst>
      <p:ext uri="{BB962C8B-B14F-4D97-AF65-F5344CB8AC3E}">
        <p14:creationId xmlns:p14="http://schemas.microsoft.com/office/powerpoint/2010/main" val="243622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000"/>
                                        <p:tgtEl>
                                          <p:spTgt spid="3"/>
                                        </p:tgtEl>
                                      </p:cBhvr>
                                    </p:animEffect>
                                    <p:anim calcmode="lin" valueType="num">
                                      <p:cBhvr>
                                        <p:cTn id="14" dur="7000" fill="hold"/>
                                        <p:tgtEl>
                                          <p:spTgt spid="3"/>
                                        </p:tgtEl>
                                        <p:attrNameLst>
                                          <p:attrName>ppt_x</p:attrName>
                                        </p:attrNameLst>
                                      </p:cBhvr>
                                      <p:tavLst>
                                        <p:tav tm="0">
                                          <p:val>
                                            <p:strVal val="#ppt_x"/>
                                          </p:val>
                                        </p:tav>
                                        <p:tav tm="100000">
                                          <p:val>
                                            <p:strVal val="#ppt_x"/>
                                          </p:val>
                                        </p:tav>
                                      </p:tavLst>
                                    </p:anim>
                                    <p:anim calcmode="lin" valueType="num">
                                      <p:cBhvr>
                                        <p:cTn id="15" dur="7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836712"/>
            <a:ext cx="8623365" cy="48506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5733256"/>
            <a:ext cx="9145016" cy="923330"/>
          </a:xfrm>
          <a:prstGeom prst="rect">
            <a:avLst/>
          </a:prstGeom>
        </p:spPr>
        <p:txBody>
          <a:bodyPr wrap="square">
            <a:spAutoFit/>
          </a:bodyPr>
          <a:lstStyle/>
          <a:p>
            <a:r>
              <a:rPr lang="ru-RU" dirty="0">
                <a:solidFill>
                  <a:srgbClr val="C00000"/>
                </a:solidFill>
              </a:rPr>
              <a:t>Экспозиция</a:t>
            </a:r>
            <a:r>
              <a:rPr lang="ru-RU" dirty="0"/>
              <a:t> - суммарное количество света, попадающего на матрицу за время открытия затвора фотокамеры. Количество попавшего света зависит от диафрагмы, выдержки и степени освещенности объекта съемки. </a:t>
            </a:r>
          </a:p>
        </p:txBody>
      </p:sp>
      <p:sp>
        <p:nvSpPr>
          <p:cNvPr id="4" name="Прямоугольник 3"/>
          <p:cNvSpPr/>
          <p:nvPr/>
        </p:nvSpPr>
        <p:spPr>
          <a:xfrm>
            <a:off x="2797847" y="5715"/>
            <a:ext cx="3530710" cy="830997"/>
          </a:xfrm>
          <a:prstGeom prst="rect">
            <a:avLst/>
          </a:prstGeom>
        </p:spPr>
        <p:txBody>
          <a:bodyPr wrap="none">
            <a:spAutoFit/>
          </a:bodyPr>
          <a:lstStyle/>
          <a:p>
            <a:r>
              <a:rPr lang="ru-RU" sz="4800" dirty="0">
                <a:solidFill>
                  <a:srgbClr val="C00000"/>
                </a:solidFill>
              </a:rPr>
              <a:t>Экспозиция</a:t>
            </a:r>
            <a:endParaRPr lang="ru-RU" sz="4800" dirty="0"/>
          </a:p>
        </p:txBody>
      </p:sp>
    </p:spTree>
    <p:extLst>
      <p:ext uri="{BB962C8B-B14F-4D97-AF65-F5344CB8AC3E}">
        <p14:creationId xmlns:p14="http://schemas.microsoft.com/office/powerpoint/2010/main" val="382193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90"/>
                                          </p:val>
                                        </p:tav>
                                        <p:tav tm="100000">
                                          <p:val>
                                            <p:fltVal val="0"/>
                                          </p:val>
                                        </p:tav>
                                      </p:tavLst>
                                    </p:anim>
                                    <p:animEffect transition="in" filter="fade">
                                      <p:cBhvr>
                                        <p:cTn id="10" dur="500"/>
                                        <p:tgtEl>
                                          <p:spTgt spid="1026"/>
                                        </p:tgtEl>
                                      </p:cBhvr>
                                    </p:animEffect>
                                  </p:childTnLst>
                                </p:cTn>
                              </p:par>
                            </p:childTnLst>
                          </p:cTn>
                        </p:par>
                        <p:par>
                          <p:cTn id="11" fill="hold">
                            <p:stCondLst>
                              <p:cond delay="500"/>
                            </p:stCondLst>
                            <p:childTnLst>
                              <p:par>
                                <p:cTn id="12" presetID="42" presetClass="entr" presetSubtype="0" fill="hold" grpId="0" nodeType="afterEffect">
                                  <p:stCondLst>
                                    <p:cond delay="3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000"/>
                                        <p:tgtEl>
                                          <p:spTgt spid="3"/>
                                        </p:tgtEl>
                                      </p:cBhvr>
                                    </p:animEffect>
                                    <p:anim calcmode="lin" valueType="num">
                                      <p:cBhvr>
                                        <p:cTn id="15" dur="7000" fill="hold"/>
                                        <p:tgtEl>
                                          <p:spTgt spid="3"/>
                                        </p:tgtEl>
                                        <p:attrNameLst>
                                          <p:attrName>ppt_x</p:attrName>
                                        </p:attrNameLst>
                                      </p:cBhvr>
                                      <p:tavLst>
                                        <p:tav tm="0">
                                          <p:val>
                                            <p:strVal val="#ppt_x"/>
                                          </p:val>
                                        </p:tav>
                                        <p:tav tm="100000">
                                          <p:val>
                                            <p:strVal val="#ppt_x"/>
                                          </p:val>
                                        </p:tav>
                                      </p:tavLst>
                                    </p:anim>
                                    <p:anim calcmode="lin" valueType="num">
                                      <p:cBhvr>
                                        <p:cTn id="16" dur="7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230866"/>
            <a:ext cx="9324528" cy="7464244"/>
          </a:xfrm>
          <a:prstGeom prst="rect">
            <a:avLst/>
          </a:prstGeom>
        </p:spPr>
      </p:pic>
    </p:spTree>
    <p:extLst>
      <p:ext uri="{BB962C8B-B14F-4D97-AF65-F5344CB8AC3E}">
        <p14:creationId xmlns:p14="http://schemas.microsoft.com/office/powerpoint/2010/main" val="264239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0"/>
                                        <p:tgtEl>
                                          <p:spTgt spid="2"/>
                                        </p:tgtEl>
                                      </p:cBhvr>
                                    </p:animEffect>
                                    <p:anim calcmode="lin" valueType="num">
                                      <p:cBhvr>
                                        <p:cTn id="8" dur="7000" fill="hold"/>
                                        <p:tgtEl>
                                          <p:spTgt spid="2"/>
                                        </p:tgtEl>
                                        <p:attrNameLst>
                                          <p:attrName>ppt_w</p:attrName>
                                        </p:attrNameLst>
                                      </p:cBhvr>
                                      <p:tavLst>
                                        <p:tav tm="0" fmla="#ppt_w*sin(2.5*pi*$)">
                                          <p:val>
                                            <p:fltVal val="0"/>
                                          </p:val>
                                        </p:tav>
                                        <p:tav tm="100000">
                                          <p:val>
                                            <p:fltVal val="1"/>
                                          </p:val>
                                        </p:tav>
                                      </p:tavLst>
                                    </p:anim>
                                    <p:anim calcmode="lin" valueType="num">
                                      <p:cBhvr>
                                        <p:cTn id="9" dur="7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899592" y="884717"/>
            <a:ext cx="7272808" cy="4848539"/>
          </a:xfrm>
          <a:prstGeom prst="rect">
            <a:avLst/>
          </a:prstGeom>
        </p:spPr>
      </p:pic>
      <p:sp>
        <p:nvSpPr>
          <p:cNvPr id="2" name="Прямоугольник 1"/>
          <p:cNvSpPr/>
          <p:nvPr/>
        </p:nvSpPr>
        <p:spPr>
          <a:xfrm>
            <a:off x="251520" y="5733256"/>
            <a:ext cx="8784976" cy="923330"/>
          </a:xfrm>
          <a:prstGeom prst="rect">
            <a:avLst/>
          </a:prstGeom>
        </p:spPr>
        <p:txBody>
          <a:bodyPr wrap="square">
            <a:spAutoFit/>
          </a:bodyPr>
          <a:lstStyle/>
          <a:p>
            <a:r>
              <a:rPr lang="ru-RU" dirty="0">
                <a:solidFill>
                  <a:srgbClr val="C00000"/>
                </a:solidFill>
              </a:rPr>
              <a:t>Баланс белого </a:t>
            </a:r>
            <a:r>
              <a:rPr lang="ru-RU" dirty="0"/>
              <a:t>— параметр метода передачи цветного изображения, который определяет соответствие цветовой гаммы изображения объекта цветовой гамме объекта съёмки.</a:t>
            </a:r>
          </a:p>
        </p:txBody>
      </p:sp>
      <p:sp>
        <p:nvSpPr>
          <p:cNvPr id="3" name="Прямоугольник 2"/>
          <p:cNvSpPr/>
          <p:nvPr/>
        </p:nvSpPr>
        <p:spPr>
          <a:xfrm>
            <a:off x="2483768" y="53720"/>
            <a:ext cx="4600298" cy="830997"/>
          </a:xfrm>
          <a:prstGeom prst="rect">
            <a:avLst/>
          </a:prstGeom>
        </p:spPr>
        <p:txBody>
          <a:bodyPr wrap="none">
            <a:spAutoFit/>
          </a:bodyPr>
          <a:lstStyle/>
          <a:p>
            <a:r>
              <a:rPr lang="ru-RU" sz="4800" dirty="0">
                <a:solidFill>
                  <a:srgbClr val="C00000"/>
                </a:solidFill>
                <a:latin typeface="+mj-lt"/>
              </a:rPr>
              <a:t>Баланс белого </a:t>
            </a:r>
            <a:endParaRPr lang="ru-RU" sz="4800" dirty="0">
              <a:latin typeface="+mj-lt"/>
            </a:endParaRPr>
          </a:p>
        </p:txBody>
      </p:sp>
    </p:spTree>
    <p:extLst>
      <p:ext uri="{BB962C8B-B14F-4D97-AF65-F5344CB8AC3E}">
        <p14:creationId xmlns:p14="http://schemas.microsoft.com/office/powerpoint/2010/main" val="413113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000"/>
                                        <p:tgtEl>
                                          <p:spTgt spid="2"/>
                                        </p:tgtEl>
                                      </p:cBhvr>
                                    </p:animEffect>
                                    <p:anim calcmode="lin" valueType="num">
                                      <p:cBhvr>
                                        <p:cTn id="14" dur="7000" fill="hold"/>
                                        <p:tgtEl>
                                          <p:spTgt spid="2"/>
                                        </p:tgtEl>
                                        <p:attrNameLst>
                                          <p:attrName>ppt_x</p:attrName>
                                        </p:attrNameLst>
                                      </p:cBhvr>
                                      <p:tavLst>
                                        <p:tav tm="0">
                                          <p:val>
                                            <p:strVal val="#ppt_x"/>
                                          </p:val>
                                        </p:tav>
                                        <p:tav tm="100000">
                                          <p:val>
                                            <p:strVal val="#ppt_x"/>
                                          </p:val>
                                        </p:tav>
                                      </p:tavLst>
                                    </p:anim>
                                    <p:anim calcmode="lin" valueType="num">
                                      <p:cBhvr>
                                        <p:cTn id="15" dur="7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403648" y="1004664"/>
            <a:ext cx="6336704" cy="4452557"/>
          </a:xfrm>
          <a:prstGeom prst="rect">
            <a:avLst/>
          </a:prstGeom>
        </p:spPr>
      </p:pic>
      <p:sp>
        <p:nvSpPr>
          <p:cNvPr id="2" name="Прямоугольник 1"/>
          <p:cNvSpPr/>
          <p:nvPr/>
        </p:nvSpPr>
        <p:spPr>
          <a:xfrm>
            <a:off x="179512" y="5445224"/>
            <a:ext cx="8784976" cy="1200329"/>
          </a:xfrm>
          <a:prstGeom prst="rect">
            <a:avLst/>
          </a:prstGeom>
        </p:spPr>
        <p:txBody>
          <a:bodyPr wrap="square">
            <a:spAutoFit/>
          </a:bodyPr>
          <a:lstStyle/>
          <a:p>
            <a:r>
              <a:rPr lang="ru-RU" dirty="0">
                <a:solidFill>
                  <a:srgbClr val="C00000"/>
                </a:solidFill>
              </a:rPr>
              <a:t>Боке</a:t>
            </a:r>
            <a:r>
              <a:rPr lang="ru-RU" dirty="0">
                <a:solidFill>
                  <a:srgbClr val="FFC000"/>
                </a:solidFill>
              </a:rPr>
              <a:t> </a:t>
            </a:r>
            <a:r>
              <a:rPr lang="ru-RU" dirty="0"/>
              <a:t>(от яп. </a:t>
            </a:r>
            <a:r>
              <a:rPr lang="ja-JP" altLang="en-US" dirty="0"/>
              <a:t>ボケ </a:t>
            </a:r>
            <a:r>
              <a:rPr lang="ru-RU" dirty="0" err="1"/>
              <a:t>бокэ</a:t>
            </a:r>
            <a:r>
              <a:rPr lang="ru-RU" dirty="0"/>
              <a:t> — «размытость», «нечёткость») — размытие изображения не в фокусе объективом в фотографии. Термин, появившийся в конце 1990-х годов и описывающий субъективные художественные достоинства части изображения, оказавшегося не в фокусе на фотографии</a:t>
            </a:r>
          </a:p>
        </p:txBody>
      </p:sp>
      <p:sp>
        <p:nvSpPr>
          <p:cNvPr id="5" name="Прямоугольник 4"/>
          <p:cNvSpPr/>
          <p:nvPr/>
        </p:nvSpPr>
        <p:spPr>
          <a:xfrm>
            <a:off x="3491880" y="230284"/>
            <a:ext cx="1561646" cy="830997"/>
          </a:xfrm>
          <a:prstGeom prst="rect">
            <a:avLst/>
          </a:prstGeom>
        </p:spPr>
        <p:txBody>
          <a:bodyPr wrap="none">
            <a:spAutoFit/>
          </a:bodyPr>
          <a:lstStyle/>
          <a:p>
            <a:r>
              <a:rPr lang="ru-RU" sz="4800" dirty="0">
                <a:solidFill>
                  <a:srgbClr val="C00000"/>
                </a:solidFill>
              </a:rPr>
              <a:t>Боке</a:t>
            </a:r>
            <a:endParaRPr lang="ru-RU" sz="4800" dirty="0"/>
          </a:p>
        </p:txBody>
      </p:sp>
    </p:spTree>
    <p:extLst>
      <p:ext uri="{BB962C8B-B14F-4D97-AF65-F5344CB8AC3E}">
        <p14:creationId xmlns:p14="http://schemas.microsoft.com/office/powerpoint/2010/main" val="287869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000"/>
                                        <p:tgtEl>
                                          <p:spTgt spid="2"/>
                                        </p:tgtEl>
                                      </p:cBhvr>
                                    </p:animEffect>
                                    <p:anim calcmode="lin" valueType="num">
                                      <p:cBhvr>
                                        <p:cTn id="14" dur="7000" fill="hold"/>
                                        <p:tgtEl>
                                          <p:spTgt spid="2"/>
                                        </p:tgtEl>
                                        <p:attrNameLst>
                                          <p:attrName>ppt_x</p:attrName>
                                        </p:attrNameLst>
                                      </p:cBhvr>
                                      <p:tavLst>
                                        <p:tav tm="0">
                                          <p:val>
                                            <p:strVal val="#ppt_x"/>
                                          </p:val>
                                        </p:tav>
                                        <p:tav tm="100000">
                                          <p:val>
                                            <p:strVal val="#ppt_x"/>
                                          </p:val>
                                        </p:tav>
                                      </p:tavLst>
                                    </p:anim>
                                    <p:anim calcmode="lin" valueType="num">
                                      <p:cBhvr>
                                        <p:cTn id="15" dur="7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619672" y="980728"/>
            <a:ext cx="5450838" cy="4687721"/>
          </a:xfrm>
          <a:prstGeom prst="rect">
            <a:avLst/>
          </a:prstGeom>
        </p:spPr>
      </p:pic>
      <p:sp>
        <p:nvSpPr>
          <p:cNvPr id="4" name="Прямоугольник 3"/>
          <p:cNvSpPr/>
          <p:nvPr/>
        </p:nvSpPr>
        <p:spPr>
          <a:xfrm>
            <a:off x="251520" y="5733256"/>
            <a:ext cx="8640960" cy="923330"/>
          </a:xfrm>
          <a:prstGeom prst="rect">
            <a:avLst/>
          </a:prstGeom>
        </p:spPr>
        <p:txBody>
          <a:bodyPr wrap="square">
            <a:spAutoFit/>
          </a:bodyPr>
          <a:lstStyle/>
          <a:p>
            <a:r>
              <a:rPr lang="ru-RU" dirty="0">
                <a:solidFill>
                  <a:srgbClr val="C00000"/>
                </a:solidFill>
              </a:rPr>
              <a:t>Бленда</a:t>
            </a:r>
            <a:r>
              <a:rPr lang="ru-RU" dirty="0">
                <a:solidFill>
                  <a:srgbClr val="FFC000"/>
                </a:solidFill>
              </a:rPr>
              <a:t> </a:t>
            </a:r>
            <a:r>
              <a:rPr lang="ru-RU" dirty="0"/>
              <a:t>- это приспособление в виде полого усеченного конуса или усеченной пирамиды из пластмассы, надеваемое на объектив фотоаппарата. Бленда препятствует попаданию в объектив световых лучей</a:t>
            </a:r>
          </a:p>
        </p:txBody>
      </p:sp>
      <p:sp>
        <p:nvSpPr>
          <p:cNvPr id="6" name="Прямоугольник 5"/>
          <p:cNvSpPr/>
          <p:nvPr/>
        </p:nvSpPr>
        <p:spPr>
          <a:xfrm>
            <a:off x="3423287" y="117327"/>
            <a:ext cx="2297424" cy="830997"/>
          </a:xfrm>
          <a:prstGeom prst="rect">
            <a:avLst/>
          </a:prstGeom>
        </p:spPr>
        <p:txBody>
          <a:bodyPr wrap="none">
            <a:spAutoFit/>
          </a:bodyPr>
          <a:lstStyle/>
          <a:p>
            <a:r>
              <a:rPr lang="ru-RU" sz="4800" dirty="0">
                <a:solidFill>
                  <a:srgbClr val="C00000"/>
                </a:solidFill>
              </a:rPr>
              <a:t>Бленда</a:t>
            </a:r>
            <a:endParaRPr lang="ru-RU" sz="4800" dirty="0"/>
          </a:p>
        </p:txBody>
      </p:sp>
    </p:spTree>
    <p:extLst>
      <p:ext uri="{BB962C8B-B14F-4D97-AF65-F5344CB8AC3E}">
        <p14:creationId xmlns:p14="http://schemas.microsoft.com/office/powerpoint/2010/main" val="190881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000"/>
                                        <p:tgtEl>
                                          <p:spTgt spid="4"/>
                                        </p:tgtEl>
                                      </p:cBhvr>
                                    </p:animEffect>
                                    <p:anim calcmode="lin" valueType="num">
                                      <p:cBhvr>
                                        <p:cTn id="14" dur="7000" fill="hold"/>
                                        <p:tgtEl>
                                          <p:spTgt spid="4"/>
                                        </p:tgtEl>
                                        <p:attrNameLst>
                                          <p:attrName>ppt_x</p:attrName>
                                        </p:attrNameLst>
                                      </p:cBhvr>
                                      <p:tavLst>
                                        <p:tav tm="0">
                                          <p:val>
                                            <p:strVal val="#ppt_x"/>
                                          </p:val>
                                        </p:tav>
                                        <p:tav tm="100000">
                                          <p:val>
                                            <p:strVal val="#ppt_x"/>
                                          </p:val>
                                        </p:tav>
                                      </p:tavLst>
                                    </p:anim>
                                    <p:anim calcmode="lin" valueType="num">
                                      <p:cBhvr>
                                        <p:cTn id="15" dur="7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24544" y="1150679"/>
            <a:ext cx="11172109" cy="3947478"/>
          </a:xfrm>
          <a:prstGeom prst="rect">
            <a:avLst/>
          </a:prstGeom>
        </p:spPr>
      </p:pic>
      <p:sp>
        <p:nvSpPr>
          <p:cNvPr id="2" name="Прямоугольник 1"/>
          <p:cNvSpPr/>
          <p:nvPr/>
        </p:nvSpPr>
        <p:spPr>
          <a:xfrm>
            <a:off x="107504" y="5157192"/>
            <a:ext cx="8424936" cy="1477328"/>
          </a:xfrm>
          <a:prstGeom prst="rect">
            <a:avLst/>
          </a:prstGeom>
        </p:spPr>
        <p:txBody>
          <a:bodyPr wrap="square">
            <a:spAutoFit/>
          </a:bodyPr>
          <a:lstStyle/>
          <a:p>
            <a:r>
              <a:rPr lang="ru-RU" dirty="0" smtClean="0">
                <a:solidFill>
                  <a:srgbClr val="C00000"/>
                </a:solidFill>
              </a:rPr>
              <a:t>Выдержка </a:t>
            </a:r>
            <a:r>
              <a:rPr lang="ru-RU" dirty="0" smtClean="0"/>
              <a:t>- </a:t>
            </a:r>
            <a:r>
              <a:rPr lang="ru-RU" dirty="0"/>
              <a:t>скорость затвора (англ. </a:t>
            </a:r>
            <a:r>
              <a:rPr lang="ru-RU" dirty="0" err="1"/>
              <a:t>shutter</a:t>
            </a:r>
            <a:r>
              <a:rPr lang="ru-RU" dirty="0"/>
              <a:t> </a:t>
            </a:r>
            <a:r>
              <a:rPr lang="ru-RU" dirty="0" err="1"/>
              <a:t>speed</a:t>
            </a:r>
            <a:r>
              <a:rPr lang="ru-RU" dirty="0"/>
              <a:t>) - время, в течение которого свет воздействует на фотоматериал или матрицу. Стандартный ряд выдержек 1/2000, 1/1000, 1/500, 1/250, 1/125, 1/60, 1/30, 1/15, 1/8, 1/4, 1/2, 1, 2 секунды и т.д. Короткие выдержки позволяют "заморозить" движущиеся объекты, а длинные - "смазать".</a:t>
            </a:r>
          </a:p>
        </p:txBody>
      </p:sp>
      <p:sp>
        <p:nvSpPr>
          <p:cNvPr id="3" name="Прямоугольник 2"/>
          <p:cNvSpPr/>
          <p:nvPr/>
        </p:nvSpPr>
        <p:spPr>
          <a:xfrm>
            <a:off x="2915816" y="260648"/>
            <a:ext cx="3295582" cy="830997"/>
          </a:xfrm>
          <a:prstGeom prst="rect">
            <a:avLst/>
          </a:prstGeom>
        </p:spPr>
        <p:txBody>
          <a:bodyPr wrap="none">
            <a:spAutoFit/>
          </a:bodyPr>
          <a:lstStyle/>
          <a:p>
            <a:r>
              <a:rPr lang="ru-RU" sz="4800" dirty="0">
                <a:solidFill>
                  <a:srgbClr val="C00000"/>
                </a:solidFill>
              </a:rPr>
              <a:t>Выдержка</a:t>
            </a:r>
            <a:r>
              <a:rPr lang="ru-RU" sz="4800" dirty="0"/>
              <a:t> </a:t>
            </a:r>
          </a:p>
        </p:txBody>
      </p:sp>
    </p:spTree>
    <p:extLst>
      <p:ext uri="{BB962C8B-B14F-4D97-AF65-F5344CB8AC3E}">
        <p14:creationId xmlns:p14="http://schemas.microsoft.com/office/powerpoint/2010/main" val="33989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000"/>
                                        <p:tgtEl>
                                          <p:spTgt spid="2"/>
                                        </p:tgtEl>
                                      </p:cBhvr>
                                    </p:animEffect>
                                    <p:anim calcmode="lin" valueType="num">
                                      <p:cBhvr>
                                        <p:cTn id="14" dur="7000" fill="hold"/>
                                        <p:tgtEl>
                                          <p:spTgt spid="2"/>
                                        </p:tgtEl>
                                        <p:attrNameLst>
                                          <p:attrName>ppt_x</p:attrName>
                                        </p:attrNameLst>
                                      </p:cBhvr>
                                      <p:tavLst>
                                        <p:tav tm="0">
                                          <p:val>
                                            <p:strVal val="#ppt_x"/>
                                          </p:val>
                                        </p:tav>
                                        <p:tav tm="100000">
                                          <p:val>
                                            <p:strVal val="#ppt_x"/>
                                          </p:val>
                                        </p:tav>
                                      </p:tavLst>
                                    </p:anim>
                                    <p:anim calcmode="lin" valueType="num">
                                      <p:cBhvr>
                                        <p:cTn id="15" dur="7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927563"/>
            <a:ext cx="3672408" cy="3972322"/>
          </a:xfrm>
          <a:prstGeom prst="rect">
            <a:avLst/>
          </a:prstGeom>
        </p:spPr>
      </p:pic>
      <p:sp>
        <p:nvSpPr>
          <p:cNvPr id="4" name="Прямоугольник 3"/>
          <p:cNvSpPr/>
          <p:nvPr/>
        </p:nvSpPr>
        <p:spPr>
          <a:xfrm>
            <a:off x="395536" y="4941168"/>
            <a:ext cx="8568952" cy="1754326"/>
          </a:xfrm>
          <a:prstGeom prst="rect">
            <a:avLst/>
          </a:prstGeom>
        </p:spPr>
        <p:txBody>
          <a:bodyPr wrap="square">
            <a:spAutoFit/>
          </a:bodyPr>
          <a:lstStyle/>
          <a:p>
            <a:r>
              <a:rPr lang="ru-RU" dirty="0">
                <a:solidFill>
                  <a:srgbClr val="C00000"/>
                </a:solidFill>
              </a:rPr>
              <a:t>Глубина резко изображаемого пространства </a:t>
            </a:r>
            <a:r>
              <a:rPr lang="ru-RU" dirty="0"/>
              <a:t>(ГРИП)  является такой диапазон расстояний на изображении, в котором предметы воспринимаются как резкие. Визуально при малой глубине резкости сильнее размыт фон, нежели при большой. Одним из факторов влияющих на ГРИП, является диафрагма. Чем больше её числовое значение (чем больше она закрыта) – тем глубина резкости больше и наоборот</a:t>
            </a:r>
          </a:p>
        </p:txBody>
      </p:sp>
      <p:sp>
        <p:nvSpPr>
          <p:cNvPr id="5" name="Прямоугольник 4"/>
          <p:cNvSpPr/>
          <p:nvPr/>
        </p:nvSpPr>
        <p:spPr>
          <a:xfrm>
            <a:off x="1547664" y="55283"/>
            <a:ext cx="5631542" cy="830997"/>
          </a:xfrm>
          <a:prstGeom prst="rect">
            <a:avLst/>
          </a:prstGeom>
        </p:spPr>
        <p:txBody>
          <a:bodyPr wrap="none">
            <a:spAutoFit/>
          </a:bodyPr>
          <a:lstStyle/>
          <a:p>
            <a:r>
              <a:rPr lang="ru-RU" sz="4800" dirty="0">
                <a:solidFill>
                  <a:srgbClr val="C00000"/>
                </a:solidFill>
              </a:rPr>
              <a:t>Глубина </a:t>
            </a:r>
            <a:r>
              <a:rPr lang="ru-RU" sz="4800" dirty="0" smtClean="0">
                <a:solidFill>
                  <a:srgbClr val="C00000"/>
                </a:solidFill>
              </a:rPr>
              <a:t>резкости </a:t>
            </a:r>
            <a:endParaRPr lang="ru-RU" sz="4800" dirty="0"/>
          </a:p>
        </p:txBody>
      </p:sp>
    </p:spTree>
    <p:extLst>
      <p:ext uri="{BB962C8B-B14F-4D97-AF65-F5344CB8AC3E}">
        <p14:creationId xmlns:p14="http://schemas.microsoft.com/office/powerpoint/2010/main" val="392258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000"/>
                                        <p:tgtEl>
                                          <p:spTgt spid="4"/>
                                        </p:tgtEl>
                                      </p:cBhvr>
                                    </p:animEffect>
                                    <p:anim calcmode="lin" valueType="num">
                                      <p:cBhvr>
                                        <p:cTn id="14" dur="7000" fill="hold"/>
                                        <p:tgtEl>
                                          <p:spTgt spid="4"/>
                                        </p:tgtEl>
                                        <p:attrNameLst>
                                          <p:attrName>ppt_x</p:attrName>
                                        </p:attrNameLst>
                                      </p:cBhvr>
                                      <p:tavLst>
                                        <p:tav tm="0">
                                          <p:val>
                                            <p:strVal val="#ppt_x"/>
                                          </p:val>
                                        </p:tav>
                                        <p:tav tm="100000">
                                          <p:val>
                                            <p:strVal val="#ppt_x"/>
                                          </p:val>
                                        </p:tav>
                                      </p:tavLst>
                                    </p:anim>
                                    <p:anim calcmode="lin" valueType="num">
                                      <p:cBhvr>
                                        <p:cTn id="15" dur="7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412776"/>
            <a:ext cx="9118683" cy="2875892"/>
          </a:xfrm>
          <a:prstGeom prst="rect">
            <a:avLst/>
          </a:prstGeom>
        </p:spPr>
      </p:pic>
      <p:sp>
        <p:nvSpPr>
          <p:cNvPr id="2" name="Прямоугольник 1"/>
          <p:cNvSpPr/>
          <p:nvPr/>
        </p:nvSpPr>
        <p:spPr>
          <a:xfrm>
            <a:off x="164840" y="4437112"/>
            <a:ext cx="8806266" cy="2308324"/>
          </a:xfrm>
          <a:prstGeom prst="rect">
            <a:avLst/>
          </a:prstGeom>
        </p:spPr>
        <p:txBody>
          <a:bodyPr wrap="square">
            <a:spAutoFit/>
          </a:bodyPr>
          <a:lstStyle/>
          <a:p>
            <a:r>
              <a:rPr lang="ru-RU" dirty="0">
                <a:solidFill>
                  <a:srgbClr val="C00000"/>
                </a:solidFill>
              </a:rPr>
              <a:t>Диафрагма </a:t>
            </a:r>
            <a:r>
              <a:rPr lang="ru-RU" dirty="0"/>
              <a:t> - отверстие объектива, изменяемое подвижными лепестками. Каждому значению диафрагмы соответствует число f, которое определяется отношением диаметра отверстия к фокусному расстоянию объектива. Чем больше число f, тем меньше отверстие объектива. Поэтому f 8 означает, что величина отверстия равна одной восьмой фокусного расстояния данного объектива. В творческом плане величиной диафрагмы регулируют глубину резкости. Чем меньше число f, тем меньше глубина резко изображенных объектов.</a:t>
            </a:r>
          </a:p>
        </p:txBody>
      </p:sp>
      <p:sp>
        <p:nvSpPr>
          <p:cNvPr id="5" name="Прямоугольник 4"/>
          <p:cNvSpPr/>
          <p:nvPr/>
        </p:nvSpPr>
        <p:spPr>
          <a:xfrm>
            <a:off x="2771800" y="260648"/>
            <a:ext cx="3736407" cy="830997"/>
          </a:xfrm>
          <a:prstGeom prst="rect">
            <a:avLst/>
          </a:prstGeom>
        </p:spPr>
        <p:txBody>
          <a:bodyPr wrap="none">
            <a:spAutoFit/>
          </a:bodyPr>
          <a:lstStyle/>
          <a:p>
            <a:r>
              <a:rPr lang="ru-RU" sz="4800" dirty="0">
                <a:solidFill>
                  <a:srgbClr val="C00000"/>
                </a:solidFill>
              </a:rPr>
              <a:t>Диафрагма </a:t>
            </a:r>
            <a:endParaRPr lang="ru-RU" sz="4800" dirty="0"/>
          </a:p>
        </p:txBody>
      </p:sp>
    </p:spTree>
    <p:extLst>
      <p:ext uri="{BB962C8B-B14F-4D97-AF65-F5344CB8AC3E}">
        <p14:creationId xmlns:p14="http://schemas.microsoft.com/office/powerpoint/2010/main" val="384304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000"/>
                                        <p:tgtEl>
                                          <p:spTgt spid="2"/>
                                        </p:tgtEl>
                                      </p:cBhvr>
                                    </p:animEffect>
                                    <p:anim calcmode="lin" valueType="num">
                                      <p:cBhvr>
                                        <p:cTn id="14" dur="7000" fill="hold"/>
                                        <p:tgtEl>
                                          <p:spTgt spid="2"/>
                                        </p:tgtEl>
                                        <p:attrNameLst>
                                          <p:attrName>ppt_x</p:attrName>
                                        </p:attrNameLst>
                                      </p:cBhvr>
                                      <p:tavLst>
                                        <p:tav tm="0">
                                          <p:val>
                                            <p:strVal val="#ppt_x"/>
                                          </p:val>
                                        </p:tav>
                                        <p:tav tm="100000">
                                          <p:val>
                                            <p:strVal val="#ppt_x"/>
                                          </p:val>
                                        </p:tav>
                                      </p:tavLst>
                                    </p:anim>
                                    <p:anim calcmode="lin" valueType="num">
                                      <p:cBhvr>
                                        <p:cTn id="15" dur="7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187624" y="1066456"/>
            <a:ext cx="6769210" cy="4509335"/>
          </a:xfrm>
          <a:prstGeom prst="rect">
            <a:avLst/>
          </a:prstGeom>
        </p:spPr>
      </p:pic>
      <p:sp>
        <p:nvSpPr>
          <p:cNvPr id="4" name="Прямоугольник 3"/>
          <p:cNvSpPr/>
          <p:nvPr/>
        </p:nvSpPr>
        <p:spPr>
          <a:xfrm>
            <a:off x="611788" y="5694618"/>
            <a:ext cx="8748464" cy="923330"/>
          </a:xfrm>
          <a:prstGeom prst="rect">
            <a:avLst/>
          </a:prstGeom>
        </p:spPr>
        <p:txBody>
          <a:bodyPr wrap="square">
            <a:spAutoFit/>
          </a:bodyPr>
          <a:lstStyle/>
          <a:p>
            <a:r>
              <a:rPr lang="ru-RU" dirty="0">
                <a:solidFill>
                  <a:srgbClr val="C00000"/>
                </a:solidFill>
              </a:rPr>
              <a:t>Естественное освещение </a:t>
            </a:r>
            <a:r>
              <a:rPr lang="ru-RU" dirty="0"/>
              <a:t>- это естественный свет</a:t>
            </a:r>
            <a:r>
              <a:rPr lang="ru-RU" dirty="0" smtClean="0"/>
              <a:t>. Естественное </a:t>
            </a:r>
            <a:r>
              <a:rPr lang="ru-RU" dirty="0"/>
              <a:t>освещение представляет собой</a:t>
            </a:r>
            <a:r>
              <a:rPr lang="ru-RU" b="1" dirty="0"/>
              <a:t> </a:t>
            </a:r>
            <a:r>
              <a:rPr lang="ru-RU" dirty="0"/>
              <a:t>излучаемый или отраженный от любых источников свет - от луны до</a:t>
            </a:r>
            <a:r>
              <a:rPr lang="ru-RU" b="1" dirty="0"/>
              <a:t> </a:t>
            </a:r>
            <a:r>
              <a:rPr lang="ru-RU" dirty="0"/>
              <a:t>солнца. </a:t>
            </a:r>
          </a:p>
        </p:txBody>
      </p:sp>
      <p:sp>
        <p:nvSpPr>
          <p:cNvPr id="5" name="Прямоугольник 4"/>
          <p:cNvSpPr/>
          <p:nvPr/>
        </p:nvSpPr>
        <p:spPr>
          <a:xfrm>
            <a:off x="611788" y="116632"/>
            <a:ext cx="8120813" cy="830997"/>
          </a:xfrm>
          <a:prstGeom prst="rect">
            <a:avLst/>
          </a:prstGeom>
        </p:spPr>
        <p:txBody>
          <a:bodyPr wrap="none">
            <a:spAutoFit/>
          </a:bodyPr>
          <a:lstStyle/>
          <a:p>
            <a:r>
              <a:rPr lang="ru-RU" sz="4800" dirty="0">
                <a:solidFill>
                  <a:srgbClr val="C00000"/>
                </a:solidFill>
              </a:rPr>
              <a:t>Естественное освещение </a:t>
            </a:r>
            <a:endParaRPr lang="ru-RU" sz="4800" dirty="0"/>
          </a:p>
        </p:txBody>
      </p:sp>
    </p:spTree>
    <p:extLst>
      <p:ext uri="{BB962C8B-B14F-4D97-AF65-F5344CB8AC3E}">
        <p14:creationId xmlns:p14="http://schemas.microsoft.com/office/powerpoint/2010/main" val="100166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000"/>
                                        <p:tgtEl>
                                          <p:spTgt spid="4"/>
                                        </p:tgtEl>
                                      </p:cBhvr>
                                    </p:animEffect>
                                    <p:anim calcmode="lin" valueType="num">
                                      <p:cBhvr>
                                        <p:cTn id="14" dur="7000" fill="hold"/>
                                        <p:tgtEl>
                                          <p:spTgt spid="4"/>
                                        </p:tgtEl>
                                        <p:attrNameLst>
                                          <p:attrName>ppt_x</p:attrName>
                                        </p:attrNameLst>
                                      </p:cBhvr>
                                      <p:tavLst>
                                        <p:tav tm="0">
                                          <p:val>
                                            <p:strVal val="#ppt_x"/>
                                          </p:val>
                                        </p:tav>
                                        <p:tav tm="100000">
                                          <p:val>
                                            <p:strVal val="#ppt_x"/>
                                          </p:val>
                                        </p:tav>
                                      </p:tavLst>
                                    </p:anim>
                                    <p:anim calcmode="lin" valueType="num">
                                      <p:cBhvr>
                                        <p:cTn id="15" dur="7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1266</TotalTime>
  <Words>831</Words>
  <Application>Microsoft Office PowerPoint</Application>
  <PresentationFormat>Экран (4:3)</PresentationFormat>
  <Paragraphs>53</Paragraphs>
  <Slides>25</Slides>
  <Notes>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25</vt:i4>
      </vt:variant>
    </vt:vector>
  </HeadingPairs>
  <TitlesOfParts>
    <vt:vector size="37" baseType="lpstr">
      <vt:lpstr>Arial</vt:lpstr>
      <vt:lpstr>Book Antiqua</vt:lpstr>
      <vt:lpstr>Calibri</vt:lpstr>
      <vt:lpstr>Corbel</vt:lpstr>
      <vt:lpstr>HG明朝B</vt:lpstr>
      <vt:lpstr>Impact</vt:lpstr>
      <vt:lpstr>Lucida Sans</vt:lpstr>
      <vt:lpstr>Times New Roman</vt:lpstr>
      <vt:lpstr>Wingdings</vt:lpstr>
      <vt:lpstr>Wingdings 2</vt:lpstr>
      <vt:lpstr>Wingdings 3</vt:lpstr>
      <vt:lpstr>Апекс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БММЦ</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Student03</dc:creator>
  <cp:lastModifiedBy>User</cp:lastModifiedBy>
  <cp:revision>173</cp:revision>
  <dcterms:created xsi:type="dcterms:W3CDTF">2008-10-13T04:21:34Z</dcterms:created>
  <dcterms:modified xsi:type="dcterms:W3CDTF">2025-06-11T04:30:29Z</dcterms:modified>
</cp:coreProperties>
</file>