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3"/>
  </p:notesMasterIdLst>
  <p:sldIdLst>
    <p:sldId id="282" r:id="rId2"/>
    <p:sldId id="294" r:id="rId3"/>
    <p:sldId id="286" r:id="rId4"/>
    <p:sldId id="304" r:id="rId5"/>
    <p:sldId id="309" r:id="rId6"/>
    <p:sldId id="305" r:id="rId7"/>
    <p:sldId id="327" r:id="rId8"/>
    <p:sldId id="295" r:id="rId9"/>
    <p:sldId id="316" r:id="rId10"/>
    <p:sldId id="317" r:id="rId11"/>
    <p:sldId id="32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09" autoAdjust="0"/>
    <p:restoredTop sz="82181" autoAdjust="0"/>
  </p:normalViewPr>
  <p:slideViewPr>
    <p:cSldViewPr>
      <p:cViewPr varScale="1">
        <p:scale>
          <a:sx n="83" d="100"/>
          <a:sy n="83" d="100"/>
        </p:scale>
        <p:origin x="6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A87B5-F635-4B90-9D4F-421766C3EABE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458D2-F70A-453A-9453-10A5FF4763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58D2-F70A-453A-9453-10A5FF4763E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567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6458D2-F70A-453A-9453-10A5FF4763E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02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3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40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90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6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06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32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58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7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66"/>
            <a:ext cx="9143024" cy="685726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A634A-5F5C-4A4D-91A3-A89AA534FB78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0CCF5-FFB3-48F7-872E-46648FC354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0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6729" y="548680"/>
            <a:ext cx="7848872" cy="1728192"/>
          </a:xfrm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Гражданское общество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950" y="4941168"/>
            <a:ext cx="2016224" cy="151216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Обществознание 11 класс. Углубленный уровень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495620"/>
            <a:ext cx="4427984" cy="289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553126" y="82338"/>
            <a:ext cx="8037749" cy="62933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3.Взаимодействие </a:t>
            </a:r>
            <a:r>
              <a:rPr lang="ru-RU" sz="2000" dirty="0"/>
              <a:t>институтов гражданского общества и публичной власти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8599" y="896848"/>
            <a:ext cx="8691386" cy="2585323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Основные задачи</a:t>
            </a:r>
          </a:p>
          <a:p>
            <a:r>
              <a:rPr lang="ru-RU" b="1" dirty="0" smtClean="0"/>
              <a:t>4.Выработка </a:t>
            </a:r>
            <a:r>
              <a:rPr lang="ru-RU" b="1" dirty="0"/>
              <a:t>рекомендаций</a:t>
            </a:r>
            <a:r>
              <a:rPr lang="ru-RU" dirty="0"/>
              <a:t> органам государственной власти РФ при определении приоритетов в области государственной поддержки общественных объединений, иных некоммерческих организаций и иных объединений граждан РФ, деятельность которых направлена на развитие гражданского общества в РФ</a:t>
            </a:r>
            <a:r>
              <a:rPr lang="ru-RU" dirty="0" smtClean="0"/>
              <a:t>.</a:t>
            </a:r>
          </a:p>
          <a:p>
            <a:r>
              <a:rPr lang="ru-RU" b="1" dirty="0"/>
              <a:t>Оказание информационной, методической и иной поддержки</a:t>
            </a:r>
            <a:r>
              <a:rPr lang="ru-RU" dirty="0"/>
              <a:t> общественным палатам, созданным в субъектах РФ, общественным объединениям и иным некоммерческим организациям, деятельность которых направлена на развитие гражданского общества в </a:t>
            </a:r>
            <a:r>
              <a:rPr lang="ru-RU" dirty="0" smtClean="0"/>
              <a:t>РФ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8599" y="3548791"/>
            <a:ext cx="8691385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Взаимодействие институтов гражданского общества и публичной власти</a:t>
            </a:r>
            <a:endParaRPr lang="ru-RU" b="1" dirty="0">
              <a:solidFill>
                <a:srgbClr val="C00000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893376" y="4149080"/>
            <a:ext cx="7381830" cy="2292867"/>
            <a:chOff x="893376" y="4149080"/>
            <a:chExt cx="7381830" cy="2292867"/>
          </a:xfrm>
        </p:grpSpPr>
        <p:cxnSp>
          <p:nvCxnSpPr>
            <p:cNvPr id="34" name="Соединительная линия уступом 33"/>
            <p:cNvCxnSpPr>
              <a:stCxn id="19" idx="3"/>
              <a:endCxn id="16" idx="3"/>
            </p:cNvCxnSpPr>
            <p:nvPr/>
          </p:nvCxnSpPr>
          <p:spPr>
            <a:xfrm flipH="1">
              <a:off x="6039025" y="4333746"/>
              <a:ext cx="80285" cy="985138"/>
            </a:xfrm>
            <a:prstGeom prst="bentConnector3">
              <a:avLst>
                <a:gd name="adj1" fmla="val -284736"/>
              </a:avLst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Группа 48"/>
            <p:cNvGrpSpPr/>
            <p:nvPr/>
          </p:nvGrpSpPr>
          <p:grpSpPr>
            <a:xfrm>
              <a:off x="893376" y="4149080"/>
              <a:ext cx="7381830" cy="2292867"/>
              <a:chOff x="108893" y="3967462"/>
              <a:chExt cx="7381830" cy="2292867"/>
            </a:xfrm>
          </p:grpSpPr>
          <p:cxnSp>
            <p:nvCxnSpPr>
              <p:cNvPr id="40" name="Соединительная линия уступом 39"/>
              <p:cNvCxnSpPr/>
              <p:nvPr/>
            </p:nvCxnSpPr>
            <p:spPr>
              <a:xfrm>
                <a:off x="5290223" y="5255309"/>
                <a:ext cx="345096" cy="307904"/>
              </a:xfrm>
              <a:prstGeom prst="bentConnector3">
                <a:avLst>
                  <a:gd name="adj1" fmla="val 80186"/>
                </a:avLst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Соединительная линия уступом 37"/>
              <p:cNvCxnSpPr/>
              <p:nvPr/>
            </p:nvCxnSpPr>
            <p:spPr>
              <a:xfrm rot="10800000" flipV="1">
                <a:off x="899593" y="5255307"/>
                <a:ext cx="491133" cy="237119"/>
              </a:xfrm>
              <a:prstGeom prst="bentConnector3">
                <a:avLst>
                  <a:gd name="adj1" fmla="val 50000"/>
                </a:avLst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Соединительная линия уступом 25"/>
              <p:cNvCxnSpPr>
                <a:stCxn id="19" idx="1"/>
                <a:endCxn id="16" idx="1"/>
              </p:cNvCxnSpPr>
              <p:nvPr/>
            </p:nvCxnSpPr>
            <p:spPr>
              <a:xfrm rot="10800000" flipV="1">
                <a:off x="1427584" y="4152128"/>
                <a:ext cx="73718" cy="985138"/>
              </a:xfrm>
              <a:prstGeom prst="bentConnector3">
                <a:avLst>
                  <a:gd name="adj1" fmla="val 410101"/>
                </a:avLst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" name="Прямая со стрелкой 4"/>
              <p:cNvCxnSpPr/>
              <p:nvPr/>
            </p:nvCxnSpPr>
            <p:spPr>
              <a:xfrm>
                <a:off x="3708550" y="4336794"/>
                <a:ext cx="0" cy="1504864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" name="Прямоугольник 13"/>
              <p:cNvSpPr/>
              <p:nvPr/>
            </p:nvSpPr>
            <p:spPr>
              <a:xfrm>
                <a:off x="3911407" y="5378545"/>
                <a:ext cx="3303801" cy="369332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Некоммерческие  </a:t>
                </a:r>
                <a:r>
                  <a:rPr lang="ru-RU" dirty="0"/>
                  <a:t>организации</a:t>
                </a:r>
                <a:endParaRPr lang="ru-RU" dirty="0"/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108893" y="5378545"/>
                <a:ext cx="3528294" cy="369332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Коммерческие организации</a:t>
                </a:r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427584" y="4952600"/>
                <a:ext cx="3826958" cy="369332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Некоммерческое партнерство</a:t>
                </a:r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3779914" y="4520609"/>
                <a:ext cx="3710809" cy="369332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Органы местного самоуправления</a:t>
                </a:r>
                <a:endParaRPr lang="ru-RU" dirty="0"/>
              </a:p>
            </p:txBody>
          </p:sp>
          <p:sp>
            <p:nvSpPr>
              <p:cNvPr id="18" name="Прямоугольник 17"/>
              <p:cNvSpPr/>
              <p:nvPr/>
            </p:nvSpPr>
            <p:spPr>
              <a:xfrm>
                <a:off x="238599" y="4520609"/>
                <a:ext cx="3403294" cy="369332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Органы власти субъекта РФ</a:t>
                </a:r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501302" y="3967462"/>
                <a:ext cx="3833525" cy="369332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Органы государственной власти</a:t>
                </a:r>
                <a:endParaRPr lang="ru-RU" dirty="0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462735" y="5890997"/>
                <a:ext cx="4358315" cy="369332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ru-RU" dirty="0" smtClean="0"/>
                  <a:t>Решение социально- значимых задач</a:t>
                </a:r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626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2" y="470118"/>
            <a:ext cx="8424937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Приведи примеры деятельности гражданского общества в разных сферах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0393"/>
            <a:ext cx="1800201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89843"/>
            <a:ext cx="8691386" cy="230832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Примеры деятельности гражданского общества</a:t>
            </a:r>
          </a:p>
          <a:p>
            <a:r>
              <a:rPr lang="ru-RU" dirty="0"/>
              <a:t>Жильцы дома создали товарищество собственников жилья для эффективного управления домом</a:t>
            </a:r>
          </a:p>
          <a:p>
            <a:r>
              <a:rPr lang="ru-RU" dirty="0"/>
              <a:t>Союз предпринимателей установил выплату стипендий студентам частных вузов</a:t>
            </a:r>
          </a:p>
          <a:p>
            <a:r>
              <a:rPr lang="ru-RU" dirty="0"/>
              <a:t>Жители города добились от мэрии выделения средств на благоустройство парка и приняли участие в работах по благоустройству</a:t>
            </a:r>
          </a:p>
          <a:p>
            <a:r>
              <a:rPr lang="ru-RU" dirty="0"/>
              <a:t>Общество композиторов бесплатной выступило на концерте в целях поддержки детей с ограниченными возможностями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7256" y="3248560"/>
            <a:ext cx="8713641" cy="3693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Какие из примеров иллюстрируют деятельность гражданского общества?</a:t>
            </a:r>
            <a:r>
              <a:rPr lang="ru-RU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532" y="3668285"/>
            <a:ext cx="8691386" cy="313932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Парламент  </a:t>
            </a:r>
            <a:r>
              <a:rPr lang="ru-RU" dirty="0"/>
              <a:t>внес изменения в Налоговый кодекс,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Президент страны одобрил инициативу депутатов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Депутаты парламента провели ряд мероприятий в общеобразовательных учреждениях.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Жители одного из жилых районов высказали свой протест против строительства торгово-развлекательного комплекса на территории сквера.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Представитель муниципального собрания провел встречу с избирателями.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Жильцы многоквартирного дома организовали митинг, направленный против строительства гаражей на месте парка.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Парламент принял поправки к законодательству в сфере образования.</a:t>
            </a:r>
          </a:p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40352" y="6044841"/>
            <a:ext cx="914400" cy="401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6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506" y="90801"/>
            <a:ext cx="7886700" cy="889928"/>
          </a:xfrm>
        </p:spPr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73" y="1463285"/>
            <a:ext cx="8189966" cy="156967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Институты представительства социальных интересов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Гражданское общество</a:t>
            </a:r>
            <a:endParaRPr lang="ru-RU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Взаимодействие институтов гражданского общества и публичной власти</a:t>
            </a:r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85184"/>
            <a:ext cx="1871537" cy="1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1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241377" y="688249"/>
            <a:ext cx="6661246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Важными субъектами политики являются социальные группы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1736" y="5776937"/>
            <a:ext cx="8593515" cy="101462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Группы интересов </a:t>
            </a:r>
            <a:r>
              <a:rPr lang="ru-RU" dirty="0" smtClean="0"/>
              <a:t>-определенным образом организованные объединения </a:t>
            </a:r>
          </a:p>
          <a:p>
            <a:r>
              <a:rPr lang="ru-RU" dirty="0" smtClean="0"/>
              <a:t>( ассоциации , фонды союзы и т.д.)возникающие с целью более эффективного удовлетворения многообразных запросов и потребностей людей.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885660" y="4583545"/>
            <a:ext cx="4220264" cy="59606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Необходимость решения какой либо </a:t>
            </a: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роблемы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601" y="133802"/>
            <a:ext cx="7200799" cy="4062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Институты представительства социальных интересов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351736" y="1174033"/>
            <a:ext cx="8421291" cy="3345222"/>
            <a:chOff x="351736" y="1174033"/>
            <a:chExt cx="8421291" cy="3345222"/>
          </a:xfrm>
        </p:grpSpPr>
        <p:grpSp>
          <p:nvGrpSpPr>
            <p:cNvPr id="50" name="Группа 49"/>
            <p:cNvGrpSpPr/>
            <p:nvPr/>
          </p:nvGrpSpPr>
          <p:grpSpPr>
            <a:xfrm>
              <a:off x="351736" y="1174033"/>
              <a:ext cx="5573146" cy="3345221"/>
              <a:chOff x="351736" y="1174033"/>
              <a:chExt cx="5573146" cy="3345221"/>
            </a:xfrm>
          </p:grpSpPr>
          <p:cxnSp>
            <p:nvCxnSpPr>
              <p:cNvPr id="23" name="Прямая со стрелкой 22"/>
              <p:cNvCxnSpPr>
                <a:stCxn id="18" idx="2"/>
                <a:endCxn id="19" idx="0"/>
              </p:cNvCxnSpPr>
              <p:nvPr/>
            </p:nvCxnSpPr>
            <p:spPr>
              <a:xfrm flipH="1">
                <a:off x="2281848" y="1602836"/>
                <a:ext cx="2290153" cy="14473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18" name="Прямоугольник 17"/>
              <p:cNvSpPr/>
              <p:nvPr/>
            </p:nvSpPr>
            <p:spPr>
              <a:xfrm>
                <a:off x="3219119" y="1174033"/>
                <a:ext cx="2705763" cy="428803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/>
                  <a:t>Субъекты политики</a:t>
                </a:r>
                <a:endParaRPr lang="ru-RU" dirty="0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351736" y="1747566"/>
                <a:ext cx="3860224" cy="2771688"/>
              </a:xfrm>
              <a:prstGeom prst="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ru-RU" b="1" dirty="0" smtClean="0"/>
                  <a:t>Социальные </a:t>
                </a:r>
              </a:p>
              <a:p>
                <a:r>
                  <a:rPr lang="ru-RU" dirty="0" smtClean="0"/>
                  <a:t>(возникают и проявляют себя в результате исторического процесса в социальных, демографических и других процессах)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ru-RU" dirty="0" smtClean="0"/>
                  <a:t>Классы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ru-RU" dirty="0" smtClean="0"/>
                  <a:t>Массы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ru-RU" dirty="0" smtClean="0"/>
                  <a:t>Социальные слои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ru-RU" dirty="0" smtClean="0"/>
                  <a:t>Демографические группы и др.</a:t>
                </a:r>
              </a:p>
              <a:p>
                <a:endParaRPr lang="ru-RU" b="1" dirty="0"/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4860032" y="1719289"/>
              <a:ext cx="3912995" cy="279996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b="1" dirty="0" smtClean="0"/>
                <a:t>Институциональные</a:t>
              </a:r>
            </a:p>
            <a:p>
              <a:r>
                <a:rPr lang="ru-RU" b="1" dirty="0" smtClean="0"/>
                <a:t>(</a:t>
              </a:r>
              <a:r>
                <a:rPr lang="ru-RU" dirty="0" smtClean="0"/>
                <a:t>целесообразно созданные, более или менее организованные объединения)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dirty="0" smtClean="0"/>
                <a:t>Общественные объединения</a:t>
              </a:r>
              <a:r>
                <a:rPr lang="ru-RU" dirty="0" smtClean="0"/>
                <a:t> и движения политической направленности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dirty="0" smtClean="0"/>
                <a:t>Группы интересов</a:t>
              </a:r>
            </a:p>
            <a:p>
              <a:pPr marL="285750" indent="-285750">
                <a:buFont typeface="Wingdings" panose="05000000000000000000" pitchFamily="2" charset="2"/>
                <a:buChar char="q"/>
              </a:pPr>
              <a:r>
                <a:rPr lang="ru-RU" dirty="0" smtClean="0"/>
                <a:t>Группы давления и др.</a:t>
              </a:r>
              <a:endParaRPr lang="ru-RU" dirty="0" smtClean="0"/>
            </a:p>
          </p:txBody>
        </p:sp>
        <p:cxnSp>
          <p:nvCxnSpPr>
            <p:cNvPr id="28" name="Прямая со стрелкой 27"/>
            <p:cNvCxnSpPr>
              <a:stCxn id="18" idx="2"/>
              <a:endCxn id="13" idx="0"/>
            </p:cNvCxnSpPr>
            <p:nvPr/>
          </p:nvCxnSpPr>
          <p:spPr>
            <a:xfrm>
              <a:off x="4572001" y="1602836"/>
              <a:ext cx="2244529" cy="11645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0" name="Graphic 4">
            <a:extLst>
              <a:ext uri="{FF2B5EF4-FFF2-40B4-BE49-F238E27FC236}">
                <a16:creationId xmlns:a16="http://schemas.microsoft.com/office/drawing/2014/main" xmlns="" id="{D22AD8A0-6268-467E-9686-3830284B348A}"/>
              </a:ext>
            </a:extLst>
          </p:cNvPr>
          <p:cNvGrpSpPr/>
          <p:nvPr/>
        </p:nvGrpSpPr>
        <p:grpSpPr>
          <a:xfrm rot="5400000">
            <a:off x="4464101" y="4644634"/>
            <a:ext cx="591674" cy="1572545"/>
            <a:chOff x="6242343" y="2530345"/>
            <a:chExt cx="2724868" cy="2233802"/>
          </a:xfrm>
        </p:grpSpPr>
        <p:sp>
          <p:nvSpPr>
            <p:cNvPr id="41" name="Freeform: Shape 844">
              <a:extLst>
                <a:ext uri="{FF2B5EF4-FFF2-40B4-BE49-F238E27FC236}">
                  <a16:creationId xmlns:a16="http://schemas.microsoft.com/office/drawing/2014/main" xmlns="" id="{890E4E3C-217A-4CEC-AD6D-4B6AA27ED939}"/>
                </a:ext>
              </a:extLst>
            </p:cNvPr>
            <p:cNvSpPr/>
            <p:nvPr/>
          </p:nvSpPr>
          <p:spPr>
            <a:xfrm>
              <a:off x="6242343" y="2751834"/>
              <a:ext cx="2724868" cy="2012313"/>
            </a:xfrm>
            <a:custGeom>
              <a:avLst/>
              <a:gdLst>
                <a:gd name="connsiteX0" fmla="*/ 2117595 w 2724868"/>
                <a:gd name="connsiteY0" fmla="*/ 160419 h 2012312"/>
                <a:gd name="connsiteX1" fmla="*/ 2702422 w 2724868"/>
                <a:gd name="connsiteY1" fmla="*/ 1009913 h 2012312"/>
                <a:gd name="connsiteX2" fmla="*/ 2030473 w 2724868"/>
                <a:gd name="connsiteY2" fmla="*/ 1982305 h 2012312"/>
                <a:gd name="connsiteX3" fmla="*/ 23895 w 2724868"/>
                <a:gd name="connsiteY3" fmla="*/ 1982305 h 2012312"/>
                <a:gd name="connsiteX4" fmla="*/ 691209 w 2724868"/>
                <a:gd name="connsiteY4" fmla="*/ 1008562 h 2012312"/>
                <a:gd name="connsiteX5" fmla="*/ 23895 w 2724868"/>
                <a:gd name="connsiteY5" fmla="*/ 34819 h 2012312"/>
                <a:gd name="connsiteX6" fmla="*/ 1987839 w 2724868"/>
                <a:gd name="connsiteY6" fmla="*/ 34819 h 2012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24868" h="2012312">
                  <a:moveTo>
                    <a:pt x="2117595" y="160419"/>
                  </a:moveTo>
                  <a:lnTo>
                    <a:pt x="2702422" y="1009913"/>
                  </a:lnTo>
                  <a:lnTo>
                    <a:pt x="2030473" y="1982305"/>
                  </a:lnTo>
                  <a:lnTo>
                    <a:pt x="23895" y="1982305"/>
                  </a:lnTo>
                  <a:lnTo>
                    <a:pt x="691209" y="1008562"/>
                  </a:lnTo>
                  <a:lnTo>
                    <a:pt x="23895" y="34819"/>
                  </a:lnTo>
                  <a:lnTo>
                    <a:pt x="1987839" y="34819"/>
                  </a:lnTo>
                </a:path>
              </a:pathLst>
            </a:custGeom>
            <a:noFill/>
            <a:ln w="3274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2" name="Freeform: Shape 845">
              <a:extLst>
                <a:ext uri="{FF2B5EF4-FFF2-40B4-BE49-F238E27FC236}">
                  <a16:creationId xmlns:a16="http://schemas.microsoft.com/office/drawing/2014/main" xmlns="" id="{3F4DBD8B-A0C7-4069-BF2F-81C2E0EFF1DD}"/>
                </a:ext>
              </a:extLst>
            </p:cNvPr>
            <p:cNvSpPr/>
            <p:nvPr/>
          </p:nvSpPr>
          <p:spPr>
            <a:xfrm>
              <a:off x="7113378" y="2530345"/>
              <a:ext cx="1177252" cy="499703"/>
            </a:xfrm>
            <a:custGeom>
              <a:avLst/>
              <a:gdLst>
                <a:gd name="connsiteX0" fmla="*/ 48919 w 231706"/>
                <a:gd name="connsiteY0" fmla="*/ 476447 h 499701"/>
                <a:gd name="connsiteX1" fmla="*/ 23895 w 231706"/>
                <a:gd name="connsiteY1" fmla="*/ 437281 h 499701"/>
                <a:gd name="connsiteX2" fmla="*/ 157358 w 231706"/>
                <a:gd name="connsiteY2" fmla="*/ 256308 h 499701"/>
                <a:gd name="connsiteX3" fmla="*/ 23895 w 231706"/>
                <a:gd name="connsiteY3" fmla="*/ 73985 h 499701"/>
                <a:gd name="connsiteX4" fmla="*/ 48919 w 231706"/>
                <a:gd name="connsiteY4" fmla="*/ 34819 h 499701"/>
                <a:gd name="connsiteX5" fmla="*/ 212040 w 231706"/>
                <a:gd name="connsiteY5" fmla="*/ 256308 h 499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06" h="499701">
                  <a:moveTo>
                    <a:pt x="48919" y="476447"/>
                  </a:moveTo>
                  <a:lnTo>
                    <a:pt x="23895" y="437281"/>
                  </a:lnTo>
                  <a:lnTo>
                    <a:pt x="157358" y="256308"/>
                  </a:lnTo>
                  <a:lnTo>
                    <a:pt x="23895" y="73985"/>
                  </a:lnTo>
                  <a:lnTo>
                    <a:pt x="48919" y="34819"/>
                  </a:lnTo>
                  <a:lnTo>
                    <a:pt x="212040" y="256308"/>
                  </a:lnTo>
                  <a:close/>
                </a:path>
              </a:pathLst>
            </a:custGeom>
            <a:solidFill>
              <a:schemeClr val="accent4"/>
            </a:solidFill>
            <a:ln w="32742" cap="flat">
              <a:solidFill>
                <a:srgbClr val="FF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4131696" y="5293608"/>
            <a:ext cx="1256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возникают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59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007604" y="119480"/>
            <a:ext cx="7128792" cy="4062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Институты представительства социальных интересов</a:t>
            </a:r>
            <a:endParaRPr lang="ru-RU" sz="20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699792" y="3041969"/>
            <a:ext cx="3456384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Типология</a:t>
            </a:r>
            <a:r>
              <a:rPr lang="ru-RU" dirty="0" smtClean="0"/>
              <a:t> групп интересов</a:t>
            </a:r>
            <a:endParaRPr lang="ru-RU" dirty="0"/>
          </a:p>
        </p:txBody>
      </p:sp>
      <p:sp>
        <p:nvSpPr>
          <p:cNvPr id="11" name="Google Shape;252;p28"/>
          <p:cNvSpPr txBox="1"/>
          <p:nvPr/>
        </p:nvSpPr>
        <p:spPr>
          <a:xfrm>
            <a:off x="323528" y="644625"/>
            <a:ext cx="8442858" cy="36525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CC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ru-RU" b="1" dirty="0" smtClean="0">
                <a:latin typeface="Calibri"/>
                <a:ea typeface="Calibri"/>
                <a:cs typeface="Calibri"/>
                <a:sym typeface="Calibri"/>
              </a:rPr>
              <a:t>Группа интересов может возникнуть:</a:t>
            </a:r>
          </a:p>
          <a:p>
            <a:pPr lvl="0" algn="ctr"/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53;p28"/>
          <p:cNvSpPr txBox="1"/>
          <p:nvPr/>
        </p:nvSpPr>
        <p:spPr>
          <a:xfrm>
            <a:off x="323528" y="1110624"/>
            <a:ext cx="4104456" cy="652899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Стихийно- например стихийный митинг ( как правило не долговечны)</a:t>
            </a:r>
          </a:p>
          <a:p>
            <a:pPr lvl="0"/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3;p28"/>
          <p:cNvSpPr txBox="1"/>
          <p:nvPr/>
        </p:nvSpPr>
        <p:spPr>
          <a:xfrm>
            <a:off x="4661930" y="1110625"/>
            <a:ext cx="4104456" cy="1494902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Может быть создана целенаправленно, осознанно, есть структура, лидер, руководящий орган.</a:t>
            </a:r>
          </a:p>
          <a:p>
            <a:pPr lvl="0"/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Например профсоюзы, ассоциации (Союз потребителей, </a:t>
            </a:r>
            <a:r>
              <a:rPr lang="ru-RU" dirty="0" err="1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Юнармия</a:t>
            </a:r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lvl="0"/>
            <a:r>
              <a:rPr lang="ru-RU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21808"/>
              </p:ext>
            </p:extLst>
          </p:nvPr>
        </p:nvGraphicFramePr>
        <p:xfrm>
          <a:off x="323527" y="3534618"/>
          <a:ext cx="8442859" cy="31548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2218"/>
                <a:gridCol w="5260641"/>
              </a:tblGrid>
              <a:tr h="322875">
                <a:tc>
                  <a:txBody>
                    <a:bodyPr/>
                    <a:lstStyle/>
                    <a:p>
                      <a:r>
                        <a:rPr lang="ru-RU" dirty="0" smtClean="0"/>
                        <a:t>Признак </a:t>
                      </a:r>
                      <a:endParaRPr lang="ru-RU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Классификация</a:t>
                      </a:r>
                      <a:r>
                        <a:rPr lang="ru-RU" baseline="0" dirty="0" smtClean="0"/>
                        <a:t> </a:t>
                      </a:r>
                      <a:endParaRPr lang="ru-RU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6008">
                <a:tc>
                  <a:txBody>
                    <a:bodyPr/>
                    <a:lstStyle/>
                    <a:p>
                      <a:r>
                        <a:rPr lang="ru-RU" dirty="0" smtClean="0"/>
                        <a:t>Отношение к нормативному порядку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/>
                        <a:t>Действующие в рамках сложившегося в обществе законного порядка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/>
                        <a:t>Готовы</a:t>
                      </a:r>
                      <a:r>
                        <a:rPr lang="ru-RU" baseline="0" dirty="0" smtClean="0"/>
                        <a:t> отстаивать свои интересы любым путем, в том числе нарушая сложившиеся законы и нормы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6008">
                <a:tc>
                  <a:txBody>
                    <a:bodyPr/>
                    <a:lstStyle/>
                    <a:p>
                      <a:r>
                        <a:rPr lang="ru-RU" dirty="0" smtClean="0"/>
                        <a:t>Степень устойчивости 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/>
                        <a:t>Обладающие устойчивой организационной структурой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ru-RU" dirty="0" smtClean="0"/>
                        <a:t>Возникающие</a:t>
                      </a:r>
                      <a:r>
                        <a:rPr lang="ru-RU" baseline="0" dirty="0" smtClean="0"/>
                        <a:t> спонтанно, по конкретному поводу</a:t>
                      </a:r>
                      <a:endParaRPr lang="ru-RU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1" y="1938975"/>
            <a:ext cx="1971850" cy="135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1" grpId="0" animBg="1"/>
      <p:bldP spid="1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305" y="1131104"/>
            <a:ext cx="8764183" cy="397031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Функция по преобразованию не четких социальных интересов в конкретные понятия или  </a:t>
            </a:r>
            <a:r>
              <a:rPr lang="ru-RU" b="1" dirty="0"/>
              <a:t>артикуляция интересов.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Функция по сведению большого количества личных интересов к одному или нескольким наиболее широким и значимым для группы интересам или </a:t>
            </a:r>
            <a:r>
              <a:rPr lang="ru-RU" b="1" dirty="0" smtClean="0">
                <a:solidFill>
                  <a:schemeClr val="tx1"/>
                </a:solidFill>
              </a:rPr>
              <a:t>агрегация </a:t>
            </a:r>
            <a:r>
              <a:rPr lang="ru-RU" b="1" dirty="0">
                <a:solidFill>
                  <a:schemeClr val="tx1"/>
                </a:solidFill>
              </a:rPr>
              <a:t>интересов.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Функция по продвижению интересов конкретной группы в рамках структуры государственной власти </a:t>
            </a:r>
            <a:r>
              <a:rPr lang="ru-RU" dirty="0" smtClean="0"/>
              <a:t>- </a:t>
            </a:r>
            <a:r>
              <a:rPr lang="ru-RU" b="1" dirty="0" smtClean="0"/>
              <a:t>представительство</a:t>
            </a:r>
            <a:r>
              <a:rPr lang="ru-RU" dirty="0" smtClean="0"/>
              <a:t> </a:t>
            </a:r>
            <a:r>
              <a:rPr lang="ru-RU" dirty="0"/>
              <a:t>или </a:t>
            </a:r>
            <a:r>
              <a:rPr lang="ru-RU" b="1" dirty="0"/>
              <a:t>репрезентация интересов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Функция по вовлечению граждан, а так же их объединений, в процессы защиты интересов отдельной группы в рамках взаимоотношений со структурами власти или </a:t>
            </a:r>
            <a:r>
              <a:rPr lang="ru-RU" b="1" dirty="0" smtClean="0"/>
              <a:t>мобилизация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Функция по усвоению гражданами опыта и навыков взаимодействия со структурами власти посредством участия в конкретной группе или</a:t>
            </a:r>
            <a:r>
              <a:rPr lang="ru-RU" b="1" dirty="0"/>
              <a:t> </a:t>
            </a:r>
            <a:r>
              <a:rPr lang="ru-RU" b="1" dirty="0" smtClean="0"/>
              <a:t>социализация</a:t>
            </a:r>
            <a:r>
              <a:rPr lang="ru-RU" dirty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/>
              <a:t>Функция направленная на формирование и выдвижение от группы лидеров как участников политического процесса или </a:t>
            </a:r>
            <a:r>
              <a:rPr lang="ru-RU" dirty="0" smtClean="0"/>
              <a:t> </a:t>
            </a:r>
            <a:r>
              <a:rPr lang="ru-RU" b="1" dirty="0"/>
              <a:t>политическое рекрутирование</a:t>
            </a:r>
            <a:r>
              <a:rPr lang="ru-RU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44178" y="643763"/>
            <a:ext cx="2900172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Функции групп интересов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7604" y="119480"/>
            <a:ext cx="7128792" cy="4062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Институты представительства социальных интересов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5219431"/>
            <a:ext cx="2554314" cy="142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6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028282" y="674916"/>
            <a:ext cx="6914052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ea typeface="Calibri"/>
                <a:cs typeface="Calibri"/>
                <a:sym typeface="Calibri"/>
              </a:rPr>
              <a:t>На основе групп интересов возникают группы давления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92101" y="2458314"/>
            <a:ext cx="8273105" cy="92333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Лоббисты преследуют в  </a:t>
            </a:r>
            <a:r>
              <a:rPr lang="ru-RU" dirty="0"/>
              <a:t>основном это социально-экономические интересы: вопрос прав собственности, ведения какого-либо вида деятельности (в том числе на правах монополии), производства оружия, управления банковской сферой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80852" y="1137864"/>
            <a:ext cx="8295604" cy="1200329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Лоббизм</a:t>
            </a:r>
            <a:r>
              <a:rPr lang="ru-RU" b="1" dirty="0"/>
              <a:t> — </a:t>
            </a:r>
            <a:r>
              <a:rPr lang="ru-RU" dirty="0" smtClean="0"/>
              <a:t>прямое или косвенное влияние </a:t>
            </a:r>
            <a:r>
              <a:rPr lang="ru-RU" dirty="0"/>
              <a:t>групп давления на принятие политических </a:t>
            </a:r>
            <a:r>
              <a:rPr lang="ru-RU" dirty="0" smtClean="0"/>
              <a:t>решений в пользу конкретной группы  </a:t>
            </a:r>
            <a:r>
              <a:rPr lang="ru-RU" dirty="0"/>
              <a:t>путём воздействия на органы государственной </a:t>
            </a:r>
            <a:r>
              <a:rPr lang="ru-RU" dirty="0" smtClean="0"/>
              <a:t>власти, государственных должностных лиц, политических руководителей и их представителей, органы местного самоуправления.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7604" y="119480"/>
            <a:ext cx="7128792" cy="4062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Институты представительства социальных интересов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95539" y="3503026"/>
            <a:ext cx="1368152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Лоббисты 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3235" y="3993740"/>
            <a:ext cx="2376264" cy="175432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b="1" dirty="0" smtClean="0"/>
              <a:t>профессиональные</a:t>
            </a:r>
            <a:r>
              <a:rPr lang="ru-RU" dirty="0"/>
              <a:t> — финансово-промышленные группы, которые принимают участие в политической </a:t>
            </a:r>
            <a:r>
              <a:rPr lang="ru-RU" dirty="0" smtClean="0"/>
              <a:t>борьбе</a:t>
            </a:r>
            <a:r>
              <a:rPr lang="ru-RU" dirty="0"/>
              <a:t> 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67343" y="3993740"/>
            <a:ext cx="2376264" cy="175432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социальные</a:t>
            </a:r>
            <a:r>
              <a:rPr lang="ru-RU" dirty="0"/>
              <a:t> — экологические, молодёжные и другие общественные организации.</a:t>
            </a:r>
          </a:p>
          <a:p>
            <a:r>
              <a:rPr lang="ru-RU" dirty="0"/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410375" y="3993740"/>
            <a:ext cx="3215777" cy="175432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формирование общественного мнения через СМИ, участие в избирательных кампаниях, в разработке нормативных актов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449429" y="3503026"/>
            <a:ext cx="3215777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Основные методы </a:t>
            </a:r>
            <a:r>
              <a:rPr lang="ru-RU" b="1" dirty="0" smtClean="0"/>
              <a:t>лоббистов 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77738" y="5869448"/>
            <a:ext cx="8273105" cy="92333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/>
              <a:t>С одной стороны, лоббизм может привлекать внимание власти к существующим проблемам, с другой стороны — порождает коррупцию, социальную напряжённость и нарушение баланса интересов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1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24809" y="771745"/>
            <a:ext cx="4094382" cy="369332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b="1" dirty="0" smtClean="0">
                <a:solidFill>
                  <a:srgbClr val="C00000"/>
                </a:solidFill>
              </a:rPr>
              <a:t>Модели представительских интересов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7604" y="182735"/>
            <a:ext cx="7128792" cy="40627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Font typeface="+mj-lt"/>
              <a:buAutoNum type="arabicPeriod"/>
            </a:pPr>
            <a:r>
              <a:rPr lang="ru-RU" sz="2000" dirty="0"/>
              <a:t>Институты представительства социальных интересов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323812"/>
            <a:ext cx="8352928" cy="369331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>
                <a:solidFill>
                  <a:srgbClr val="373D3F"/>
                </a:solidFill>
              </a:rPr>
              <a:t>Плюралистическая модель </a:t>
            </a:r>
            <a:r>
              <a:rPr lang="ru-RU" dirty="0">
                <a:solidFill>
                  <a:srgbClr val="373D3F"/>
                </a:solidFill>
              </a:rPr>
              <a:t>представительства интересов </a:t>
            </a:r>
            <a:r>
              <a:rPr lang="ru-RU" dirty="0" smtClean="0">
                <a:solidFill>
                  <a:srgbClr val="373D3F"/>
                </a:solidFill>
              </a:rPr>
              <a:t>предполагает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73D3F"/>
                </a:solidFill>
              </a:rPr>
              <a:t> </a:t>
            </a:r>
            <a:r>
              <a:rPr lang="ru-RU" dirty="0">
                <a:solidFill>
                  <a:srgbClr val="373D3F"/>
                </a:solidFill>
              </a:rPr>
              <a:t>наличие </a:t>
            </a:r>
            <a:r>
              <a:rPr lang="ru-RU" dirty="0" smtClean="0">
                <a:solidFill>
                  <a:srgbClr val="373D3F"/>
                </a:solidFill>
              </a:rPr>
              <a:t>разнообразных групп, которые могут выступать с едиными требованиями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73D3F"/>
                </a:solidFill>
              </a:rPr>
              <a:t> членство в группах является добровольным и ограниченным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73D3F"/>
                </a:solidFill>
              </a:rPr>
              <a:t>группы интересов и власть четко отделены друг от друга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Корпоративистская </a:t>
            </a:r>
            <a:r>
              <a:rPr lang="ru-RU" b="1" dirty="0"/>
              <a:t>модель </a:t>
            </a:r>
            <a:r>
              <a:rPr lang="ru-RU" dirty="0"/>
              <a:t>представительства интересов предполагает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наличие единой головной ассоциации, выступающей с той или иной проблемой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членство в такой ассоциации часто бывает обязательным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/>
              <a:t>Управляемая </a:t>
            </a:r>
            <a:r>
              <a:rPr lang="ru-RU" b="1" dirty="0"/>
              <a:t>модель </a:t>
            </a:r>
            <a:r>
              <a:rPr lang="ru-RU" dirty="0"/>
              <a:t>представительства интересов предполагает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каждый сектор общества представлен одной группой, имеющей иерархическую структуру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Принудительное членство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Контроль правительством или его органами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7469" y="5199866"/>
            <a:ext cx="8316979" cy="64633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73D3F"/>
                </a:solidFill>
              </a:rPr>
              <a:t>Представительство интересов в Российской Федерации регулируется нормативными актами , прежде всего Конституцией РФ </a:t>
            </a:r>
            <a:r>
              <a:rPr lang="ru-RU" dirty="0">
                <a:solidFill>
                  <a:srgbClr val="373D3F"/>
                </a:solidFill>
              </a:rPr>
              <a:t>,</a:t>
            </a:r>
            <a:r>
              <a:rPr lang="ru-RU" dirty="0" smtClean="0">
                <a:solidFill>
                  <a:srgbClr val="373D3F"/>
                </a:solidFill>
              </a:rPr>
              <a:t>федеральными законами.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99264" y="6028932"/>
            <a:ext cx="8316979" cy="64633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Массовость и эффективность функционирования групп интересов является важным показателем уровня развития гражданского общества.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65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8506" y="2134478"/>
            <a:ext cx="3457390" cy="258532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Самоорганизация граждан (создание местного самоуправления, общественных партий и движений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Инициативное поведение людей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Регулирующая роль государства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1966" y="1641857"/>
            <a:ext cx="3443930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Условия возникновения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1094" y="629222"/>
            <a:ext cx="8770296" cy="923330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ln w="11430"/>
                <a:solidFill>
                  <a:srgbClr val="C00000"/>
                </a:solidFill>
              </a:rPr>
              <a:t>Гражданское общество </a:t>
            </a:r>
            <a:r>
              <a:rPr lang="ru-RU" dirty="0" smtClean="0"/>
              <a:t>–это </a:t>
            </a:r>
            <a:r>
              <a:rPr lang="ru-RU" dirty="0"/>
              <a:t>система инициативных негосударственных объединений граждан, призванная удовлетворять их личные потребности и </a:t>
            </a:r>
            <a:r>
              <a:rPr lang="ru-RU" dirty="0" smtClean="0"/>
              <a:t>интересы, опираясь на принципы самоорганизации и самоуправления. –</a:t>
            </a:r>
            <a:r>
              <a:rPr lang="ru-RU" b="1" dirty="0" smtClean="0">
                <a:solidFill>
                  <a:srgbClr val="C00000"/>
                </a:solidFill>
              </a:rPr>
              <a:t>Важный атрибут демократии!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904845" y="54598"/>
            <a:ext cx="3362794" cy="45133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2.Гражданское </a:t>
            </a:r>
            <a:r>
              <a:rPr lang="ru-RU" sz="2000" dirty="0"/>
              <a:t>общество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04894" y="2134479"/>
            <a:ext cx="4392488" cy="2585323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различные общественные объединения — экологические, молодежные, культурные и др.; правозащитные организации; церковь и различные религиозные объединения</a:t>
            </a:r>
            <a:r>
              <a:rPr lang="ru-RU" dirty="0" smtClean="0"/>
              <a:t>; профессиональные </a:t>
            </a:r>
            <a:r>
              <a:rPr lang="ru-RU" dirty="0"/>
              <a:t>объединения; негосударственные СМИ</a:t>
            </a:r>
            <a:r>
              <a:rPr lang="ru-RU" dirty="0" smtClean="0"/>
              <a:t>; различные </a:t>
            </a:r>
            <a:r>
              <a:rPr lang="ru-RU" dirty="0"/>
              <a:t>формы общественной активности и выражения протеста</a:t>
            </a:r>
            <a:r>
              <a:rPr lang="ru-RU" dirty="0" smtClean="0"/>
              <a:t>; местное </a:t>
            </a:r>
            <a:r>
              <a:rPr lang="ru-RU" dirty="0"/>
              <a:t>самоуправление;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8101" y="1646454"/>
            <a:ext cx="4358315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Структура гражданского общества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78496" y="4800886"/>
            <a:ext cx="4358315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Признаки  </a:t>
            </a:r>
            <a:r>
              <a:rPr lang="ru-RU" b="1" dirty="0"/>
              <a:t>гражданского общества</a:t>
            </a:r>
            <a:endParaRPr lang="ru-RU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8496" y="5251302"/>
            <a:ext cx="8117992" cy="1477328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правовое </a:t>
            </a:r>
            <a:r>
              <a:rPr lang="ru-RU" dirty="0"/>
              <a:t>государство с демократическим политическим режимом</a:t>
            </a:r>
            <a:r>
              <a:rPr lang="ru-RU" dirty="0" smtClean="0"/>
              <a:t>; личная </a:t>
            </a:r>
            <a:r>
              <a:rPr lang="ru-RU" dirty="0"/>
              <a:t>свобода </a:t>
            </a:r>
            <a:r>
              <a:rPr lang="ru-RU" dirty="0" smtClean="0"/>
              <a:t>человека; государство </a:t>
            </a:r>
            <a:r>
              <a:rPr lang="ru-RU" dirty="0"/>
              <a:t>не имеет права вмешиваться в частную жизнь гражданина</a:t>
            </a:r>
            <a:r>
              <a:rPr lang="ru-RU" dirty="0" smtClean="0"/>
              <a:t>; законы </a:t>
            </a:r>
            <a:r>
              <a:rPr lang="ru-RU" dirty="0"/>
              <a:t>и конституция обладают юридической </a:t>
            </a:r>
            <a:r>
              <a:rPr lang="ru-RU" dirty="0" smtClean="0"/>
              <a:t>силой; многоукладность экономики контроль </a:t>
            </a:r>
            <a:r>
              <a:rPr lang="ru-RU" dirty="0"/>
              <a:t>за </a:t>
            </a:r>
            <a:r>
              <a:rPr lang="ru-RU" dirty="0" smtClean="0"/>
              <a:t>властью; гражданин </a:t>
            </a:r>
            <a:r>
              <a:rPr lang="ru-RU" dirty="0"/>
              <a:t>имеет право привлечь к ответственности государство в судебном порядке.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2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094" y="82338"/>
            <a:ext cx="8037749" cy="62933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3.Взаимодействие </a:t>
            </a:r>
            <a:r>
              <a:rPr lang="ru-RU" sz="2000" dirty="0"/>
              <a:t>институтов гражданского общества и публичной власти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9979" y="794011"/>
            <a:ext cx="8691386" cy="20313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В Российской федерации идет процесс формирования гражданского общества, совершенствования институтов общественного контроля. Это проявляется в: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0" dirty="0" smtClean="0">
                <a:solidFill>
                  <a:srgbClr val="000000"/>
                </a:solidFill>
                <a:effectLst/>
              </a:rPr>
              <a:t>Работе официальных порталов органов государственной власти, на которых размещается  официальная информация о принимаемых решениях </a:t>
            </a:r>
            <a:r>
              <a:rPr lang="ru-RU" i="0" dirty="0" err="1" smtClean="0">
                <a:solidFill>
                  <a:srgbClr val="000000"/>
                </a:solidFill>
                <a:effectLst/>
              </a:rPr>
              <a:t>и.т.д</a:t>
            </a:r>
            <a:r>
              <a:rPr lang="ru-RU" i="0" dirty="0" smtClean="0">
                <a:solidFill>
                  <a:srgbClr val="000000"/>
                </a:solidFill>
                <a:effectLst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</a:rPr>
              <a:t>Создании «форм обратной связи»- противодействие коррупционным схемам, нецелевому расходованию средств и т.п.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0" dirty="0" smtClean="0">
                <a:solidFill>
                  <a:srgbClr val="000000"/>
                </a:solidFill>
                <a:effectLst/>
              </a:rPr>
              <a:t>Поиск различных форм диалога между общество и властью на всех уровнях</a:t>
            </a:r>
            <a:endParaRPr lang="ru-RU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1094" y="2907674"/>
            <a:ext cx="8691386" cy="369332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С 2006 года функционирует Общественная палата Российской Федерации</a:t>
            </a:r>
            <a:endParaRPr lang="ru-RU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1094" y="3359344"/>
            <a:ext cx="8691386" cy="3416320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/>
              <a:t>Цели Общественной палаты РФ</a:t>
            </a:r>
            <a:r>
              <a:rPr lang="ru-RU" dirty="0"/>
              <a:t> — объединение общества в диалоге с властью для достижения системных изменений и справедливых решений для всех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Основные задачи</a:t>
            </a:r>
          </a:p>
          <a:p>
            <a:r>
              <a:rPr lang="ru-RU" b="1" dirty="0" smtClean="0"/>
              <a:t>1.Привлечение граждан и </a:t>
            </a:r>
            <a:r>
              <a:rPr lang="ru-RU" b="1" dirty="0"/>
              <a:t>общественных </a:t>
            </a:r>
            <a:r>
              <a:rPr lang="ru-RU" b="1" dirty="0" smtClean="0"/>
              <a:t>объединений к реализации государственной политики</a:t>
            </a:r>
          </a:p>
          <a:p>
            <a:r>
              <a:rPr lang="ru-RU" b="1" dirty="0" smtClean="0"/>
              <a:t>2.</a:t>
            </a:r>
            <a:r>
              <a:rPr lang="ru-RU" b="1" dirty="0"/>
              <a:t> Выдвижение и поддержка</a:t>
            </a:r>
            <a:r>
              <a:rPr lang="ru-RU" dirty="0"/>
              <a:t> гражданских инициатив, имеющих общероссийское значение и направленных на реализацию конституционных прав, свобод и законных интересов </a:t>
            </a:r>
            <a:r>
              <a:rPr lang="ru-RU" dirty="0" smtClean="0"/>
              <a:t>граждан и общественных объединений.</a:t>
            </a:r>
          </a:p>
          <a:p>
            <a:r>
              <a:rPr lang="ru-RU" dirty="0" smtClean="0"/>
              <a:t>3.</a:t>
            </a:r>
            <a:r>
              <a:rPr lang="ru-RU" b="1" dirty="0" smtClean="0"/>
              <a:t>Проведение </a:t>
            </a:r>
            <a:r>
              <a:rPr lang="ru-RU" b="1" dirty="0"/>
              <a:t>общественной экспертизы</a:t>
            </a:r>
            <a:r>
              <a:rPr lang="ru-RU" dirty="0"/>
              <a:t> проектов федеральных законов и проектов законов субъектов РФ, а также проектов нормативных правовых актов органов исполнительной власти РФ и проектов правовых актов органов местного </a:t>
            </a:r>
            <a:r>
              <a:rPr lang="ru-RU" dirty="0" smtClean="0"/>
              <a:t>самоуправления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6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Тема1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6C704DC8-DD05-4BA1-A267-AF3AF0A8903B}" vid="{EC2BB91C-E359-4347-99CD-0D66CC6753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3081</TotalTime>
  <Words>823</Words>
  <Application>Microsoft Office PowerPoint</Application>
  <PresentationFormat>Экран (4:3)</PresentationFormat>
  <Paragraphs>125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Wingdings</vt:lpstr>
      <vt:lpstr>Тема1</vt:lpstr>
      <vt:lpstr>Гражданское общество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Kroll</dc:creator>
  <cp:lastModifiedBy>олег</cp:lastModifiedBy>
  <cp:revision>263</cp:revision>
  <cp:lastPrinted>2024-11-17T07:30:23Z</cp:lastPrinted>
  <dcterms:created xsi:type="dcterms:W3CDTF">2013-10-05T10:48:56Z</dcterms:created>
  <dcterms:modified xsi:type="dcterms:W3CDTF">2024-11-21T14:02:08Z</dcterms:modified>
</cp:coreProperties>
</file>