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3" r:id="rId8"/>
    <p:sldId id="265" r:id="rId9"/>
    <p:sldId id="264" r:id="rId10"/>
    <p:sldId id="259" r:id="rId11"/>
    <p:sldId id="269" r:id="rId12"/>
    <p:sldId id="266" r:id="rId13"/>
    <p:sldId id="267" r:id="rId14"/>
    <p:sldId id="270" r:id="rId15"/>
    <p:sldId id="271" r:id="rId16"/>
    <p:sldId id="272" r:id="rId17"/>
    <p:sldId id="277" r:id="rId18"/>
    <p:sldId id="276" r:id="rId19"/>
    <p:sldId id="278" r:id="rId20"/>
    <p:sldId id="275" r:id="rId21"/>
    <p:sldId id="279" r:id="rId22"/>
    <p:sldId id="274" r:id="rId23"/>
    <p:sldId id="273" r:id="rId24"/>
    <p:sldId id="26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C8F1B3-6829-44C2-A533-BC2CCD5B68A0}" type="datetimeFigureOut">
              <a:rPr lang="ru-RU" smtClean="0"/>
              <a:t>13.07.2025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371471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C8F1B3-6829-44C2-A533-BC2CCD5B68A0}" type="datetimeFigureOut">
              <a:rPr lang="ru-RU" smtClean="0"/>
              <a:t>13.07.2025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377631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C8F1B3-6829-44C2-A533-BC2CCD5B68A0}" type="datetimeFigureOut">
              <a:rPr lang="ru-RU" smtClean="0"/>
              <a:t>13.07.2025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178877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C8F1B3-6829-44C2-A533-BC2CCD5B68A0}" type="datetimeFigureOut">
              <a:rPr lang="ru-RU" smtClean="0"/>
              <a:t>13.07.2025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167113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9C8F1B3-6829-44C2-A533-BC2CCD5B68A0}" type="datetimeFigureOut">
              <a:rPr lang="ru-RU" smtClean="0"/>
              <a:t>13.07.2025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118923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9C8F1B3-6829-44C2-A533-BC2CCD5B68A0}" type="datetimeFigureOut">
              <a:rPr lang="ru-RU" smtClean="0"/>
              <a:t>13.07.2025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277393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9C8F1B3-6829-44C2-A533-BC2CCD5B68A0}" type="datetimeFigureOut">
              <a:rPr lang="ru-RU" smtClean="0"/>
              <a:t>13.07.2025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372995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9C8F1B3-6829-44C2-A533-BC2CCD5B68A0}" type="datetimeFigureOut">
              <a:rPr lang="ru-RU" smtClean="0"/>
              <a:t>13.07.2025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222545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C8F1B3-6829-44C2-A533-BC2CCD5B68A0}" type="datetimeFigureOut">
              <a:rPr lang="ru-RU" smtClean="0"/>
              <a:t>13.07.2025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291877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C8F1B3-6829-44C2-A533-BC2CCD5B68A0}" type="datetimeFigureOut">
              <a:rPr lang="ru-RU" smtClean="0"/>
              <a:t>13.07.2025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76262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C8F1B3-6829-44C2-A533-BC2CCD5B68A0}" type="datetimeFigureOut">
              <a:rPr lang="ru-RU" smtClean="0"/>
              <a:t>13.07.2025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59C08D-BD8F-4A44-AD34-AFF1C69C060F}" type="slidenum">
              <a:rPr lang="ru-RU" smtClean="0"/>
              <a:t>‹#›</a:t>
            </a:fld>
            <a:endParaRPr lang="ru-RU"/>
          </a:p>
        </p:txBody>
      </p:sp>
    </p:spTree>
    <p:extLst>
      <p:ext uri="{BB962C8B-B14F-4D97-AF65-F5344CB8AC3E}">
        <p14:creationId xmlns:p14="http://schemas.microsoft.com/office/powerpoint/2010/main" val="178203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8F1B3-6829-44C2-A533-BC2CCD5B68A0}" type="datetimeFigureOut">
              <a:rPr lang="ru-RU" smtClean="0"/>
              <a:t>13.07.2025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9C08D-BD8F-4A44-AD34-AFF1C69C060F}" type="slidenum">
              <a:rPr lang="ru-RU" smtClean="0"/>
              <a:t>‹#›</a:t>
            </a:fld>
            <a:endParaRPr lang="ru-RU"/>
          </a:p>
        </p:txBody>
      </p:sp>
    </p:spTree>
    <p:extLst>
      <p:ext uri="{BB962C8B-B14F-4D97-AF65-F5344CB8AC3E}">
        <p14:creationId xmlns:p14="http://schemas.microsoft.com/office/powerpoint/2010/main" val="233407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slide" Target="slide2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 y="0"/>
            <a:ext cx="9144000" cy="6842340"/>
          </a:xfrm>
          <a:prstGeom prst="rect">
            <a:avLst/>
          </a:prstGeom>
        </p:spPr>
      </p:pic>
      <p:sp>
        <p:nvSpPr>
          <p:cNvPr id="2" name="Заголовок 1"/>
          <p:cNvSpPr>
            <a:spLocks noGrp="1"/>
          </p:cNvSpPr>
          <p:nvPr>
            <p:ph type="ctrTitle"/>
          </p:nvPr>
        </p:nvSpPr>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r>
              <a:rPr lang="ru-RU"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МБОУ </a:t>
            </a:r>
            <a:r>
              <a:rPr lang="ru-RU"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ЦО №49 г. Тулы</a:t>
            </a:r>
            <a:endParaRPr lang="ru-RU" dirty="0"/>
          </a:p>
        </p:txBody>
      </p:sp>
      <p:pic>
        <p:nvPicPr>
          <p:cNvPr id="1026"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2016" y="5157192"/>
            <a:ext cx="2095223" cy="170080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01206" y="2967335"/>
            <a:ext cx="79415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Невероятная вероятность</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64521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a:xfrm>
            <a:off x="251520" y="274638"/>
            <a:ext cx="8712968" cy="1143000"/>
          </a:xfrm>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Основные понятия теории вероятностей</a:t>
            </a:r>
            <a:b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Прямоугольник 2"/>
              <p:cNvSpPr/>
              <p:nvPr/>
            </p:nvSpPr>
            <p:spPr>
              <a:xfrm>
                <a:off x="251520" y="1268760"/>
                <a:ext cx="8784976" cy="4370427"/>
              </a:xfrm>
              <a:prstGeom prst="rect">
                <a:avLst/>
              </a:prstGeom>
            </p:spPr>
            <p:txBody>
              <a:bodyPr wrap="square">
                <a:spAutoFit/>
              </a:bodyPr>
              <a:lstStyle/>
              <a:p>
                <a:pPr marL="285750" indent="-285750">
                  <a:buFont typeface="Arial" panose="020B0604020202020204" pitchFamily="34" charset="0"/>
                  <a:buChar char="•"/>
                </a:pPr>
                <a:r>
                  <a:rPr lang="ru-RU" sz="2000" b="1" dirty="0">
                    <a:solidFill>
                      <a:srgbClr val="7030A0"/>
                    </a:solidFill>
                  </a:rPr>
                  <a:t>Основными понятиями в теории вероятностей являются: испытание, событие и вероятность. </a:t>
                </a:r>
                <a:endParaRPr lang="ru-RU" sz="2000" b="1" dirty="0" smtClean="0">
                  <a:solidFill>
                    <a:srgbClr val="7030A0"/>
                  </a:solidFill>
                </a:endParaRPr>
              </a:p>
              <a:p>
                <a:pPr marL="285750" indent="-285750">
                  <a:buFont typeface="Arial" panose="020B0604020202020204" pitchFamily="34" charset="0"/>
                  <a:buChar char="•"/>
                </a:pPr>
                <a:r>
                  <a:rPr lang="ru-RU" sz="2000" b="1" dirty="0" smtClean="0">
                    <a:solidFill>
                      <a:srgbClr val="7030A0"/>
                    </a:solidFill>
                  </a:rPr>
                  <a:t>Случайная </a:t>
                </a:r>
                <a:r>
                  <a:rPr lang="ru-RU" sz="2000" b="1" dirty="0">
                    <a:solidFill>
                      <a:srgbClr val="7030A0"/>
                    </a:solidFill>
                  </a:rPr>
                  <a:t>величина — это переменная, возможные значения которой являются результатами случайного события или  процесса</a:t>
                </a:r>
                <a:r>
                  <a:rPr lang="ru-RU" sz="2000" b="1" dirty="0" smtClean="0">
                    <a:solidFill>
                      <a:srgbClr val="7030A0"/>
                    </a:solidFill>
                  </a:rPr>
                  <a:t>.</a:t>
                </a:r>
                <a:endParaRPr lang="en-US" sz="2000" b="1" dirty="0" smtClean="0">
                  <a:solidFill>
                    <a:srgbClr val="7030A0"/>
                  </a:solidFill>
                </a:endParaRPr>
              </a:p>
              <a:p>
                <a:pPr marL="285750" indent="-285750">
                  <a:buFont typeface="Arial" panose="020B0604020202020204" pitchFamily="34" charset="0"/>
                  <a:buChar char="•"/>
                </a:pPr>
                <a:r>
                  <a:rPr lang="ru-RU" sz="2000" b="1" dirty="0" smtClean="0">
                    <a:solidFill>
                      <a:srgbClr val="7030A0"/>
                    </a:solidFill>
                  </a:rPr>
                  <a:t>События делятся на совместные и несовместные.  </a:t>
                </a:r>
              </a:p>
              <a:p>
                <a:pPr marL="285750" indent="-285750">
                  <a:buFont typeface="Arial" panose="020B0604020202020204" pitchFamily="34" charset="0"/>
                  <a:buChar char="•"/>
                </a:pPr>
                <a:r>
                  <a:rPr lang="ru-RU" sz="2000" b="1" dirty="0" smtClean="0">
                    <a:solidFill>
                      <a:srgbClr val="7030A0"/>
                    </a:solidFill>
                  </a:rPr>
                  <a:t>К основным операциям над событиями являются объединение и пересечение событий.</a:t>
                </a:r>
              </a:p>
              <a:p>
                <a:pPr marL="285750" indent="-285750">
                  <a:buFont typeface="Arial" panose="020B0604020202020204" pitchFamily="34" charset="0"/>
                  <a:buChar char="•"/>
                </a:pPr>
                <a:r>
                  <a:rPr lang="ru-RU" sz="2000" b="1" dirty="0">
                    <a:solidFill>
                      <a:srgbClr val="7030A0"/>
                    </a:solidFill>
                  </a:rPr>
                  <a:t>Объединением событий А1, А2, А3, ..., </a:t>
                </a:r>
                <a:r>
                  <a:rPr lang="ru-RU" sz="2000" b="1" dirty="0" err="1">
                    <a:solidFill>
                      <a:srgbClr val="7030A0"/>
                    </a:solidFill>
                  </a:rPr>
                  <a:t>Аn</a:t>
                </a:r>
                <a:r>
                  <a:rPr lang="ru-RU" sz="2000" b="1" dirty="0">
                    <a:solidFill>
                      <a:srgbClr val="7030A0"/>
                    </a:solidFill>
                  </a:rPr>
                  <a:t> называется событие А, состоящее в появлении хотя бы одного из событий А1, А2, А3, ..., </a:t>
                </a:r>
                <a:r>
                  <a:rPr lang="ru-RU" sz="2000" b="1" dirty="0" err="1">
                    <a:solidFill>
                      <a:srgbClr val="7030A0"/>
                    </a:solidFill>
                  </a:rPr>
                  <a:t>Аn</a:t>
                </a:r>
                <a:r>
                  <a:rPr lang="ru-RU" sz="2000" b="1" dirty="0">
                    <a:solidFill>
                      <a:srgbClr val="7030A0"/>
                    </a:solidFill>
                  </a:rPr>
                  <a:t>  (А= А1U А2U А3 ...U </a:t>
                </a:r>
                <a:r>
                  <a:rPr lang="ru-RU" sz="2000" b="1" dirty="0" err="1">
                    <a:solidFill>
                      <a:srgbClr val="7030A0"/>
                    </a:solidFill>
                  </a:rPr>
                  <a:t>Аn</a:t>
                </a:r>
                <a:r>
                  <a:rPr lang="ru-RU" sz="2000" b="1" dirty="0">
                    <a:solidFill>
                      <a:srgbClr val="7030A0"/>
                    </a:solidFill>
                  </a:rPr>
                  <a:t>) </a:t>
                </a:r>
                <a:endParaRPr lang="ru-RU" sz="2000" b="1" dirty="0" smtClean="0">
                  <a:solidFill>
                    <a:srgbClr val="7030A0"/>
                  </a:solidFill>
                </a:endParaRPr>
              </a:p>
              <a:p>
                <a:pPr marL="285750" indent="-285750">
                  <a:buFont typeface="Arial" panose="020B0604020202020204" pitchFamily="34" charset="0"/>
                  <a:buChar char="•"/>
                </a:pPr>
                <a:r>
                  <a:rPr lang="ru-RU" sz="2000" b="1" dirty="0" smtClean="0">
                    <a:solidFill>
                      <a:srgbClr val="7030A0"/>
                    </a:solidFill>
                  </a:rPr>
                  <a:t>Пересечением событий </a:t>
                </a:r>
                <a:r>
                  <a:rPr lang="ru-RU" sz="2000" b="1" i="1" dirty="0">
                    <a:solidFill>
                      <a:srgbClr val="7030A0"/>
                    </a:solidFill>
                  </a:rPr>
                  <a:t>А</a:t>
                </a:r>
                <a:r>
                  <a:rPr lang="ru-RU" sz="2000" b="1" i="1" baseline="-25000" dirty="0">
                    <a:solidFill>
                      <a:srgbClr val="7030A0"/>
                    </a:solidFill>
                  </a:rPr>
                  <a:t>1</a:t>
                </a:r>
                <a:r>
                  <a:rPr lang="ru-RU" sz="2000" b="1" i="1" dirty="0">
                    <a:solidFill>
                      <a:srgbClr val="7030A0"/>
                    </a:solidFill>
                  </a:rPr>
                  <a:t>, А</a:t>
                </a:r>
                <a:r>
                  <a:rPr lang="ru-RU" sz="2000" b="1" i="1" baseline="-25000" dirty="0">
                    <a:solidFill>
                      <a:srgbClr val="7030A0"/>
                    </a:solidFill>
                  </a:rPr>
                  <a:t>2</a:t>
                </a:r>
                <a:r>
                  <a:rPr lang="ru-RU" sz="2000" b="1" i="1" dirty="0">
                    <a:solidFill>
                      <a:srgbClr val="7030A0"/>
                    </a:solidFill>
                  </a:rPr>
                  <a:t>, А</a:t>
                </a:r>
                <a:r>
                  <a:rPr lang="ru-RU" sz="2000" b="1" i="1" baseline="-25000" dirty="0">
                    <a:solidFill>
                      <a:srgbClr val="7030A0"/>
                    </a:solidFill>
                  </a:rPr>
                  <a:t>3</a:t>
                </a:r>
                <a:r>
                  <a:rPr lang="ru-RU" sz="2000" b="1" i="1" dirty="0">
                    <a:solidFill>
                      <a:srgbClr val="7030A0"/>
                    </a:solidFill>
                  </a:rPr>
                  <a:t>, ..., А</a:t>
                </a:r>
                <a:r>
                  <a:rPr lang="en-US" sz="2000" b="1" i="1" baseline="-25000" dirty="0">
                    <a:solidFill>
                      <a:srgbClr val="7030A0"/>
                    </a:solidFill>
                  </a:rPr>
                  <a:t>n</a:t>
                </a:r>
                <a:r>
                  <a:rPr lang="en-US" sz="2000" b="1" i="1" dirty="0">
                    <a:solidFill>
                      <a:srgbClr val="7030A0"/>
                    </a:solidFill>
                  </a:rPr>
                  <a:t> </a:t>
                </a:r>
                <a:r>
                  <a:rPr lang="ru-RU" sz="2000" b="1" dirty="0">
                    <a:solidFill>
                      <a:srgbClr val="7030A0"/>
                    </a:solidFill>
                  </a:rPr>
                  <a:t>называется событие А, состоящее в одновременном исполнении всех  событий А=</a:t>
                </a:r>
                <a:r>
                  <a:rPr lang="ru-RU" sz="2000" b="1" i="1" dirty="0">
                    <a:solidFill>
                      <a:srgbClr val="7030A0"/>
                    </a:solidFill>
                  </a:rPr>
                  <a:t>А</a:t>
                </a:r>
                <a:r>
                  <a:rPr lang="ru-RU" sz="2000" b="1" i="1" baseline="-25000" dirty="0">
                    <a:solidFill>
                      <a:srgbClr val="7030A0"/>
                    </a:solidFill>
                  </a:rPr>
                  <a:t>1</a:t>
                </a:r>
                <a:r>
                  <a:rPr lang="ru-RU" sz="2000" b="1" i="1" dirty="0">
                    <a:solidFill>
                      <a:srgbClr val="7030A0"/>
                    </a:solidFill>
                  </a:rPr>
                  <a:t> </a:t>
                </a:r>
                <a14:m>
                  <m:oMath xmlns:m="http://schemas.openxmlformats.org/officeDocument/2006/math">
                    <m:r>
                      <a:rPr lang="ru-RU" sz="2000" b="1" i="1">
                        <a:solidFill>
                          <a:srgbClr val="7030A0"/>
                        </a:solidFill>
                        <a:latin typeface="Cambria Math"/>
                        <a:ea typeface="Cambria Math"/>
                      </a:rPr>
                      <m:t>∩</m:t>
                    </m:r>
                  </m:oMath>
                </a14:m>
                <a:r>
                  <a:rPr lang="ru-RU" sz="2000" b="1" i="1" dirty="0">
                    <a:solidFill>
                      <a:srgbClr val="7030A0"/>
                    </a:solidFill>
                  </a:rPr>
                  <a:t>А </a:t>
                </a:r>
                <a:r>
                  <a:rPr lang="ru-RU" sz="2000" b="1" i="1" baseline="-25000" dirty="0">
                    <a:solidFill>
                      <a:srgbClr val="7030A0"/>
                    </a:solidFill>
                  </a:rPr>
                  <a:t>2</a:t>
                </a:r>
                <a:r>
                  <a:rPr lang="ru-RU" sz="2000" b="1" i="1" dirty="0">
                    <a:solidFill>
                      <a:srgbClr val="7030A0"/>
                    </a:solidFill>
                  </a:rPr>
                  <a:t> </a:t>
                </a:r>
                <a14:m>
                  <m:oMath xmlns:m="http://schemas.openxmlformats.org/officeDocument/2006/math">
                    <m:r>
                      <a:rPr lang="ru-RU" sz="2000" b="1" i="1">
                        <a:solidFill>
                          <a:srgbClr val="7030A0"/>
                        </a:solidFill>
                        <a:latin typeface="Cambria Math"/>
                        <a:ea typeface="Cambria Math"/>
                      </a:rPr>
                      <m:t>∩</m:t>
                    </m:r>
                  </m:oMath>
                </a14:m>
                <a:r>
                  <a:rPr lang="ru-RU" sz="2000" b="1" i="1" dirty="0" smtClean="0">
                    <a:solidFill>
                      <a:srgbClr val="7030A0"/>
                    </a:solidFill>
                  </a:rPr>
                  <a:t> </a:t>
                </a:r>
                <a:r>
                  <a:rPr lang="ru-RU" sz="2000" b="1" i="1" dirty="0">
                    <a:solidFill>
                      <a:srgbClr val="7030A0"/>
                    </a:solidFill>
                  </a:rPr>
                  <a:t>А</a:t>
                </a:r>
                <a:r>
                  <a:rPr lang="ru-RU" sz="2000" b="1" i="1" baseline="-25000" dirty="0">
                    <a:solidFill>
                      <a:srgbClr val="7030A0"/>
                    </a:solidFill>
                  </a:rPr>
                  <a:t>3</a:t>
                </a:r>
                <a:r>
                  <a:rPr lang="ru-RU" sz="2000" b="1" i="1" dirty="0">
                    <a:solidFill>
                      <a:srgbClr val="7030A0"/>
                    </a:solidFill>
                  </a:rPr>
                  <a:t>  ... </a:t>
                </a:r>
                <a14:m>
                  <m:oMath xmlns:m="http://schemas.openxmlformats.org/officeDocument/2006/math">
                    <m:r>
                      <a:rPr lang="ru-RU" sz="2000" b="1" i="1">
                        <a:solidFill>
                          <a:srgbClr val="7030A0"/>
                        </a:solidFill>
                        <a:latin typeface="Cambria Math"/>
                        <a:ea typeface="Cambria Math"/>
                      </a:rPr>
                      <m:t>∩</m:t>
                    </m:r>
                  </m:oMath>
                </a14:m>
                <a:r>
                  <a:rPr lang="ru-RU" sz="2000" b="1" i="1" dirty="0" smtClean="0">
                    <a:solidFill>
                      <a:srgbClr val="7030A0"/>
                    </a:solidFill>
                  </a:rPr>
                  <a:t> </a:t>
                </a:r>
                <a:r>
                  <a:rPr lang="ru-RU" sz="2000" b="1" i="1" dirty="0">
                    <a:solidFill>
                      <a:srgbClr val="7030A0"/>
                    </a:solidFill>
                  </a:rPr>
                  <a:t>А</a:t>
                </a:r>
                <a:r>
                  <a:rPr lang="en-US" sz="2000" b="1" i="1" baseline="-25000" dirty="0">
                    <a:solidFill>
                      <a:srgbClr val="7030A0"/>
                    </a:solidFill>
                  </a:rPr>
                  <a:t>n</a:t>
                </a:r>
                <a:endParaRPr lang="ru-RU" sz="2000" b="1" i="1" dirty="0">
                  <a:solidFill>
                    <a:srgbClr val="7030A0"/>
                  </a:solidFill>
                </a:endParaRPr>
              </a:p>
              <a:p>
                <a:endParaRPr lang="ru-RU" sz="2000" b="1" dirty="0" smtClean="0">
                  <a:solidFill>
                    <a:srgbClr val="7030A0"/>
                  </a:solidFill>
                </a:endParaRPr>
              </a:p>
              <a:p>
                <a:pPr marL="285750" indent="-285750">
                  <a:buFont typeface="Arial" panose="020B0604020202020204" pitchFamily="34" charset="0"/>
                  <a:buChar char="•"/>
                </a:pPr>
                <a:endParaRPr lang="ru-RU" b="1" dirty="0">
                  <a:solidFill>
                    <a:srgbClr val="7030A0"/>
                  </a:solidFill>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251520" y="1268760"/>
                <a:ext cx="8784976" cy="4370427"/>
              </a:xfrm>
              <a:prstGeom prst="rect">
                <a:avLst/>
              </a:prstGeom>
              <a:blipFill rotWithShape="1">
                <a:blip r:embed="rId4"/>
                <a:stretch>
                  <a:fillRect l="-555" t="-697"/>
                </a:stretch>
              </a:blipFill>
            </p:spPr>
            <p:txBody>
              <a:bodyPr/>
              <a:lstStyle/>
              <a:p>
                <a:r>
                  <a:rPr lang="ru-RU">
                    <a:noFill/>
                  </a:rPr>
                  <a:t> </a:t>
                </a:r>
              </a:p>
            </p:txBody>
          </p:sp>
        </mc:Fallback>
      </mc:AlternateContent>
    </p:spTree>
    <p:extLst>
      <p:ext uri="{BB962C8B-B14F-4D97-AF65-F5344CB8AC3E}">
        <p14:creationId xmlns:p14="http://schemas.microsoft.com/office/powerpoint/2010/main" val="1780399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Классическое определение вероятности</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Прямоугольник 5"/>
              <p:cNvSpPr/>
              <p:nvPr/>
            </p:nvSpPr>
            <p:spPr>
              <a:xfrm>
                <a:off x="539552" y="1556792"/>
                <a:ext cx="8136904" cy="3223126"/>
              </a:xfrm>
              <a:prstGeom prst="rect">
                <a:avLst/>
              </a:prstGeom>
            </p:spPr>
            <p:txBody>
              <a:bodyPr wrap="square">
                <a:spAutoFit/>
              </a:bodyPr>
              <a:lstStyle/>
              <a:p>
                <a:r>
                  <a:rPr lang="ru-RU" b="1" dirty="0"/>
                  <a:t> </a:t>
                </a:r>
                <a:endParaRPr lang="ru-RU" dirty="0"/>
              </a:p>
              <a:p>
                <a:pPr/>
                <a14:m>
                  <m:oMathPara xmlns:m="http://schemas.openxmlformats.org/officeDocument/2006/math">
                    <m:oMathParaPr>
                      <m:jc m:val="centerGroup"/>
                    </m:oMathParaPr>
                    <m:oMath xmlns:m="http://schemas.openxmlformats.org/officeDocument/2006/math">
                      <m:r>
                        <a:rPr lang="ru-RU" sz="2400" b="1" i="1" smtClean="0">
                          <a:solidFill>
                            <a:srgbClr val="7030A0"/>
                          </a:solidFill>
                          <a:latin typeface="Cambria Math"/>
                        </a:rPr>
                        <m:t>𝑷</m:t>
                      </m:r>
                      <m:d>
                        <m:dPr>
                          <m:ctrlPr>
                            <a:rPr lang="ru-RU" sz="2400" b="1" i="1">
                              <a:solidFill>
                                <a:srgbClr val="7030A0"/>
                              </a:solidFill>
                              <a:latin typeface="Cambria Math"/>
                            </a:rPr>
                          </m:ctrlPr>
                        </m:dPr>
                        <m:e>
                          <m:r>
                            <a:rPr lang="ru-RU" sz="2400" b="1" i="1">
                              <a:solidFill>
                                <a:srgbClr val="7030A0"/>
                              </a:solidFill>
                              <a:latin typeface="Cambria Math"/>
                            </a:rPr>
                            <m:t>𝑨</m:t>
                          </m:r>
                        </m:e>
                      </m:d>
                      <m:r>
                        <a:rPr lang="ru-RU" sz="2400" b="1" i="1">
                          <a:solidFill>
                            <a:srgbClr val="7030A0"/>
                          </a:solidFill>
                          <a:latin typeface="Cambria Math"/>
                        </a:rPr>
                        <m:t>=</m:t>
                      </m:r>
                      <m:f>
                        <m:fPr>
                          <m:ctrlPr>
                            <a:rPr lang="ru-RU" sz="2400" b="1" i="1">
                              <a:solidFill>
                                <a:srgbClr val="7030A0"/>
                              </a:solidFill>
                              <a:latin typeface="Cambria Math"/>
                            </a:rPr>
                          </m:ctrlPr>
                        </m:fPr>
                        <m:num>
                          <m:r>
                            <a:rPr lang="en-US" sz="2400" b="1" i="1">
                              <a:solidFill>
                                <a:srgbClr val="7030A0"/>
                              </a:solidFill>
                              <a:latin typeface="Cambria Math"/>
                            </a:rPr>
                            <m:t>𝒎</m:t>
                          </m:r>
                        </m:num>
                        <m:den>
                          <m:r>
                            <a:rPr lang="ru-RU" sz="2400" b="1" i="1">
                              <a:solidFill>
                                <a:srgbClr val="7030A0"/>
                              </a:solidFill>
                              <a:latin typeface="Cambria Math"/>
                            </a:rPr>
                            <m:t>𝒏</m:t>
                          </m:r>
                        </m:den>
                      </m:f>
                      <m:r>
                        <a:rPr lang="ru-RU" sz="2400" b="1" i="1">
                          <a:solidFill>
                            <a:srgbClr val="7030A0"/>
                          </a:solidFill>
                          <a:latin typeface="Cambria Math"/>
                        </a:rPr>
                        <m:t>, где </m:t>
                      </m:r>
                      <m:r>
                        <a:rPr lang="en-US" sz="2400" b="1" i="1">
                          <a:solidFill>
                            <a:srgbClr val="7030A0"/>
                          </a:solidFill>
                          <a:latin typeface="Cambria Math"/>
                        </a:rPr>
                        <m:t>𝒎</m:t>
                      </m:r>
                      <m:r>
                        <a:rPr lang="ru-RU" sz="2400" b="1" i="1">
                          <a:solidFill>
                            <a:srgbClr val="7030A0"/>
                          </a:solidFill>
                          <a:latin typeface="Cambria Math"/>
                        </a:rPr>
                        <m:t> ≤</m:t>
                      </m:r>
                      <m:r>
                        <a:rPr lang="en-US" sz="2400" b="1" i="1">
                          <a:solidFill>
                            <a:srgbClr val="7030A0"/>
                          </a:solidFill>
                          <a:latin typeface="Cambria Math"/>
                        </a:rPr>
                        <m:t>𝒏</m:t>
                      </m:r>
                      <m:r>
                        <a:rPr lang="ru-RU" sz="2400" b="1" i="1">
                          <a:solidFill>
                            <a:srgbClr val="7030A0"/>
                          </a:solidFill>
                          <a:latin typeface="Cambria Math"/>
                        </a:rPr>
                        <m:t>.</m:t>
                      </m:r>
                    </m:oMath>
                  </m:oMathPara>
                </a14:m>
                <a:endParaRPr lang="ru-RU" sz="2400" b="1" dirty="0">
                  <a:solidFill>
                    <a:srgbClr val="7030A0"/>
                  </a:solidFill>
                </a:endParaRPr>
              </a:p>
              <a:p>
                <a:r>
                  <a:rPr lang="ru-RU" sz="2400" b="1" dirty="0">
                    <a:solidFill>
                      <a:srgbClr val="7030A0"/>
                    </a:solidFill>
                  </a:rPr>
                  <a:t>Вероятностью Р(А) события А в испытании с равновозможными элементарными исходами называется отношение числа исходов </a:t>
                </a:r>
                <a14:m>
                  <m:oMath xmlns:m="http://schemas.openxmlformats.org/officeDocument/2006/math">
                    <m:r>
                      <a:rPr lang="en-US" sz="2400" b="1" i="1">
                        <a:solidFill>
                          <a:srgbClr val="7030A0"/>
                        </a:solidFill>
                        <a:latin typeface="Cambria Math"/>
                      </a:rPr>
                      <m:t>𝒎</m:t>
                    </m:r>
                  </m:oMath>
                </a14:m>
                <a:r>
                  <a:rPr lang="ru-RU" sz="2400" b="1" dirty="0">
                    <a:solidFill>
                      <a:srgbClr val="7030A0"/>
                    </a:solidFill>
                  </a:rPr>
                  <a:t>, благоприятствующих событию </a:t>
                </a:r>
                <a14:m>
                  <m:oMath xmlns:m="http://schemas.openxmlformats.org/officeDocument/2006/math">
                    <m:r>
                      <a:rPr lang="ru-RU" sz="2400" b="1" i="1">
                        <a:solidFill>
                          <a:srgbClr val="7030A0"/>
                        </a:solidFill>
                        <a:latin typeface="Cambria Math"/>
                      </a:rPr>
                      <m:t>𝑨</m:t>
                    </m:r>
                  </m:oMath>
                </a14:m>
                <a:r>
                  <a:rPr lang="ru-RU" sz="2400" b="1" dirty="0">
                    <a:solidFill>
                      <a:srgbClr val="7030A0"/>
                    </a:solidFill>
                  </a:rPr>
                  <a:t>, к числу исходов </a:t>
                </a:r>
                <a14:m>
                  <m:oMath xmlns:m="http://schemas.openxmlformats.org/officeDocument/2006/math">
                    <m:r>
                      <a:rPr lang="en-US" sz="2400" b="1" i="1">
                        <a:solidFill>
                          <a:srgbClr val="7030A0"/>
                        </a:solidFill>
                        <a:latin typeface="Cambria Math"/>
                      </a:rPr>
                      <m:t>𝒏</m:t>
                    </m:r>
                  </m:oMath>
                </a14:m>
                <a:r>
                  <a:rPr lang="ru-RU" sz="2400" b="1" dirty="0">
                    <a:solidFill>
                      <a:srgbClr val="7030A0"/>
                    </a:solidFill>
                  </a:rPr>
                  <a:t> всех исходов испытания. Из формулы следует, что</a:t>
                </a:r>
              </a:p>
              <a:p>
                <a:pPr/>
                <a14:m>
                  <m:oMathPara xmlns:m="http://schemas.openxmlformats.org/officeDocument/2006/math">
                    <m:oMathParaPr>
                      <m:jc m:val="centerGroup"/>
                    </m:oMathParaPr>
                    <m:oMath xmlns:m="http://schemas.openxmlformats.org/officeDocument/2006/math">
                      <m:r>
                        <a:rPr lang="ru-RU" sz="2400" b="1" i="1">
                          <a:solidFill>
                            <a:srgbClr val="7030A0"/>
                          </a:solidFill>
                          <a:latin typeface="Cambria Math"/>
                        </a:rPr>
                        <m:t>𝟎</m:t>
                      </m:r>
                      <m:r>
                        <a:rPr lang="ru-RU" sz="2400" b="1" i="1">
                          <a:solidFill>
                            <a:srgbClr val="7030A0"/>
                          </a:solidFill>
                          <a:latin typeface="Cambria Math"/>
                        </a:rPr>
                        <m:t>≤ </m:t>
                      </m:r>
                      <m:r>
                        <a:rPr lang="ru-RU" sz="2400" b="1" i="1">
                          <a:solidFill>
                            <a:srgbClr val="7030A0"/>
                          </a:solidFill>
                          <a:latin typeface="Cambria Math"/>
                        </a:rPr>
                        <m:t>𝑷</m:t>
                      </m:r>
                      <m:r>
                        <a:rPr lang="ru-RU" sz="2400" b="1" i="1">
                          <a:solidFill>
                            <a:srgbClr val="7030A0"/>
                          </a:solidFill>
                          <a:latin typeface="Cambria Math"/>
                        </a:rPr>
                        <m:t>(</m:t>
                      </m:r>
                      <m:r>
                        <a:rPr lang="ru-RU" sz="2400" b="1" i="1">
                          <a:solidFill>
                            <a:srgbClr val="7030A0"/>
                          </a:solidFill>
                          <a:latin typeface="Cambria Math"/>
                        </a:rPr>
                        <m:t>𝑨</m:t>
                      </m:r>
                      <m:r>
                        <a:rPr lang="ru-RU" sz="2400" b="1" i="1">
                          <a:solidFill>
                            <a:srgbClr val="7030A0"/>
                          </a:solidFill>
                          <a:latin typeface="Cambria Math"/>
                        </a:rPr>
                        <m:t>)≤ </m:t>
                      </m:r>
                      <m:r>
                        <a:rPr lang="ru-RU" sz="2400" b="1" i="1">
                          <a:solidFill>
                            <a:srgbClr val="7030A0"/>
                          </a:solidFill>
                          <a:latin typeface="Cambria Math"/>
                        </a:rPr>
                        <m:t>𝟏</m:t>
                      </m:r>
                      <m:r>
                        <a:rPr lang="ru-RU" sz="2400" b="1" i="1">
                          <a:solidFill>
                            <a:srgbClr val="7030A0"/>
                          </a:solidFill>
                          <a:latin typeface="Cambria Math"/>
                        </a:rPr>
                        <m:t>.</m:t>
                      </m:r>
                    </m:oMath>
                  </m:oMathPara>
                </a14:m>
                <a:endParaRPr lang="ru-RU" sz="2400" b="1" dirty="0">
                  <a:solidFill>
                    <a:srgbClr val="7030A0"/>
                  </a:solidFill>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39552" y="1556792"/>
                <a:ext cx="8136904" cy="3223126"/>
              </a:xfrm>
              <a:prstGeom prst="rect">
                <a:avLst/>
              </a:prstGeom>
              <a:blipFill rotWithShape="1">
                <a:blip r:embed="rId4"/>
                <a:stretch>
                  <a:fillRect l="-1199" r="-375" b="-1701"/>
                </a:stretch>
              </a:blipFill>
            </p:spPr>
            <p:txBody>
              <a:bodyPr/>
              <a:lstStyle/>
              <a:p>
                <a:r>
                  <a:rPr lang="ru-RU">
                    <a:noFill/>
                  </a:rPr>
                  <a:t> </a:t>
                </a:r>
              </a:p>
            </p:txBody>
          </p:sp>
        </mc:Fallback>
      </mc:AlternateContent>
    </p:spTree>
    <p:extLst>
      <p:ext uri="{BB962C8B-B14F-4D97-AF65-F5344CB8AC3E}">
        <p14:creationId xmlns:p14="http://schemas.microsoft.com/office/powerpoint/2010/main" val="4167002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p:txBody>
          <a:bodyPr>
            <a:normAutofit/>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Комбинаторика</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1268760"/>
            <a:ext cx="6912768" cy="4524315"/>
          </a:xfrm>
          <a:prstGeom prst="rect">
            <a:avLst/>
          </a:prstGeom>
        </p:spPr>
        <p:txBody>
          <a:bodyPr wrap="square">
            <a:spAutoFit/>
          </a:bodyPr>
          <a:lstStyle/>
          <a:p>
            <a:r>
              <a:rPr lang="ru-RU" sz="2400" b="1" dirty="0">
                <a:solidFill>
                  <a:srgbClr val="7030A0"/>
                </a:solidFill>
              </a:rPr>
              <a:t>Комбинаторикой называется область математики, в которой изучаются вопросы о том, сколько различных комбинаций, подчиненных тем или иным условиям, можно составить из элементов, принадлежащих заданному множеству. </a:t>
            </a:r>
            <a:endParaRPr lang="ru-RU" sz="2400" b="1" dirty="0" smtClean="0">
              <a:solidFill>
                <a:srgbClr val="7030A0"/>
              </a:solidFill>
            </a:endParaRPr>
          </a:p>
          <a:p>
            <a:r>
              <a:rPr lang="ru-RU" sz="2400" b="1" dirty="0" smtClean="0">
                <a:solidFill>
                  <a:srgbClr val="7030A0"/>
                </a:solidFill>
              </a:rPr>
              <a:t>Иногда </a:t>
            </a:r>
            <a:r>
              <a:rPr lang="ru-RU" sz="2400" b="1" dirty="0">
                <a:solidFill>
                  <a:srgbClr val="7030A0"/>
                </a:solidFill>
              </a:rPr>
              <a:t>комбинаторику рассматривают как введение в теорию вероятностей, поскольку методы комбинаторики очень помогают в теории вероятностей осуществить подсчет числа возможных исходов и числа благоприятных исходов в разных конкретных случаях.</a:t>
            </a:r>
          </a:p>
        </p:txBody>
      </p:sp>
    </p:spTree>
    <p:extLst>
      <p:ext uri="{BB962C8B-B14F-4D97-AF65-F5344CB8AC3E}">
        <p14:creationId xmlns:p14="http://schemas.microsoft.com/office/powerpoint/2010/main" val="1736676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Формулы комбинаторики</a:t>
            </a:r>
            <a:b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Прямоугольник 2"/>
              <p:cNvSpPr/>
              <p:nvPr/>
            </p:nvSpPr>
            <p:spPr>
              <a:xfrm>
                <a:off x="395536" y="1028343"/>
                <a:ext cx="8064896" cy="4734566"/>
              </a:xfrm>
              <a:prstGeom prst="rect">
                <a:avLst/>
              </a:prstGeom>
            </p:spPr>
            <p:txBody>
              <a:bodyPr wrap="square">
                <a:spAutoFit/>
              </a:bodyPr>
              <a:lstStyle/>
              <a:p>
                <a:r>
                  <a:rPr lang="ru-RU" sz="2400" b="1" u="sng" dirty="0" smtClean="0">
                    <a:solidFill>
                      <a:srgbClr val="7030A0"/>
                    </a:solidFill>
                  </a:rPr>
                  <a:t>Перестановка</a:t>
                </a:r>
                <a:r>
                  <a:rPr lang="ru-RU" sz="2400" b="1" dirty="0">
                    <a:solidFill>
                      <a:srgbClr val="7030A0"/>
                    </a:solidFill>
                  </a:rPr>
                  <a:t> n объектов/элементов — это способ их последовательного расположения с учётом порядка. Перестановку n объектов ещё называют перестановкой длины n. Количество всех таких перестановок обозначается как Pₙ =</a:t>
                </a:r>
                <a:r>
                  <a:rPr lang="en-US" sz="2400" b="1" dirty="0">
                    <a:solidFill>
                      <a:srgbClr val="7030A0"/>
                    </a:solidFill>
                  </a:rPr>
                  <a:t>n</a:t>
                </a:r>
                <a:r>
                  <a:rPr lang="ru-RU" sz="2400" b="1" dirty="0">
                    <a:solidFill>
                      <a:srgbClr val="7030A0"/>
                    </a:solidFill>
                  </a:rPr>
                  <a:t>! .</a:t>
                </a:r>
              </a:p>
              <a:p>
                <a:r>
                  <a:rPr lang="ru-RU" sz="2400" b="1" u="sng" dirty="0">
                    <a:solidFill>
                      <a:srgbClr val="7030A0"/>
                    </a:solidFill>
                  </a:rPr>
                  <a:t>Размещение из n по k </a:t>
                </a:r>
                <a:r>
                  <a:rPr lang="ru-RU" sz="2400" b="1" dirty="0">
                    <a:solidFill>
                      <a:srgbClr val="7030A0"/>
                    </a:solidFill>
                  </a:rPr>
                  <a:t>— это упорядоченный набор из k различных элементов, взятых из некоторого множества с мощностью n, где k ≤ n. То есть некая перестановка k выбранных элементов из n.</a:t>
                </a:r>
                <a:br>
                  <a:rPr lang="ru-RU" sz="2400" b="1" dirty="0">
                    <a:solidFill>
                      <a:srgbClr val="7030A0"/>
                    </a:solidFill>
                  </a:rPr>
                </a:br>
                <a:r>
                  <a:rPr lang="ru-RU" sz="2400" b="1" dirty="0">
                    <a:solidFill>
                      <a:srgbClr val="7030A0"/>
                    </a:solidFill>
                  </a:rPr>
                  <a:t>Количество размещений из n по k обозначают и вычисляют так</a:t>
                </a:r>
                <a:r>
                  <a:rPr lang="ru-RU" sz="2400" b="1" dirty="0" smtClean="0">
                    <a:solidFill>
                      <a:srgbClr val="7030A0"/>
                    </a:solidFill>
                  </a:rPr>
                  <a:t>:</a:t>
                </a:r>
              </a:p>
              <a:p>
                <a:r>
                  <a:rPr lang="en-US" sz="2400" b="1" dirty="0">
                    <a:solidFill>
                      <a:srgbClr val="7030A0"/>
                    </a:solidFill>
                  </a:rPr>
                  <a:t>A</a:t>
                </a:r>
                <a:r>
                  <a:rPr lang="en-US" sz="2400" b="1" baseline="-25000" dirty="0" smtClean="0">
                    <a:solidFill>
                      <a:srgbClr val="7030A0"/>
                    </a:solidFill>
                  </a:rPr>
                  <a:t>n</a:t>
                </a:r>
                <a:r>
                  <a:rPr lang="en-US" sz="2400" b="1" baseline="30000" dirty="0" smtClean="0">
                    <a:solidFill>
                      <a:srgbClr val="7030A0"/>
                    </a:solidFill>
                  </a:rPr>
                  <a:t> k</a:t>
                </a:r>
                <a:r>
                  <a:rPr lang="en-US" sz="2400" b="1" dirty="0" smtClean="0">
                    <a:solidFill>
                      <a:srgbClr val="7030A0"/>
                    </a:solidFill>
                  </a:rPr>
                  <a:t> =</a:t>
                </a:r>
                <a14:m>
                  <m:oMath xmlns:m="http://schemas.openxmlformats.org/officeDocument/2006/math">
                    <m:f>
                      <m:fPr>
                        <m:ctrlPr>
                          <a:rPr lang="ru-RU" sz="2400" b="1" i="1" smtClean="0">
                            <a:solidFill>
                              <a:srgbClr val="7030A0"/>
                            </a:solidFill>
                            <a:latin typeface="Cambria Math"/>
                          </a:rPr>
                        </m:ctrlPr>
                      </m:fPr>
                      <m:num>
                        <m:r>
                          <a:rPr lang="en-US" sz="2400" b="1" i="1" smtClean="0">
                            <a:solidFill>
                              <a:srgbClr val="7030A0"/>
                            </a:solidFill>
                            <a:latin typeface="Cambria Math"/>
                          </a:rPr>
                          <m:t>𝒏</m:t>
                        </m:r>
                        <m:r>
                          <a:rPr lang="en-US" sz="2400" b="1" i="1" smtClean="0">
                            <a:solidFill>
                              <a:srgbClr val="7030A0"/>
                            </a:solidFill>
                            <a:latin typeface="Cambria Math"/>
                          </a:rPr>
                          <m:t>!</m:t>
                        </m:r>
                      </m:num>
                      <m:den>
                        <m:d>
                          <m:dPr>
                            <m:ctrlPr>
                              <a:rPr lang="en-US" sz="2400" b="1" i="1" smtClean="0">
                                <a:solidFill>
                                  <a:srgbClr val="7030A0"/>
                                </a:solidFill>
                                <a:latin typeface="Cambria Math"/>
                              </a:rPr>
                            </m:ctrlPr>
                          </m:dPr>
                          <m:e>
                            <m:r>
                              <a:rPr lang="en-US" sz="2400" b="1" i="1" smtClean="0">
                                <a:solidFill>
                                  <a:srgbClr val="7030A0"/>
                                </a:solidFill>
                                <a:latin typeface="Cambria Math"/>
                              </a:rPr>
                              <m:t>𝒏</m:t>
                            </m:r>
                            <m:r>
                              <a:rPr lang="en-US" sz="2400" b="1" i="1" smtClean="0">
                                <a:solidFill>
                                  <a:srgbClr val="7030A0"/>
                                </a:solidFill>
                                <a:latin typeface="Cambria Math"/>
                              </a:rPr>
                              <m:t>−</m:t>
                            </m:r>
                            <m:r>
                              <a:rPr lang="en-US" sz="2400" b="1" i="1" smtClean="0">
                                <a:solidFill>
                                  <a:srgbClr val="7030A0"/>
                                </a:solidFill>
                                <a:latin typeface="Cambria Math"/>
                              </a:rPr>
                              <m:t>𝒌</m:t>
                            </m:r>
                          </m:e>
                        </m:d>
                        <m:r>
                          <a:rPr lang="en-US" sz="2400" b="1" i="1" smtClean="0">
                            <a:solidFill>
                              <a:srgbClr val="7030A0"/>
                            </a:solidFill>
                            <a:latin typeface="Cambria Math"/>
                          </a:rPr>
                          <m:t>!</m:t>
                        </m:r>
                      </m:den>
                    </m:f>
                  </m:oMath>
                </a14:m>
                <a:endParaRPr lang="ru-RU" sz="2400" b="1" dirty="0">
                  <a:solidFill>
                    <a:srgbClr val="7030A0"/>
                  </a:solidFill>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95536" y="1028343"/>
                <a:ext cx="8064896" cy="4734566"/>
              </a:xfrm>
              <a:prstGeom prst="rect">
                <a:avLst/>
              </a:prstGeom>
              <a:blipFill rotWithShape="1">
                <a:blip r:embed="rId4"/>
                <a:stretch>
                  <a:fillRect l="-1209" t="-1031"/>
                </a:stretch>
              </a:blipFill>
            </p:spPr>
            <p:txBody>
              <a:bodyPr/>
              <a:lstStyle/>
              <a:p>
                <a:r>
                  <a:rPr lang="ru-RU">
                    <a:noFill/>
                  </a:rPr>
                  <a:t> </a:t>
                </a:r>
              </a:p>
            </p:txBody>
          </p:sp>
        </mc:Fallback>
      </mc:AlternateContent>
    </p:spTree>
    <p:extLst>
      <p:ext uri="{BB962C8B-B14F-4D97-AF65-F5344CB8AC3E}">
        <p14:creationId xmlns:p14="http://schemas.microsoft.com/office/powerpoint/2010/main" val="533195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p:txBody>
          <a:bodyPr>
            <a:normAutofit/>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Сочетания</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1196752"/>
            <a:ext cx="8064896" cy="1200329"/>
          </a:xfrm>
          <a:prstGeom prst="rect">
            <a:avLst/>
          </a:prstGeom>
        </p:spPr>
        <p:txBody>
          <a:bodyPr wrap="square">
            <a:spAutoFit/>
          </a:bodyPr>
          <a:lstStyle/>
          <a:p>
            <a:r>
              <a:rPr lang="ru-RU" sz="2400" b="1" dirty="0">
                <a:solidFill>
                  <a:srgbClr val="7030A0"/>
                </a:solidFill>
              </a:rPr>
              <a:t>Количество сочетаний из n по k обозначают и вычисляют так</a:t>
            </a:r>
            <a:r>
              <a:rPr lang="ru-RU" sz="2400" b="1" dirty="0" smtClean="0">
                <a:solidFill>
                  <a:srgbClr val="7030A0"/>
                </a:solidFill>
              </a:rPr>
              <a:t>:</a:t>
            </a:r>
            <a:endParaRPr lang="en-US" sz="2400" b="1" dirty="0" smtClean="0">
              <a:solidFill>
                <a:srgbClr val="7030A0"/>
              </a:solidFill>
            </a:endParaRPr>
          </a:p>
          <a:p>
            <a:endParaRPr lang="ru-RU" sz="2400" b="1" dirty="0">
              <a:solidFill>
                <a:srgbClr val="7030A0"/>
              </a:solidFill>
            </a:endParaRPr>
          </a:p>
        </p:txBody>
      </p:sp>
      <p:pic>
        <p:nvPicPr>
          <p:cNvPr id="6" name="Рисунок 5"/>
          <p:cNvPicPr/>
          <p:nvPr/>
        </p:nvPicPr>
        <p:blipFill>
          <a:blip r:embed="rId4">
            <a:extLst>
              <a:ext uri="{28A0092B-C50C-407E-A947-70E740481C1C}">
                <a14:useLocalDpi xmlns:a14="http://schemas.microsoft.com/office/drawing/2010/main" val="0"/>
              </a:ext>
            </a:extLst>
          </a:blip>
          <a:srcRect/>
          <a:stretch>
            <a:fillRect/>
          </a:stretch>
        </p:blipFill>
        <p:spPr bwMode="auto">
          <a:xfrm>
            <a:off x="1187622" y="1676753"/>
            <a:ext cx="5716979" cy="1296144"/>
          </a:xfrm>
          <a:prstGeom prst="rect">
            <a:avLst/>
          </a:prstGeom>
          <a:noFill/>
          <a:ln>
            <a:noFill/>
          </a:ln>
        </p:spPr>
      </p:pic>
    </p:spTree>
    <p:extLst>
      <p:ext uri="{BB962C8B-B14F-4D97-AF65-F5344CB8AC3E}">
        <p14:creationId xmlns:p14="http://schemas.microsoft.com/office/powerpoint/2010/main" val="2651587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679248" cy="6858000"/>
          </a:xfrm>
          <a:prstGeom prst="rect">
            <a:avLst/>
          </a:prstGeom>
        </p:spPr>
      </p:pic>
      <p:sp>
        <p:nvSpPr>
          <p:cNvPr id="2" name="Заголовок 1"/>
          <p:cNvSpPr>
            <a:spLocks noGrp="1"/>
          </p:cNvSpPr>
          <p:nvPr>
            <p:ph type="title"/>
          </p:nvPr>
        </p:nvSpPr>
        <p:spPr/>
        <p:txBody>
          <a:bodyPr>
            <a:normAutofit/>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Формула Бернулли</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Прямоугольник 2"/>
              <p:cNvSpPr/>
              <p:nvPr/>
            </p:nvSpPr>
            <p:spPr>
              <a:xfrm>
                <a:off x="395536" y="1340768"/>
                <a:ext cx="9238728" cy="4229106"/>
              </a:xfrm>
              <a:prstGeom prst="rect">
                <a:avLst/>
              </a:prstGeom>
            </p:spPr>
            <p:txBody>
              <a:bodyPr wrap="square">
                <a:spAutoFit/>
              </a:bodyPr>
              <a:lstStyle/>
              <a:p>
                <a:r>
                  <a:rPr lang="ru-RU" b="1" dirty="0" smtClean="0">
                    <a:solidFill>
                      <a:srgbClr val="7030A0"/>
                    </a:solidFill>
                  </a:rPr>
                  <a:t>При решении вероятностных задач часто приходится сталкиваться с многократными повторами испытаний и исход каждого испытания независим от исходов других. Такой эксперимент называется схемой повторных независимых испытаний или схемой Бернулли. Данная схема названа в честь выдающегося швейцарского математика Якоба Бернулли, выведшего формулу для нахождения вероятности появления случайного события:</a:t>
                </a:r>
              </a:p>
              <a:p>
                <a14:m>
                  <m:oMath xmlns:m="http://schemas.openxmlformats.org/officeDocument/2006/math">
                    <m:sSub>
                      <m:sSubPr>
                        <m:ctrlPr>
                          <a:rPr lang="ru-RU" sz="2400" b="1" i="1">
                            <a:solidFill>
                              <a:srgbClr val="7030A0"/>
                            </a:solidFill>
                            <a:latin typeface="Cambria Math"/>
                          </a:rPr>
                        </m:ctrlPr>
                      </m:sSubPr>
                      <m:e>
                        <m:r>
                          <a:rPr lang="en-US" sz="2400" b="1" i="1">
                            <a:solidFill>
                              <a:srgbClr val="7030A0"/>
                            </a:solidFill>
                            <a:latin typeface="Cambria Math"/>
                          </a:rPr>
                          <m:t>𝑷</m:t>
                        </m:r>
                      </m:e>
                      <m:sub>
                        <m:r>
                          <a:rPr lang="ru-RU" sz="2400" b="1" i="1">
                            <a:solidFill>
                              <a:srgbClr val="7030A0"/>
                            </a:solidFill>
                            <a:latin typeface="Cambria Math"/>
                          </a:rPr>
                          <m:t>𝒏</m:t>
                        </m:r>
                      </m:sub>
                    </m:sSub>
                    <m:d>
                      <m:dPr>
                        <m:ctrlPr>
                          <a:rPr lang="ru-RU" sz="2400" b="1" i="1">
                            <a:solidFill>
                              <a:srgbClr val="7030A0"/>
                            </a:solidFill>
                            <a:latin typeface="Cambria Math"/>
                          </a:rPr>
                        </m:ctrlPr>
                      </m:dPr>
                      <m:e>
                        <m:r>
                          <a:rPr lang="ru-RU" sz="2400" b="1" i="1">
                            <a:solidFill>
                              <a:srgbClr val="7030A0"/>
                            </a:solidFill>
                            <a:latin typeface="Cambria Math"/>
                          </a:rPr>
                          <m:t>𝒎</m:t>
                        </m:r>
                      </m:e>
                    </m:d>
                    <m:r>
                      <a:rPr lang="ru-RU" sz="2400" b="1" i="1">
                        <a:solidFill>
                          <a:srgbClr val="7030A0"/>
                        </a:solidFill>
                        <a:latin typeface="Cambria Math"/>
                      </a:rPr>
                      <m:t>=</m:t>
                    </m:r>
                    <m:sSubSup>
                      <m:sSubSupPr>
                        <m:ctrlPr>
                          <a:rPr lang="ru-RU" sz="2400" b="1" i="1">
                            <a:solidFill>
                              <a:srgbClr val="7030A0"/>
                            </a:solidFill>
                            <a:latin typeface="Cambria Math"/>
                          </a:rPr>
                        </m:ctrlPr>
                      </m:sSubSupPr>
                      <m:e>
                        <m:r>
                          <a:rPr lang="ru-RU" sz="2400" b="1" i="1">
                            <a:solidFill>
                              <a:srgbClr val="7030A0"/>
                            </a:solidFill>
                            <a:latin typeface="Cambria Math"/>
                          </a:rPr>
                          <m:t>𝑪</m:t>
                        </m:r>
                      </m:e>
                      <m:sub>
                        <m:r>
                          <a:rPr lang="ru-RU" sz="2400" b="1" i="1">
                            <a:solidFill>
                              <a:srgbClr val="7030A0"/>
                            </a:solidFill>
                            <a:latin typeface="Cambria Math"/>
                          </a:rPr>
                          <m:t>𝒏</m:t>
                        </m:r>
                      </m:sub>
                      <m:sup>
                        <m:r>
                          <a:rPr lang="ru-RU" sz="2400" b="1" i="1">
                            <a:solidFill>
                              <a:srgbClr val="7030A0"/>
                            </a:solidFill>
                            <a:latin typeface="Cambria Math"/>
                          </a:rPr>
                          <m:t>𝒎</m:t>
                        </m:r>
                      </m:sup>
                    </m:sSubSup>
                    <m:sSup>
                      <m:sSupPr>
                        <m:ctrlPr>
                          <a:rPr lang="ru-RU" sz="2400" b="1" i="1">
                            <a:solidFill>
                              <a:srgbClr val="7030A0"/>
                            </a:solidFill>
                            <a:latin typeface="Cambria Math"/>
                          </a:rPr>
                        </m:ctrlPr>
                      </m:sSupPr>
                      <m:e>
                        <m:r>
                          <a:rPr lang="ru-RU" sz="2400" b="1" i="1">
                            <a:solidFill>
                              <a:srgbClr val="7030A0"/>
                            </a:solidFill>
                            <a:latin typeface="Cambria Math"/>
                          </a:rPr>
                          <m:t>𝒑</m:t>
                        </m:r>
                      </m:e>
                      <m:sup>
                        <m:r>
                          <a:rPr lang="ru-RU" sz="2400" b="1" i="1">
                            <a:solidFill>
                              <a:srgbClr val="7030A0"/>
                            </a:solidFill>
                            <a:latin typeface="Cambria Math"/>
                          </a:rPr>
                          <m:t>𝒎</m:t>
                        </m:r>
                      </m:sup>
                    </m:sSup>
                    <m:sSup>
                      <m:sSupPr>
                        <m:ctrlPr>
                          <a:rPr lang="ru-RU" sz="2400" b="1" i="1">
                            <a:solidFill>
                              <a:srgbClr val="7030A0"/>
                            </a:solidFill>
                            <a:latin typeface="Cambria Math"/>
                          </a:rPr>
                        </m:ctrlPr>
                      </m:sSupPr>
                      <m:e>
                        <m:r>
                          <a:rPr lang="ru-RU" sz="2400" b="1" i="1">
                            <a:solidFill>
                              <a:srgbClr val="7030A0"/>
                            </a:solidFill>
                            <a:latin typeface="Cambria Math"/>
                          </a:rPr>
                          <m:t>𝒒</m:t>
                        </m:r>
                      </m:e>
                      <m:sup>
                        <m:r>
                          <a:rPr lang="ru-RU" sz="2400" b="1" i="1">
                            <a:solidFill>
                              <a:srgbClr val="7030A0"/>
                            </a:solidFill>
                            <a:latin typeface="Cambria Math"/>
                          </a:rPr>
                          <m:t>𝒏</m:t>
                        </m:r>
                        <m:r>
                          <a:rPr lang="ru-RU" sz="2400" b="1" i="1">
                            <a:solidFill>
                              <a:srgbClr val="7030A0"/>
                            </a:solidFill>
                            <a:latin typeface="Cambria Math"/>
                          </a:rPr>
                          <m:t>−</m:t>
                        </m:r>
                        <m:r>
                          <a:rPr lang="ru-RU" sz="2400" b="1" i="1">
                            <a:solidFill>
                              <a:srgbClr val="7030A0"/>
                            </a:solidFill>
                            <a:latin typeface="Cambria Math"/>
                          </a:rPr>
                          <m:t>𝒎</m:t>
                        </m:r>
                      </m:sup>
                    </m:sSup>
                  </m:oMath>
                </a14:m>
                <a:r>
                  <a:rPr lang="ru-RU" sz="2400" b="1" dirty="0">
                    <a:solidFill>
                      <a:srgbClr val="7030A0"/>
                    </a:solidFill>
                  </a:rPr>
                  <a:t>,</a:t>
                </a:r>
              </a:p>
              <a:p>
                <a:r>
                  <a:rPr lang="ru-RU" b="1" dirty="0">
                    <a:solidFill>
                      <a:srgbClr val="7030A0"/>
                    </a:solidFill>
                  </a:rPr>
                  <a:t>где </a:t>
                </a:r>
                <a14:m>
                  <m:oMath xmlns:m="http://schemas.openxmlformats.org/officeDocument/2006/math">
                    <m:r>
                      <a:rPr lang="en-US" b="1" i="1" smtClean="0">
                        <a:solidFill>
                          <a:schemeClr val="accent6">
                            <a:lumMod val="50000"/>
                          </a:schemeClr>
                        </a:solidFill>
                        <a:latin typeface="Cambria Math"/>
                      </a:rPr>
                      <m:t>𝑷</m:t>
                    </m:r>
                    <m:r>
                      <a:rPr lang="ru-RU" b="1" i="1">
                        <a:solidFill>
                          <a:schemeClr val="accent6">
                            <a:lumMod val="50000"/>
                          </a:schemeClr>
                        </a:solidFill>
                        <a:latin typeface="Cambria Math"/>
                      </a:rPr>
                      <m:t>(</m:t>
                    </m:r>
                    <m:r>
                      <a:rPr lang="en-US" b="1" i="1">
                        <a:solidFill>
                          <a:schemeClr val="accent6">
                            <a:lumMod val="50000"/>
                          </a:schemeClr>
                        </a:solidFill>
                        <a:latin typeface="Cambria Math"/>
                      </a:rPr>
                      <m:t>𝒎</m:t>
                    </m:r>
                    <m:r>
                      <a:rPr lang="ru-RU" b="1" i="1">
                        <a:solidFill>
                          <a:schemeClr val="accent6">
                            <a:lumMod val="50000"/>
                          </a:schemeClr>
                        </a:solidFill>
                        <a:latin typeface="Cambria Math"/>
                      </a:rPr>
                      <m:t>)</m:t>
                    </m:r>
                  </m:oMath>
                </a14:m>
                <a:r>
                  <a:rPr lang="ru-RU" b="1" dirty="0">
                    <a:solidFill>
                      <a:schemeClr val="accent6">
                        <a:lumMod val="50000"/>
                      </a:schemeClr>
                    </a:solidFill>
                  </a:rPr>
                  <a:t> – вероятность</a:t>
                </a:r>
                <a:r>
                  <a:rPr lang="ru-RU" b="1" dirty="0">
                    <a:solidFill>
                      <a:srgbClr val="7030A0"/>
                    </a:solidFill>
                  </a:rPr>
                  <a:t>, что событие </a:t>
                </a:r>
                <a14:m>
                  <m:oMath xmlns:m="http://schemas.openxmlformats.org/officeDocument/2006/math">
                    <m:r>
                      <a:rPr lang="en-US" b="1" i="1">
                        <a:solidFill>
                          <a:srgbClr val="7030A0"/>
                        </a:solidFill>
                        <a:latin typeface="Cambria Math"/>
                      </a:rPr>
                      <m:t>𝑨</m:t>
                    </m:r>
                  </m:oMath>
                </a14:m>
                <a:r>
                  <a:rPr lang="ru-RU" b="1" dirty="0">
                    <a:solidFill>
                      <a:srgbClr val="7030A0"/>
                    </a:solidFill>
                  </a:rPr>
                  <a:t> появится ровно </a:t>
                </a:r>
                <a:r>
                  <a:rPr lang="en-US" b="1" dirty="0">
                    <a:solidFill>
                      <a:srgbClr val="7030A0"/>
                    </a:solidFill>
                  </a:rPr>
                  <a:t>m</a:t>
                </a:r>
                <a:r>
                  <a:rPr lang="ru-RU" b="1" dirty="0">
                    <a:solidFill>
                      <a:srgbClr val="7030A0"/>
                    </a:solidFill>
                  </a:rPr>
                  <a:t> раз в </a:t>
                </a:r>
                <a:r>
                  <a:rPr lang="en-US" b="1" dirty="0">
                    <a:solidFill>
                      <a:srgbClr val="7030A0"/>
                    </a:solidFill>
                  </a:rPr>
                  <a:t>n</a:t>
                </a:r>
                <a:r>
                  <a:rPr lang="ru-RU" b="1" dirty="0">
                    <a:solidFill>
                      <a:srgbClr val="7030A0"/>
                    </a:solidFill>
                  </a:rPr>
                  <a:t> испытаниях, </a:t>
                </a:r>
                <a:endParaRPr lang="ru-RU" b="1" dirty="0" smtClean="0">
                  <a:solidFill>
                    <a:srgbClr val="7030A0"/>
                  </a:solidFill>
                </a:endParaRPr>
              </a:p>
              <a:p>
                <a14:m>
                  <m:oMath xmlns:m="http://schemas.openxmlformats.org/officeDocument/2006/math">
                    <m:r>
                      <a:rPr lang="en-US" b="1" i="1" smtClean="0">
                        <a:solidFill>
                          <a:schemeClr val="accent6">
                            <a:lumMod val="50000"/>
                          </a:schemeClr>
                        </a:solidFill>
                        <a:latin typeface="Cambria Math"/>
                      </a:rPr>
                      <m:t>𝒏</m:t>
                    </m:r>
                  </m:oMath>
                </a14:m>
                <a:r>
                  <a:rPr lang="ru-RU" b="1" dirty="0">
                    <a:solidFill>
                      <a:schemeClr val="accent6">
                        <a:lumMod val="50000"/>
                      </a:schemeClr>
                    </a:solidFill>
                  </a:rPr>
                  <a:t> – число </a:t>
                </a:r>
                <a:r>
                  <a:rPr lang="ru-RU" b="1" dirty="0">
                    <a:solidFill>
                      <a:srgbClr val="7030A0"/>
                    </a:solidFill>
                  </a:rPr>
                  <a:t>испытаний, </a:t>
                </a:r>
                <a14:m>
                  <m:oMath xmlns:m="http://schemas.openxmlformats.org/officeDocument/2006/math">
                    <m:r>
                      <a:rPr lang="en-US" b="1" i="1">
                        <a:solidFill>
                          <a:srgbClr val="7030A0"/>
                        </a:solidFill>
                        <a:latin typeface="Cambria Math"/>
                      </a:rPr>
                      <m:t>𝒑</m:t>
                    </m:r>
                  </m:oMath>
                </a14:m>
                <a:r>
                  <a:rPr lang="ru-RU" b="1" dirty="0">
                    <a:solidFill>
                      <a:srgbClr val="7030A0"/>
                    </a:solidFill>
                  </a:rPr>
                  <a:t> – вероятность появления события </a:t>
                </a:r>
                <a14:m>
                  <m:oMath xmlns:m="http://schemas.openxmlformats.org/officeDocument/2006/math">
                    <m:r>
                      <a:rPr lang="en-US" b="1" i="1">
                        <a:solidFill>
                          <a:srgbClr val="7030A0"/>
                        </a:solidFill>
                        <a:latin typeface="Cambria Math"/>
                      </a:rPr>
                      <m:t>𝑨</m:t>
                    </m:r>
                  </m:oMath>
                </a14:m>
                <a:r>
                  <a:rPr lang="ru-RU" b="1" dirty="0">
                    <a:solidFill>
                      <a:srgbClr val="7030A0"/>
                    </a:solidFill>
                  </a:rPr>
                  <a:t> в одном испытании</a:t>
                </a:r>
                <a:r>
                  <a:rPr lang="ru-RU" b="1" dirty="0" smtClean="0">
                    <a:solidFill>
                      <a:srgbClr val="7030A0"/>
                    </a:solidFill>
                  </a:rPr>
                  <a:t>,</a:t>
                </a:r>
              </a:p>
              <a:p>
                <a:r>
                  <a:rPr lang="ru-RU" b="1" dirty="0" smtClean="0">
                    <a:solidFill>
                      <a:srgbClr val="7030A0"/>
                    </a:solidFill>
                  </a:rPr>
                  <a:t> </a:t>
                </a:r>
                <a14:m>
                  <m:oMath xmlns:m="http://schemas.openxmlformats.org/officeDocument/2006/math">
                    <m:r>
                      <a:rPr lang="en-US" b="1" i="1" smtClean="0">
                        <a:solidFill>
                          <a:schemeClr val="accent6">
                            <a:lumMod val="50000"/>
                          </a:schemeClr>
                        </a:solidFill>
                        <a:latin typeface="Cambria Math"/>
                      </a:rPr>
                      <m:t>𝒒</m:t>
                    </m:r>
                  </m:oMath>
                </a14:m>
                <a:r>
                  <a:rPr lang="ru-RU" b="1" dirty="0">
                    <a:solidFill>
                      <a:schemeClr val="accent6">
                        <a:lumMod val="50000"/>
                      </a:schemeClr>
                    </a:solidFill>
                  </a:rPr>
                  <a:t> – вероятность не появления события </a:t>
                </a:r>
                <a14:m>
                  <m:oMath xmlns:m="http://schemas.openxmlformats.org/officeDocument/2006/math">
                    <m:r>
                      <a:rPr lang="en-US" b="1" i="1">
                        <a:solidFill>
                          <a:schemeClr val="accent6">
                            <a:lumMod val="50000"/>
                          </a:schemeClr>
                        </a:solidFill>
                        <a:latin typeface="Cambria Math"/>
                      </a:rPr>
                      <m:t>𝑨</m:t>
                    </m:r>
                  </m:oMath>
                </a14:m>
                <a:r>
                  <a:rPr lang="ru-RU" b="1" dirty="0">
                    <a:solidFill>
                      <a:schemeClr val="accent6">
                        <a:lumMod val="50000"/>
                      </a:schemeClr>
                    </a:solidFill>
                  </a:rPr>
                  <a:t> в одном испытании.</a:t>
                </a:r>
              </a:p>
              <a:p>
                <a:r>
                  <a:rPr lang="ru-RU" b="1" dirty="0">
                    <a:solidFill>
                      <a:srgbClr val="7030A0"/>
                    </a:solidFill>
                  </a:rPr>
                  <a:t>Число сочетаний выражается формулой: </a:t>
                </a:r>
                <a14:m>
                  <m:oMath xmlns:m="http://schemas.openxmlformats.org/officeDocument/2006/math">
                    <m:sSubSup>
                      <m:sSubSupPr>
                        <m:ctrlPr>
                          <a:rPr lang="ru-RU" b="1" i="1">
                            <a:solidFill>
                              <a:srgbClr val="7030A0"/>
                            </a:solidFill>
                            <a:latin typeface="Cambria Math"/>
                          </a:rPr>
                        </m:ctrlPr>
                      </m:sSubSupPr>
                      <m:e>
                        <m:r>
                          <a:rPr lang="ru-RU" b="1" i="1">
                            <a:solidFill>
                              <a:srgbClr val="7030A0"/>
                            </a:solidFill>
                            <a:latin typeface="Cambria Math"/>
                          </a:rPr>
                          <m:t>𝑪</m:t>
                        </m:r>
                      </m:e>
                      <m:sub>
                        <m:r>
                          <a:rPr lang="ru-RU" b="1" i="1">
                            <a:solidFill>
                              <a:srgbClr val="7030A0"/>
                            </a:solidFill>
                            <a:latin typeface="Cambria Math"/>
                          </a:rPr>
                          <m:t>𝒏</m:t>
                        </m:r>
                      </m:sub>
                      <m:sup>
                        <m:r>
                          <a:rPr lang="ru-RU" b="1" i="1">
                            <a:solidFill>
                              <a:srgbClr val="7030A0"/>
                            </a:solidFill>
                            <a:latin typeface="Cambria Math"/>
                          </a:rPr>
                          <m:t>𝒎</m:t>
                        </m:r>
                      </m:sup>
                    </m:sSubSup>
                    <m:r>
                      <a:rPr lang="ru-RU" b="1" i="1">
                        <a:solidFill>
                          <a:srgbClr val="7030A0"/>
                        </a:solidFill>
                        <a:latin typeface="Cambria Math"/>
                      </a:rPr>
                      <m:t>=</m:t>
                    </m:r>
                    <m:f>
                      <m:fPr>
                        <m:ctrlPr>
                          <a:rPr lang="ru-RU" b="1" i="1">
                            <a:solidFill>
                              <a:srgbClr val="7030A0"/>
                            </a:solidFill>
                            <a:latin typeface="Cambria Math"/>
                          </a:rPr>
                        </m:ctrlPr>
                      </m:fPr>
                      <m:num>
                        <m:r>
                          <a:rPr lang="ru-RU" b="1" i="1">
                            <a:solidFill>
                              <a:srgbClr val="7030A0"/>
                            </a:solidFill>
                            <a:latin typeface="Cambria Math"/>
                          </a:rPr>
                          <m:t>𝒏</m:t>
                        </m:r>
                        <m:r>
                          <a:rPr lang="ru-RU" b="1" i="1">
                            <a:solidFill>
                              <a:srgbClr val="7030A0"/>
                            </a:solidFill>
                            <a:latin typeface="Cambria Math"/>
                          </a:rPr>
                          <m:t>!</m:t>
                        </m:r>
                      </m:num>
                      <m:den>
                        <m:r>
                          <a:rPr lang="ru-RU" b="1" i="1">
                            <a:solidFill>
                              <a:srgbClr val="7030A0"/>
                            </a:solidFill>
                            <a:latin typeface="Cambria Math"/>
                          </a:rPr>
                          <m:t>𝒎</m:t>
                        </m:r>
                        <m:r>
                          <a:rPr lang="ru-RU" b="1" i="1">
                            <a:solidFill>
                              <a:srgbClr val="7030A0"/>
                            </a:solidFill>
                            <a:latin typeface="Cambria Math"/>
                          </a:rPr>
                          <m:t>!</m:t>
                        </m:r>
                        <m:d>
                          <m:dPr>
                            <m:ctrlPr>
                              <a:rPr lang="ru-RU" b="1" i="1">
                                <a:solidFill>
                                  <a:srgbClr val="7030A0"/>
                                </a:solidFill>
                                <a:latin typeface="Cambria Math"/>
                              </a:rPr>
                            </m:ctrlPr>
                          </m:dPr>
                          <m:e>
                            <m:r>
                              <a:rPr lang="ru-RU" b="1" i="1">
                                <a:solidFill>
                                  <a:srgbClr val="7030A0"/>
                                </a:solidFill>
                                <a:latin typeface="Cambria Math"/>
                              </a:rPr>
                              <m:t>𝒏</m:t>
                            </m:r>
                            <m:r>
                              <a:rPr lang="ru-RU" b="1" i="1">
                                <a:solidFill>
                                  <a:srgbClr val="7030A0"/>
                                </a:solidFill>
                                <a:latin typeface="Cambria Math"/>
                              </a:rPr>
                              <m:t>−</m:t>
                            </m:r>
                            <m:r>
                              <a:rPr lang="ru-RU" b="1" i="1">
                                <a:solidFill>
                                  <a:srgbClr val="7030A0"/>
                                </a:solidFill>
                                <a:latin typeface="Cambria Math"/>
                              </a:rPr>
                              <m:t>𝒎</m:t>
                            </m:r>
                          </m:e>
                        </m:d>
                        <m:r>
                          <a:rPr lang="ru-RU" b="1" i="1">
                            <a:solidFill>
                              <a:srgbClr val="7030A0"/>
                            </a:solidFill>
                            <a:latin typeface="Cambria Math"/>
                          </a:rPr>
                          <m:t>!</m:t>
                        </m:r>
                      </m:den>
                    </m:f>
                  </m:oMath>
                </a14:m>
                <a:r>
                  <a:rPr lang="ru-RU" b="1" dirty="0">
                    <a:solidFill>
                      <a:srgbClr val="7030A0"/>
                    </a:solidFill>
                  </a:rPr>
                  <a:t>. Тогда формула Бернулли имеет вид:</a:t>
                </a:r>
              </a:p>
              <a:p>
                <a14:m>
                  <m:oMath xmlns:m="http://schemas.openxmlformats.org/officeDocument/2006/math">
                    <m:sSub>
                      <m:sSubPr>
                        <m:ctrlPr>
                          <a:rPr lang="ru-RU" sz="2400" b="1" i="1" smtClean="0">
                            <a:solidFill>
                              <a:schemeClr val="accent6">
                                <a:lumMod val="50000"/>
                              </a:schemeClr>
                            </a:solidFill>
                            <a:latin typeface="Cambria Math"/>
                          </a:rPr>
                        </m:ctrlPr>
                      </m:sSubPr>
                      <m:e>
                        <m:r>
                          <a:rPr lang="en-US" sz="2400" b="1" i="1">
                            <a:solidFill>
                              <a:schemeClr val="accent6">
                                <a:lumMod val="50000"/>
                              </a:schemeClr>
                            </a:solidFill>
                            <a:latin typeface="Cambria Math"/>
                          </a:rPr>
                          <m:t>𝑷</m:t>
                        </m:r>
                      </m:e>
                      <m:sub>
                        <m:r>
                          <a:rPr lang="ru-RU" sz="2400" b="1" i="1">
                            <a:solidFill>
                              <a:schemeClr val="accent6">
                                <a:lumMod val="50000"/>
                              </a:schemeClr>
                            </a:solidFill>
                            <a:latin typeface="Cambria Math"/>
                          </a:rPr>
                          <m:t>𝒏</m:t>
                        </m:r>
                      </m:sub>
                    </m:sSub>
                    <m:d>
                      <m:dPr>
                        <m:ctrlPr>
                          <a:rPr lang="ru-RU" sz="2400" b="1" i="1">
                            <a:solidFill>
                              <a:schemeClr val="accent6">
                                <a:lumMod val="50000"/>
                              </a:schemeClr>
                            </a:solidFill>
                            <a:latin typeface="Cambria Math"/>
                          </a:rPr>
                        </m:ctrlPr>
                      </m:dPr>
                      <m:e>
                        <m:r>
                          <a:rPr lang="ru-RU" sz="2400" b="1" i="1">
                            <a:solidFill>
                              <a:schemeClr val="accent6">
                                <a:lumMod val="50000"/>
                              </a:schemeClr>
                            </a:solidFill>
                            <a:latin typeface="Cambria Math"/>
                          </a:rPr>
                          <m:t>𝒎</m:t>
                        </m:r>
                      </m:e>
                    </m:d>
                    <m:r>
                      <a:rPr lang="ru-RU" sz="2400" b="1" i="1">
                        <a:solidFill>
                          <a:schemeClr val="accent6">
                            <a:lumMod val="50000"/>
                          </a:schemeClr>
                        </a:solidFill>
                        <a:latin typeface="Cambria Math"/>
                      </a:rPr>
                      <m:t>=</m:t>
                    </m:r>
                    <m:f>
                      <m:fPr>
                        <m:ctrlPr>
                          <a:rPr lang="ru-RU" sz="2400" b="1" i="1">
                            <a:solidFill>
                              <a:schemeClr val="accent6">
                                <a:lumMod val="50000"/>
                              </a:schemeClr>
                            </a:solidFill>
                            <a:latin typeface="Cambria Math"/>
                          </a:rPr>
                        </m:ctrlPr>
                      </m:fPr>
                      <m:num>
                        <m:r>
                          <a:rPr lang="ru-RU" sz="2400" b="1" i="1">
                            <a:solidFill>
                              <a:schemeClr val="accent6">
                                <a:lumMod val="50000"/>
                              </a:schemeClr>
                            </a:solidFill>
                            <a:latin typeface="Cambria Math"/>
                          </a:rPr>
                          <m:t>𝒏</m:t>
                        </m:r>
                        <m:r>
                          <a:rPr lang="ru-RU" sz="2400" b="1" i="1">
                            <a:solidFill>
                              <a:schemeClr val="accent6">
                                <a:lumMod val="50000"/>
                              </a:schemeClr>
                            </a:solidFill>
                            <a:latin typeface="Cambria Math"/>
                          </a:rPr>
                          <m:t>!</m:t>
                        </m:r>
                      </m:num>
                      <m:den>
                        <m:r>
                          <a:rPr lang="ru-RU" sz="2400" b="1" i="1">
                            <a:solidFill>
                              <a:schemeClr val="accent6">
                                <a:lumMod val="50000"/>
                              </a:schemeClr>
                            </a:solidFill>
                            <a:latin typeface="Cambria Math"/>
                          </a:rPr>
                          <m:t>𝒎</m:t>
                        </m:r>
                        <m:r>
                          <a:rPr lang="ru-RU" sz="2400" b="1" i="1">
                            <a:solidFill>
                              <a:schemeClr val="accent6">
                                <a:lumMod val="50000"/>
                              </a:schemeClr>
                            </a:solidFill>
                            <a:latin typeface="Cambria Math"/>
                          </a:rPr>
                          <m:t>!</m:t>
                        </m:r>
                        <m:d>
                          <m:dPr>
                            <m:ctrlPr>
                              <a:rPr lang="ru-RU" sz="2400" b="1" i="1">
                                <a:solidFill>
                                  <a:schemeClr val="accent6">
                                    <a:lumMod val="50000"/>
                                  </a:schemeClr>
                                </a:solidFill>
                                <a:latin typeface="Cambria Math"/>
                              </a:rPr>
                            </m:ctrlPr>
                          </m:dPr>
                          <m:e>
                            <m:r>
                              <a:rPr lang="ru-RU" sz="2400" b="1" i="1">
                                <a:solidFill>
                                  <a:schemeClr val="accent6">
                                    <a:lumMod val="50000"/>
                                  </a:schemeClr>
                                </a:solidFill>
                                <a:latin typeface="Cambria Math"/>
                              </a:rPr>
                              <m:t>𝒏</m:t>
                            </m:r>
                            <m:r>
                              <a:rPr lang="ru-RU" sz="2400" b="1" i="1">
                                <a:solidFill>
                                  <a:schemeClr val="accent6">
                                    <a:lumMod val="50000"/>
                                  </a:schemeClr>
                                </a:solidFill>
                                <a:latin typeface="Cambria Math"/>
                              </a:rPr>
                              <m:t>−</m:t>
                            </m:r>
                            <m:r>
                              <a:rPr lang="ru-RU" sz="2400" b="1" i="1">
                                <a:solidFill>
                                  <a:schemeClr val="accent6">
                                    <a:lumMod val="50000"/>
                                  </a:schemeClr>
                                </a:solidFill>
                                <a:latin typeface="Cambria Math"/>
                              </a:rPr>
                              <m:t>𝒎</m:t>
                            </m:r>
                          </m:e>
                        </m:d>
                        <m:r>
                          <a:rPr lang="ru-RU" sz="2400" b="1" i="1">
                            <a:solidFill>
                              <a:schemeClr val="accent6">
                                <a:lumMod val="50000"/>
                              </a:schemeClr>
                            </a:solidFill>
                            <a:latin typeface="Cambria Math"/>
                          </a:rPr>
                          <m:t>!</m:t>
                        </m:r>
                      </m:den>
                    </m:f>
                    <m:sSup>
                      <m:sSupPr>
                        <m:ctrlPr>
                          <a:rPr lang="ru-RU" sz="2400" b="1" i="1">
                            <a:solidFill>
                              <a:schemeClr val="accent6">
                                <a:lumMod val="50000"/>
                              </a:schemeClr>
                            </a:solidFill>
                            <a:latin typeface="Cambria Math"/>
                          </a:rPr>
                        </m:ctrlPr>
                      </m:sSupPr>
                      <m:e>
                        <m:r>
                          <a:rPr lang="ru-RU" sz="2400" b="1" i="1">
                            <a:solidFill>
                              <a:schemeClr val="accent6">
                                <a:lumMod val="50000"/>
                              </a:schemeClr>
                            </a:solidFill>
                            <a:latin typeface="Cambria Math"/>
                          </a:rPr>
                          <m:t>𝒑</m:t>
                        </m:r>
                      </m:e>
                      <m:sup>
                        <m:r>
                          <a:rPr lang="ru-RU" sz="2400" b="1" i="1">
                            <a:solidFill>
                              <a:schemeClr val="accent6">
                                <a:lumMod val="50000"/>
                              </a:schemeClr>
                            </a:solidFill>
                            <a:latin typeface="Cambria Math"/>
                          </a:rPr>
                          <m:t>𝒎</m:t>
                        </m:r>
                      </m:sup>
                    </m:sSup>
                    <m:sSup>
                      <m:sSupPr>
                        <m:ctrlPr>
                          <a:rPr lang="ru-RU" sz="2400" b="1" i="1">
                            <a:solidFill>
                              <a:schemeClr val="accent6">
                                <a:lumMod val="50000"/>
                              </a:schemeClr>
                            </a:solidFill>
                            <a:latin typeface="Cambria Math"/>
                          </a:rPr>
                        </m:ctrlPr>
                      </m:sSupPr>
                      <m:e>
                        <m:r>
                          <a:rPr lang="ru-RU" sz="2400" b="1" i="1">
                            <a:solidFill>
                              <a:schemeClr val="accent6">
                                <a:lumMod val="50000"/>
                              </a:schemeClr>
                            </a:solidFill>
                            <a:latin typeface="Cambria Math"/>
                          </a:rPr>
                          <m:t>𝒒</m:t>
                        </m:r>
                      </m:e>
                      <m:sup>
                        <m:r>
                          <a:rPr lang="ru-RU" sz="2400" b="1" i="1">
                            <a:solidFill>
                              <a:schemeClr val="accent6">
                                <a:lumMod val="50000"/>
                              </a:schemeClr>
                            </a:solidFill>
                            <a:latin typeface="Cambria Math"/>
                          </a:rPr>
                          <m:t>𝒏</m:t>
                        </m:r>
                        <m:r>
                          <a:rPr lang="ru-RU" sz="2400" b="1" i="1">
                            <a:solidFill>
                              <a:schemeClr val="accent6">
                                <a:lumMod val="50000"/>
                              </a:schemeClr>
                            </a:solidFill>
                            <a:latin typeface="Cambria Math"/>
                          </a:rPr>
                          <m:t>−</m:t>
                        </m:r>
                        <m:r>
                          <a:rPr lang="ru-RU" sz="2400" b="1" i="1">
                            <a:solidFill>
                              <a:schemeClr val="accent6">
                                <a:lumMod val="50000"/>
                              </a:schemeClr>
                            </a:solidFill>
                            <a:latin typeface="Cambria Math"/>
                          </a:rPr>
                          <m:t>𝒎</m:t>
                        </m:r>
                      </m:sup>
                    </m:sSup>
                  </m:oMath>
                </a14:m>
                <a:r>
                  <a:rPr lang="ru-RU" sz="2400" b="1" dirty="0">
                    <a:solidFill>
                      <a:schemeClr val="accent6">
                        <a:lumMod val="50000"/>
                      </a:schemeClr>
                    </a:solidFill>
                  </a:rPr>
                  <a:t> </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95536" y="1340768"/>
                <a:ext cx="9238728" cy="4229106"/>
              </a:xfrm>
              <a:prstGeom prst="rect">
                <a:avLst/>
              </a:prstGeom>
              <a:blipFill rotWithShape="1">
                <a:blip r:embed="rId4"/>
                <a:stretch>
                  <a:fillRect l="-594" t="-720"/>
                </a:stretch>
              </a:blipFill>
            </p:spPr>
            <p:txBody>
              <a:bodyPr/>
              <a:lstStyle/>
              <a:p>
                <a:r>
                  <a:rPr lang="ru-RU">
                    <a:noFill/>
                  </a:rPr>
                  <a:t> </a:t>
                </a:r>
              </a:p>
            </p:txBody>
          </p:sp>
        </mc:Fallback>
      </mc:AlternateContent>
    </p:spTree>
    <p:extLst>
      <p:ext uri="{BB962C8B-B14F-4D97-AF65-F5344CB8AC3E}">
        <p14:creationId xmlns:p14="http://schemas.microsoft.com/office/powerpoint/2010/main" val="2951621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43" y="0"/>
            <a:ext cx="9139696" cy="6858000"/>
          </a:xfrm>
          <a:prstGeom prst="rect">
            <a:avLst/>
          </a:prstGeom>
        </p:spPr>
      </p:pic>
      <p:sp>
        <p:nvSpPr>
          <p:cNvPr id="2" name="Заголовок 1"/>
          <p:cNvSpPr>
            <a:spLocks noGrp="1"/>
          </p:cNvSpPr>
          <p:nvPr>
            <p:ph type="title"/>
          </p:nvPr>
        </p:nvSpPr>
        <p:spPr>
          <a:xfrm>
            <a:off x="539552" y="44624"/>
            <a:ext cx="8229600" cy="1143000"/>
          </a:xfrm>
        </p:spPr>
        <p:txBody>
          <a:bodyPr>
            <a:normAutofit/>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Задача Шевалье де Мере</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1052736"/>
            <a:ext cx="8208912" cy="4524315"/>
          </a:xfrm>
          <a:prstGeom prst="rect">
            <a:avLst/>
          </a:prstGeom>
        </p:spPr>
        <p:txBody>
          <a:bodyPr wrap="square">
            <a:spAutoFit/>
          </a:bodyPr>
          <a:lstStyle/>
          <a:p>
            <a:r>
              <a:rPr lang="ru-RU" sz="2400" b="1" dirty="0">
                <a:solidFill>
                  <a:schemeClr val="accent6">
                    <a:lumMod val="50000"/>
                  </a:schemeClr>
                </a:solidFill>
              </a:rPr>
              <a:t>Де Мере предлагал партнерам следующие условия игры: он будет бросать 2 кости 24 раза и выиграет, если хоть один раз появятся 2 шестерки. Его соперник бросает 4 кости один раз и выиграет, если появится хотя бы одна шестерка</a:t>
            </a:r>
            <a:r>
              <a:rPr lang="ru-RU" sz="2400" b="1" dirty="0" smtClean="0">
                <a:solidFill>
                  <a:schemeClr val="accent6">
                    <a:lumMod val="50000"/>
                  </a:schemeClr>
                </a:solidFill>
              </a:rPr>
              <a:t>. Он </a:t>
            </a:r>
            <a:r>
              <a:rPr lang="ru-RU" sz="2400" b="1" dirty="0" err="1" smtClean="0">
                <a:solidFill>
                  <a:schemeClr val="accent6">
                    <a:lumMod val="50000"/>
                  </a:schemeClr>
                </a:solidFill>
              </a:rPr>
              <a:t>он</a:t>
            </a:r>
            <a:r>
              <a:rPr lang="ru-RU" sz="2400" b="1" dirty="0" smtClean="0">
                <a:solidFill>
                  <a:schemeClr val="accent6">
                    <a:lumMod val="50000"/>
                  </a:schemeClr>
                </a:solidFill>
              </a:rPr>
              <a:t> чаще проигрывал, чем выигрывал. Математическое объяснение нашел </a:t>
            </a:r>
            <a:r>
              <a:rPr lang="ru-RU" sz="2400" b="1" dirty="0" err="1" smtClean="0">
                <a:solidFill>
                  <a:schemeClr val="accent6">
                    <a:lumMod val="50000"/>
                  </a:schemeClr>
                </a:solidFill>
              </a:rPr>
              <a:t>Блез</a:t>
            </a:r>
            <a:r>
              <a:rPr lang="ru-RU" sz="2400" b="1" dirty="0" smtClean="0">
                <a:solidFill>
                  <a:schemeClr val="accent6">
                    <a:lumMod val="50000"/>
                  </a:schemeClr>
                </a:solidFill>
              </a:rPr>
              <a:t> Паскаль. Вероятность </a:t>
            </a:r>
            <a:r>
              <a:rPr lang="ru-RU" sz="2400" b="1" dirty="0" err="1" smtClean="0">
                <a:solidFill>
                  <a:schemeClr val="accent6">
                    <a:lumMod val="50000"/>
                  </a:schemeClr>
                </a:solidFill>
              </a:rPr>
              <a:t>невыпадения</a:t>
            </a:r>
            <a:r>
              <a:rPr lang="ru-RU" sz="2400" b="1" dirty="0" smtClean="0">
                <a:solidFill>
                  <a:schemeClr val="accent6">
                    <a:lumMod val="50000"/>
                  </a:schemeClr>
                </a:solidFill>
              </a:rPr>
              <a:t> 2-х шестерок при 24 –х кратном бросании 2-х костей равна:</a:t>
            </a:r>
          </a:p>
          <a:p>
            <a:r>
              <a:rPr lang="ru-RU" sz="2400" b="1" dirty="0" smtClean="0">
                <a:solidFill>
                  <a:schemeClr val="accent6">
                    <a:lumMod val="50000"/>
                  </a:schemeClr>
                </a:solidFill>
              </a:rPr>
              <a:t>Тогда вероятность противоположного события</a:t>
            </a:r>
          </a:p>
          <a:p>
            <a:endParaRPr lang="ru-RU" sz="2400" b="1" dirty="0">
              <a:solidFill>
                <a:schemeClr val="accent6">
                  <a:lumMod val="50000"/>
                </a:schemeClr>
              </a:solidFill>
            </a:endParaRPr>
          </a:p>
          <a:p>
            <a:r>
              <a:rPr lang="ru-RU" sz="2400" b="1" dirty="0" smtClean="0">
                <a:solidFill>
                  <a:schemeClr val="accent6">
                    <a:lumMod val="50000"/>
                  </a:schemeClr>
                </a:solidFill>
              </a:rPr>
              <a:t>Вероятность выпадения шестерки при однократном бросании 4-х костей равна </a:t>
            </a:r>
            <a:endParaRPr lang="ru-RU" sz="2400" b="1" dirty="0">
              <a:solidFill>
                <a:schemeClr val="accent6">
                  <a:lumMod val="50000"/>
                </a:schemeClr>
              </a:solidFill>
            </a:endParaRPr>
          </a:p>
        </p:txBody>
      </p:sp>
      <p:pic>
        <p:nvPicPr>
          <p:cNvPr id="7" name="Рисунок 6" descr="image6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3645294"/>
            <a:ext cx="2376264" cy="444988"/>
          </a:xfrm>
          <a:prstGeom prst="rect">
            <a:avLst/>
          </a:prstGeom>
          <a:noFill/>
          <a:ln>
            <a:noFill/>
          </a:ln>
        </p:spPr>
      </p:pic>
      <p:pic>
        <p:nvPicPr>
          <p:cNvPr id="8" name="Рисунок 7"/>
          <p:cNvPicPr/>
          <p:nvPr/>
        </p:nvPicPr>
        <p:blipFill>
          <a:blip r:embed="rId5">
            <a:extLst>
              <a:ext uri="{28A0092B-C50C-407E-A947-70E740481C1C}">
                <a14:useLocalDpi xmlns:a14="http://schemas.microsoft.com/office/drawing/2010/main" val="0"/>
              </a:ext>
            </a:extLst>
          </a:blip>
          <a:srcRect/>
          <a:stretch>
            <a:fillRect/>
          </a:stretch>
        </p:blipFill>
        <p:spPr bwMode="auto">
          <a:xfrm>
            <a:off x="611560" y="4365104"/>
            <a:ext cx="2664296" cy="432048"/>
          </a:xfrm>
          <a:prstGeom prst="rect">
            <a:avLst/>
          </a:prstGeom>
          <a:noFill/>
          <a:ln>
            <a:noFill/>
          </a:ln>
        </p:spPr>
      </p:pic>
      <p:pic>
        <p:nvPicPr>
          <p:cNvPr id="9" name="Рисунок 8"/>
          <p:cNvPicPr/>
          <p:nvPr/>
        </p:nvPicPr>
        <p:blipFill>
          <a:blip r:embed="rId6">
            <a:extLst>
              <a:ext uri="{28A0092B-C50C-407E-A947-70E740481C1C}">
                <a14:useLocalDpi xmlns:a14="http://schemas.microsoft.com/office/drawing/2010/main" val="0"/>
              </a:ext>
            </a:extLst>
          </a:blip>
          <a:srcRect/>
          <a:stretch>
            <a:fillRect/>
          </a:stretch>
        </p:blipFill>
        <p:spPr bwMode="auto">
          <a:xfrm>
            <a:off x="4270439" y="5131232"/>
            <a:ext cx="2376264" cy="481032"/>
          </a:xfrm>
          <a:prstGeom prst="rect">
            <a:avLst/>
          </a:prstGeom>
          <a:noFill/>
          <a:ln>
            <a:noFill/>
          </a:ln>
        </p:spPr>
      </p:pic>
    </p:spTree>
    <p:extLst>
      <p:ext uri="{BB962C8B-B14F-4D97-AF65-F5344CB8AC3E}">
        <p14:creationId xmlns:p14="http://schemas.microsoft.com/office/powerpoint/2010/main" val="3140330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307221" cy="6858000"/>
          </a:xfrm>
          <a:prstGeom prst="rect">
            <a:avLst/>
          </a:prstGeom>
        </p:spPr>
      </p:pic>
      <p:sp>
        <p:nvSpPr>
          <p:cNvPr id="2" name="Заголовок 1"/>
          <p:cNvSpPr>
            <a:spLocks noGrp="1"/>
          </p:cNvSpPr>
          <p:nvPr>
            <p:ph type="title"/>
          </p:nvPr>
        </p:nvSpPr>
        <p:spPr>
          <a:xfrm>
            <a:off x="539552" y="44624"/>
            <a:ext cx="8229600" cy="1143000"/>
          </a:xfrm>
        </p:spPr>
        <p:txBody>
          <a:bodyPr>
            <a:normAutofit/>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Парадокс дней рождения</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512" y="1041086"/>
            <a:ext cx="8640960" cy="646331"/>
          </a:xfrm>
          <a:prstGeom prst="rect">
            <a:avLst/>
          </a:prstGeom>
          <a:noFill/>
        </p:spPr>
        <p:txBody>
          <a:bodyPr wrap="square" rtlCol="0">
            <a:spAutoFit/>
          </a:bodyPr>
          <a:lstStyle/>
          <a:p>
            <a:r>
              <a:rPr lang="ru-RU" b="1" dirty="0" smtClean="0">
                <a:solidFill>
                  <a:schemeClr val="accent6">
                    <a:lumMod val="50000"/>
                  </a:schemeClr>
                </a:solidFill>
              </a:rPr>
              <a:t>Оценить вероятность того, что в группе из 30 человек найдется пара людей, у которых день рождения в один день.  </a:t>
            </a:r>
            <a:endParaRPr lang="ru-RU" b="1" dirty="0">
              <a:solidFill>
                <a:schemeClr val="accent6">
                  <a:lumMod val="50000"/>
                </a:schemeClr>
              </a:solidFill>
            </a:endParaRPr>
          </a:p>
        </p:txBody>
      </p:sp>
      <p:sp>
        <p:nvSpPr>
          <p:cNvPr id="10" name="Rectangle 8"/>
          <p:cNvSpPr>
            <a:spLocks noChangeArrowheads="1"/>
          </p:cNvSpPr>
          <p:nvPr/>
        </p:nvSpPr>
        <p:spPr bwMode="auto">
          <a:xfrm>
            <a:off x="241395" y="1495818"/>
            <a:ext cx="866121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Рассмотрим произвольного человека с его датой рождения.  Возьмем второго человека. </a:t>
            </a:r>
          </a:p>
          <a:p>
            <a:r>
              <a:rPr kumimoji="0" lang="ru-RU" altLang="ru-RU" sz="16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Вероятность, что его день рождения </a:t>
            </a:r>
            <a:r>
              <a:rPr kumimoji="0" lang="ru-RU" altLang="ru-RU" sz="1600" b="1" i="0" u="none" strike="noStrike" cap="none" normalizeH="0" dirty="0" smtClean="0">
                <a:ln>
                  <a:noFill/>
                </a:ln>
                <a:solidFill>
                  <a:schemeClr val="accent6">
                    <a:lumMod val="50000"/>
                  </a:schemeClr>
                </a:solidFill>
                <a:effectLst/>
                <a:latin typeface="Calibri" pitchFamily="34" charset="0"/>
                <a:ea typeface="Times New Roman" pitchFamily="18" charset="0"/>
                <a:cs typeface="Times New Roman" pitchFamily="18" charset="0"/>
              </a:rPr>
              <a:t>  </a:t>
            </a:r>
            <a:r>
              <a:rPr kumimoji="0" lang="ru-RU" altLang="ru-RU" sz="16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совпадает с первым:                            Значит вероятность несовпадения                                    </a:t>
            </a:r>
            <a:r>
              <a:rPr lang="ru-RU" sz="1600" b="1" dirty="0">
                <a:solidFill>
                  <a:schemeClr val="accent6">
                    <a:lumMod val="50000"/>
                  </a:schemeClr>
                </a:solidFill>
              </a:rPr>
              <a:t>Берем третьего человека. Вероятность, что его день рождения совпадает с первым или вторым:</a:t>
            </a:r>
          </a:p>
          <a:p>
            <a:r>
              <a:rPr lang="ru-RU" sz="1600" b="1" dirty="0" smtClean="0">
                <a:solidFill>
                  <a:schemeClr val="accent6">
                    <a:lumMod val="50000"/>
                  </a:schemeClr>
                </a:solidFill>
              </a:rPr>
              <a:t>Соответственно не совпадает :</a:t>
            </a:r>
            <a:endParaRPr lang="ru-RU" sz="1600" b="1" dirty="0">
              <a:solidFill>
                <a:schemeClr val="accent6">
                  <a:lumMod val="50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smtClean="0">
              <a:ln>
                <a:noFill/>
              </a:ln>
              <a:solidFill>
                <a:schemeClr val="accent6">
                  <a:lumMod val="50000"/>
                </a:schemeClr>
              </a:solidFill>
              <a:effectLst/>
              <a:latin typeface="Arial" pitchFamily="34" charset="0"/>
              <a:cs typeface="Arial" pitchFamily="34" charset="0"/>
            </a:endParaRPr>
          </a:p>
          <a:p>
            <a:pPr eaLnBrk="0" fontAlgn="base" hangingPunct="0">
              <a:spcBef>
                <a:spcPct val="0"/>
              </a:spcBef>
              <a:spcAft>
                <a:spcPct val="0"/>
              </a:spcAft>
            </a:pPr>
            <a:endParaRPr lang="ru-RU" b="1" dirty="0" smtClean="0">
              <a:solidFill>
                <a:schemeClr val="accent6">
                  <a:lumMod val="50000"/>
                </a:schemeClr>
              </a:solidFill>
            </a:endParaRPr>
          </a:p>
          <a:p>
            <a:pPr eaLnBrk="0" fontAlgn="base" hangingPunct="0">
              <a:spcBef>
                <a:spcPct val="0"/>
              </a:spcBef>
              <a:spcAft>
                <a:spcPct val="0"/>
              </a:spcAft>
            </a:pPr>
            <a:r>
              <a:rPr lang="ru-RU" b="1" dirty="0" smtClean="0">
                <a:solidFill>
                  <a:schemeClr val="accent6">
                    <a:lumMod val="50000"/>
                  </a:schemeClr>
                </a:solidFill>
              </a:rPr>
              <a:t>Перемножив </a:t>
            </a:r>
            <a:r>
              <a:rPr lang="ru-RU" b="1" dirty="0">
                <a:solidFill>
                  <a:schemeClr val="accent6">
                    <a:lumMod val="50000"/>
                  </a:schemeClr>
                </a:solidFill>
              </a:rPr>
              <a:t>вероятности, получим: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5" name="Рисунок 92" descr="https://static-interneturok.cdnvideo.ru/content/konspekt_image/345895/750711d199561c3131bdcce9475f94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709936"/>
            <a:ext cx="962025" cy="3714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0" y="8286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Рисунок 14" descr="https://static-interneturok.cdnvideo.ru/content/konspekt_image/345896/d63e022bb7feb9cbc119d3db31d70581.png"/>
          <p:cNvPicPr/>
          <p:nvPr/>
        </p:nvPicPr>
        <p:blipFill>
          <a:blip r:embed="rId5">
            <a:extLst>
              <a:ext uri="{28A0092B-C50C-407E-A947-70E740481C1C}">
                <a14:useLocalDpi xmlns:a14="http://schemas.microsoft.com/office/drawing/2010/main" val="0"/>
              </a:ext>
            </a:extLst>
          </a:blip>
          <a:srcRect/>
          <a:stretch>
            <a:fillRect/>
          </a:stretch>
        </p:blipFill>
        <p:spPr bwMode="auto">
          <a:xfrm>
            <a:off x="1711290" y="1963610"/>
            <a:ext cx="1436712" cy="368300"/>
          </a:xfrm>
          <a:prstGeom prst="rect">
            <a:avLst/>
          </a:prstGeom>
          <a:noFill/>
          <a:ln>
            <a:noFill/>
          </a:ln>
        </p:spPr>
      </p:pic>
      <p:pic>
        <p:nvPicPr>
          <p:cNvPr id="16" name="Рисунок 15" descr="https://static-interneturok.cdnvideo.ru/content/konspekt_image/345897/decb172236d609d9007e7845172b9164.png"/>
          <p:cNvPicPr/>
          <p:nvPr/>
        </p:nvPicPr>
        <p:blipFill>
          <a:blip r:embed="rId6">
            <a:extLst>
              <a:ext uri="{28A0092B-C50C-407E-A947-70E740481C1C}">
                <a14:useLocalDpi xmlns:a14="http://schemas.microsoft.com/office/drawing/2010/main" val="0"/>
              </a:ext>
            </a:extLst>
          </a:blip>
          <a:srcRect/>
          <a:stretch>
            <a:fillRect/>
          </a:stretch>
        </p:blipFill>
        <p:spPr bwMode="auto">
          <a:xfrm>
            <a:off x="4355976" y="2276230"/>
            <a:ext cx="1405946" cy="360170"/>
          </a:xfrm>
          <a:prstGeom prst="rect">
            <a:avLst/>
          </a:prstGeom>
          <a:noFill/>
          <a:ln>
            <a:noFill/>
          </a:ln>
        </p:spPr>
      </p:pic>
      <p:pic>
        <p:nvPicPr>
          <p:cNvPr id="17" name="Рисунок 16" descr="https://static-interneturok.cdnvideo.ru/content/konspekt_image/345898/503cba6ad20c6c42851b2f8b4b46f7a5.png"/>
          <p:cNvPicPr/>
          <p:nvPr/>
        </p:nvPicPr>
        <p:blipFill>
          <a:blip r:embed="rId7">
            <a:extLst>
              <a:ext uri="{28A0092B-C50C-407E-A947-70E740481C1C}">
                <a14:useLocalDpi xmlns:a14="http://schemas.microsoft.com/office/drawing/2010/main" val="0"/>
              </a:ext>
            </a:extLst>
          </a:blip>
          <a:srcRect/>
          <a:stretch>
            <a:fillRect/>
          </a:stretch>
        </p:blipFill>
        <p:spPr bwMode="auto">
          <a:xfrm>
            <a:off x="3114675" y="2609775"/>
            <a:ext cx="1668780" cy="368300"/>
          </a:xfrm>
          <a:prstGeom prst="rect">
            <a:avLst/>
          </a:prstGeom>
          <a:noFill/>
          <a:ln>
            <a:noFill/>
          </a:ln>
        </p:spPr>
      </p:pic>
      <p:pic>
        <p:nvPicPr>
          <p:cNvPr id="18" name="Рисунок 17" descr="https://static-interneturok.cdnvideo.ru/content/konspekt_image/345902/c5d3a2a6f914b82400eb6223ab1a7398.png"/>
          <p:cNvPicPr/>
          <p:nvPr/>
        </p:nvPicPr>
        <p:blipFill>
          <a:blip r:embed="rId8">
            <a:extLst>
              <a:ext uri="{28A0092B-C50C-407E-A947-70E740481C1C}">
                <a14:useLocalDpi xmlns:a14="http://schemas.microsoft.com/office/drawing/2010/main" val="0"/>
              </a:ext>
            </a:extLst>
          </a:blip>
          <a:srcRect/>
          <a:stretch>
            <a:fillRect/>
          </a:stretch>
        </p:blipFill>
        <p:spPr bwMode="auto">
          <a:xfrm>
            <a:off x="306451" y="4005064"/>
            <a:ext cx="6185531" cy="504056"/>
          </a:xfrm>
          <a:prstGeom prst="rect">
            <a:avLst/>
          </a:prstGeom>
          <a:noFill/>
          <a:ln>
            <a:noFill/>
          </a:ln>
        </p:spPr>
      </p:pic>
      <p:pic>
        <p:nvPicPr>
          <p:cNvPr id="19" name="Рисунок 18" descr="https://static-interneturok.cdnvideo.ru/content/konspekt_image/345903/f13869c63307680e829a229661c63f62.png"/>
          <p:cNvPicPr/>
          <p:nvPr/>
        </p:nvPicPr>
        <p:blipFill>
          <a:blip r:embed="rId9">
            <a:extLst>
              <a:ext uri="{28A0092B-C50C-407E-A947-70E740481C1C}">
                <a14:useLocalDpi xmlns:a14="http://schemas.microsoft.com/office/drawing/2010/main" val="0"/>
              </a:ext>
            </a:extLst>
          </a:blip>
          <a:srcRect/>
          <a:stretch>
            <a:fillRect/>
          </a:stretch>
        </p:blipFill>
        <p:spPr bwMode="auto">
          <a:xfrm>
            <a:off x="323528" y="5157192"/>
            <a:ext cx="3658864" cy="360040"/>
          </a:xfrm>
          <a:prstGeom prst="rect">
            <a:avLst/>
          </a:prstGeom>
          <a:noFill/>
          <a:ln>
            <a:noFill/>
          </a:ln>
        </p:spPr>
      </p:pic>
      <p:sp>
        <p:nvSpPr>
          <p:cNvPr id="12" name="Прямоугольник 11"/>
          <p:cNvSpPr/>
          <p:nvPr/>
        </p:nvSpPr>
        <p:spPr>
          <a:xfrm>
            <a:off x="295190" y="4581128"/>
            <a:ext cx="7717393" cy="369332"/>
          </a:xfrm>
          <a:prstGeom prst="rect">
            <a:avLst/>
          </a:prstGeom>
        </p:spPr>
        <p:txBody>
          <a:bodyPr wrap="square">
            <a:spAutoFit/>
          </a:bodyPr>
          <a:lstStyle/>
          <a:p>
            <a:r>
              <a:rPr lang="ru-RU" b="1" dirty="0">
                <a:solidFill>
                  <a:schemeClr val="accent6">
                    <a:lumMod val="50000"/>
                  </a:schemeClr>
                </a:solidFill>
              </a:rPr>
              <a:t>Тогда вероятность, что хотя бы у кого-то совпадут дни рождения, равна:</a:t>
            </a:r>
          </a:p>
        </p:txBody>
      </p:sp>
    </p:spTree>
    <p:extLst>
      <p:ext uri="{BB962C8B-B14F-4D97-AF65-F5344CB8AC3E}">
        <p14:creationId xmlns:p14="http://schemas.microsoft.com/office/powerpoint/2010/main" val="94192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a:xfrm>
            <a:off x="539552" y="44624"/>
            <a:ext cx="8229600" cy="1143000"/>
          </a:xfrm>
        </p:spPr>
        <p:txBody>
          <a:bodyPr>
            <a:normAutofit/>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Игра в «Сражение»</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836712"/>
            <a:ext cx="8568952" cy="4955203"/>
          </a:xfrm>
          <a:prstGeom prst="rect">
            <a:avLst/>
          </a:prstGeom>
        </p:spPr>
        <p:txBody>
          <a:bodyPr wrap="square">
            <a:spAutoFit/>
          </a:bodyPr>
          <a:lstStyle/>
          <a:p>
            <a:r>
              <a:rPr lang="ru-RU" sz="2000" b="1" dirty="0">
                <a:solidFill>
                  <a:srgbClr val="7030A0"/>
                </a:solidFill>
              </a:rPr>
              <a:t>Два мальчика играют в «сражение». У каждого из них 40 спичек. Бросается монета. При появлении герба откладывает в сторону спичку </a:t>
            </a:r>
            <a:r>
              <a:rPr lang="ru-RU" sz="2000" b="1" dirty="0" smtClean="0">
                <a:solidFill>
                  <a:srgbClr val="7030A0"/>
                </a:solidFill>
              </a:rPr>
              <a:t>первый мальчик- </a:t>
            </a:r>
            <a:r>
              <a:rPr lang="ru-RU" sz="2000" b="1" dirty="0">
                <a:solidFill>
                  <a:srgbClr val="7030A0"/>
                </a:solidFill>
              </a:rPr>
              <a:t>погиб </a:t>
            </a:r>
            <a:r>
              <a:rPr lang="ru-RU" sz="2000" b="1" dirty="0" smtClean="0">
                <a:solidFill>
                  <a:srgbClr val="7030A0"/>
                </a:solidFill>
              </a:rPr>
              <a:t>его </a:t>
            </a:r>
            <a:r>
              <a:rPr lang="ru-RU" sz="2000" b="1" dirty="0">
                <a:solidFill>
                  <a:srgbClr val="7030A0"/>
                </a:solidFill>
              </a:rPr>
              <a:t>солдат, при появлении цифры то же самое делает </a:t>
            </a:r>
            <a:r>
              <a:rPr lang="ru-RU" sz="2000" b="1" dirty="0" smtClean="0">
                <a:solidFill>
                  <a:srgbClr val="7030A0"/>
                </a:solidFill>
              </a:rPr>
              <a:t>его противник </a:t>
            </a:r>
            <a:r>
              <a:rPr lang="ru-RU" sz="2000" b="1" dirty="0">
                <a:solidFill>
                  <a:srgbClr val="7030A0"/>
                </a:solidFill>
              </a:rPr>
              <a:t>— погиб его солдат. Игра про­должается до тех пор, пока у одного из них не погибнет последний </a:t>
            </a:r>
            <a:r>
              <a:rPr lang="ru-RU" sz="2000" b="1" dirty="0" smtClean="0">
                <a:solidFill>
                  <a:srgbClr val="7030A0"/>
                </a:solidFill>
              </a:rPr>
              <a:t>солдат. Какова </a:t>
            </a:r>
            <a:r>
              <a:rPr lang="ru-RU" sz="2000" b="1" dirty="0">
                <a:solidFill>
                  <a:srgbClr val="7030A0"/>
                </a:solidFill>
              </a:rPr>
              <a:t>вероятность того, что при поражении одного из мальчиков у второго останется 20 спичек</a:t>
            </a:r>
            <a:r>
              <a:rPr lang="ru-RU" sz="2000" b="1" dirty="0" smtClean="0">
                <a:solidFill>
                  <a:srgbClr val="7030A0"/>
                </a:solidFill>
              </a:rPr>
              <a:t>?</a:t>
            </a:r>
          </a:p>
          <a:p>
            <a:r>
              <a:rPr lang="ru-RU" sz="2000" dirty="0">
                <a:solidFill>
                  <a:schemeClr val="accent6">
                    <a:lumMod val="50000"/>
                  </a:schemeClr>
                </a:solidFill>
              </a:rPr>
              <a:t>Пусть в двух коробках имеется по </a:t>
            </a:r>
            <a:r>
              <a:rPr lang="en-US" sz="2000" i="1" dirty="0" smtClean="0">
                <a:solidFill>
                  <a:schemeClr val="accent6">
                    <a:lumMod val="50000"/>
                  </a:schemeClr>
                </a:solidFill>
              </a:rPr>
              <a:t>n</a:t>
            </a:r>
            <a:r>
              <a:rPr lang="ru-RU" sz="2000" dirty="0" smtClean="0">
                <a:solidFill>
                  <a:schemeClr val="accent6">
                    <a:lumMod val="50000"/>
                  </a:schemeClr>
                </a:solidFill>
              </a:rPr>
              <a:t> </a:t>
            </a:r>
            <a:r>
              <a:rPr lang="ru-RU" sz="2000" dirty="0">
                <a:solidFill>
                  <a:schemeClr val="accent6">
                    <a:lumMod val="50000"/>
                  </a:schemeClr>
                </a:solidFill>
              </a:rPr>
              <a:t>спичек. Бросаем </a:t>
            </a:r>
            <a:r>
              <a:rPr lang="ru-RU" sz="2000" dirty="0" smtClean="0">
                <a:solidFill>
                  <a:schemeClr val="accent6">
                    <a:lumMod val="50000"/>
                  </a:schemeClr>
                </a:solidFill>
              </a:rPr>
              <a:t>монету.</a:t>
            </a:r>
            <a:r>
              <a:rPr lang="ru-RU" sz="2000" dirty="0"/>
              <a:t> </a:t>
            </a:r>
            <a:r>
              <a:rPr lang="ru-RU" sz="2000" dirty="0">
                <a:solidFill>
                  <a:schemeClr val="accent6">
                    <a:lumMod val="50000"/>
                  </a:schemeClr>
                </a:solidFill>
              </a:rPr>
              <a:t>Какова вероятность того, что при полном опустошении 1-й коробки во 2-й останется </a:t>
            </a:r>
            <a:r>
              <a:rPr lang="ru-RU" sz="2000" i="1" dirty="0">
                <a:solidFill>
                  <a:schemeClr val="accent6">
                    <a:lumMod val="50000"/>
                  </a:schemeClr>
                </a:solidFill>
              </a:rPr>
              <a:t>т</a:t>
            </a:r>
            <a:r>
              <a:rPr lang="ru-RU" sz="2000" dirty="0">
                <a:solidFill>
                  <a:schemeClr val="accent6">
                    <a:lumMod val="50000"/>
                  </a:schemeClr>
                </a:solidFill>
              </a:rPr>
              <a:t> спичек?</a:t>
            </a:r>
          </a:p>
          <a:p>
            <a:r>
              <a:rPr lang="ru-RU" sz="2000" b="1" dirty="0">
                <a:solidFill>
                  <a:schemeClr val="accent6">
                    <a:lumMod val="50000"/>
                  </a:schemeClr>
                </a:solidFill>
              </a:rPr>
              <a:t>Пусть событие А — «при опустошении 1-й коробки во 2-й осталось </a:t>
            </a:r>
            <a:r>
              <a:rPr lang="ru-RU" sz="2000" i="1" dirty="0">
                <a:solidFill>
                  <a:schemeClr val="accent6">
                    <a:lumMod val="50000"/>
                  </a:schemeClr>
                </a:solidFill>
              </a:rPr>
              <a:t>т</a:t>
            </a:r>
            <a:r>
              <a:rPr lang="ru-RU" sz="2000" b="1" dirty="0" smtClean="0">
                <a:solidFill>
                  <a:schemeClr val="accent6">
                    <a:lumMod val="50000"/>
                  </a:schemeClr>
                </a:solidFill>
              </a:rPr>
              <a:t> </a:t>
            </a:r>
            <a:r>
              <a:rPr lang="ru-RU" sz="2000" b="1" dirty="0">
                <a:solidFill>
                  <a:schemeClr val="accent6">
                    <a:lumMod val="50000"/>
                  </a:schemeClr>
                </a:solidFill>
              </a:rPr>
              <a:t>спичек».</a:t>
            </a:r>
          </a:p>
          <a:p>
            <a:r>
              <a:rPr lang="ru-RU" sz="2000" b="1" dirty="0">
                <a:solidFill>
                  <a:schemeClr val="accent6">
                    <a:lumMod val="50000"/>
                  </a:schemeClr>
                </a:solidFill>
              </a:rPr>
              <a:t>Обозначим события::</a:t>
            </a:r>
          </a:p>
          <a:p>
            <a:r>
              <a:rPr lang="ru-RU" sz="2000" b="1" dirty="0">
                <a:solidFill>
                  <a:schemeClr val="accent6">
                    <a:lumMod val="50000"/>
                  </a:schemeClr>
                </a:solidFill>
              </a:rPr>
              <a:t>В1 — «спичка удалена из 1-й коробки»,</a:t>
            </a:r>
          </a:p>
          <a:p>
            <a:r>
              <a:rPr lang="ru-RU" sz="2000" b="1" dirty="0">
                <a:solidFill>
                  <a:schemeClr val="accent6">
                    <a:lumMod val="50000"/>
                  </a:schemeClr>
                </a:solidFill>
              </a:rPr>
              <a:t>В2 — «спичка удалена из 2-й коробки</a:t>
            </a:r>
            <a:r>
              <a:rPr lang="ru-RU" sz="2000" b="1" dirty="0" smtClean="0">
                <a:solidFill>
                  <a:schemeClr val="accent6">
                    <a:lumMod val="50000"/>
                  </a:schemeClr>
                </a:solidFill>
              </a:rPr>
              <a:t>».</a:t>
            </a:r>
          </a:p>
          <a:p>
            <a:endParaRPr lang="ru-RU" b="1" dirty="0">
              <a:solidFill>
                <a:schemeClr val="accent6">
                  <a:lumMod val="50000"/>
                </a:schemeClr>
              </a:solidFill>
            </a:endParaRPr>
          </a:p>
          <a:p>
            <a:endParaRPr lang="ru-RU" b="1" dirty="0">
              <a:solidFill>
                <a:schemeClr val="accent6">
                  <a:lumMod val="50000"/>
                </a:schemeClr>
              </a:solidFill>
            </a:endParaRPr>
          </a:p>
        </p:txBody>
      </p:sp>
    </p:spTree>
    <p:extLst>
      <p:ext uri="{BB962C8B-B14F-4D97-AF65-F5344CB8AC3E}">
        <p14:creationId xmlns:p14="http://schemas.microsoft.com/office/powerpoint/2010/main" val="4162554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a:xfrm>
            <a:off x="539552" y="44624"/>
            <a:ext cx="8229600" cy="1143000"/>
          </a:xfrm>
        </p:spPr>
        <p:txBody>
          <a:bodyPr>
            <a:normAutofit/>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Игра в «Сражение»</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836712"/>
            <a:ext cx="8568952" cy="6186309"/>
          </a:xfrm>
          <a:prstGeom prst="rect">
            <a:avLst/>
          </a:prstGeom>
        </p:spPr>
        <p:txBody>
          <a:bodyPr wrap="square">
            <a:spAutoFit/>
          </a:bodyPr>
          <a:lstStyle/>
          <a:p>
            <a:r>
              <a:rPr lang="ru-RU" sz="2400" b="1" dirty="0" smtClean="0">
                <a:solidFill>
                  <a:schemeClr val="accent6">
                    <a:lumMod val="50000"/>
                  </a:schemeClr>
                </a:solidFill>
              </a:rPr>
              <a:t>Поскольку </a:t>
            </a:r>
            <a:r>
              <a:rPr lang="ru-RU" sz="2400" b="1" dirty="0">
                <a:solidFill>
                  <a:schemeClr val="accent6">
                    <a:lumMod val="50000"/>
                  </a:schemeClr>
                </a:solidFill>
              </a:rPr>
              <a:t>подбрасываемая монета симметричная, </a:t>
            </a:r>
            <a:r>
              <a:rPr lang="en-US" sz="2400" b="1" dirty="0">
                <a:solidFill>
                  <a:schemeClr val="accent6">
                    <a:lumMod val="50000"/>
                  </a:schemeClr>
                </a:solidFill>
              </a:rPr>
              <a:t>P</a:t>
            </a:r>
            <a:r>
              <a:rPr lang="ru-RU" sz="2400" b="1" dirty="0">
                <a:solidFill>
                  <a:schemeClr val="accent6">
                    <a:lumMod val="50000"/>
                  </a:schemeClr>
                </a:solidFill>
              </a:rPr>
              <a:t>(</a:t>
            </a:r>
            <a:r>
              <a:rPr lang="en-US" sz="2400" b="1" dirty="0">
                <a:solidFill>
                  <a:schemeClr val="accent6">
                    <a:lumMod val="50000"/>
                  </a:schemeClr>
                </a:solidFill>
              </a:rPr>
              <a:t>B</a:t>
            </a:r>
            <a:r>
              <a:rPr lang="ru-RU" sz="2400" b="1" baseline="-25000" dirty="0">
                <a:solidFill>
                  <a:schemeClr val="accent6">
                    <a:lumMod val="50000"/>
                  </a:schemeClr>
                </a:solidFill>
              </a:rPr>
              <a:t>1</a:t>
            </a:r>
            <a:r>
              <a:rPr lang="ru-RU" sz="2400" b="1" dirty="0">
                <a:solidFill>
                  <a:schemeClr val="accent6">
                    <a:lumMod val="50000"/>
                  </a:schemeClr>
                </a:solidFill>
              </a:rPr>
              <a:t>) </a:t>
            </a:r>
            <a:r>
              <a:rPr lang="ru-RU" sz="2400" b="1" i="1" dirty="0">
                <a:solidFill>
                  <a:schemeClr val="accent6">
                    <a:lumMod val="50000"/>
                  </a:schemeClr>
                </a:solidFill>
              </a:rPr>
              <a:t>=Р(В</a:t>
            </a:r>
            <a:r>
              <a:rPr lang="ru-RU" sz="2400" b="1" i="1" baseline="-25000" dirty="0">
                <a:solidFill>
                  <a:schemeClr val="accent6">
                    <a:lumMod val="50000"/>
                  </a:schemeClr>
                </a:solidFill>
              </a:rPr>
              <a:t>2</a:t>
            </a:r>
            <a:r>
              <a:rPr lang="ru-RU" sz="2400" b="1" dirty="0">
                <a:solidFill>
                  <a:schemeClr val="accent6">
                    <a:lumMod val="50000"/>
                  </a:schemeClr>
                </a:solidFill>
              </a:rPr>
              <a:t>)= </a:t>
            </a:r>
            <a:r>
              <a:rPr lang="ru-RU" sz="2400" b="1" dirty="0" smtClean="0">
                <a:solidFill>
                  <a:schemeClr val="accent6">
                    <a:lumMod val="50000"/>
                  </a:schemeClr>
                </a:solidFill>
              </a:rPr>
              <a:t>1/2   </a:t>
            </a:r>
            <a:r>
              <a:rPr lang="ru-RU" sz="2400" b="1" dirty="0">
                <a:solidFill>
                  <a:schemeClr val="accent6">
                    <a:lumMod val="50000"/>
                  </a:schemeClr>
                </a:solidFill>
              </a:rPr>
              <a:t>. Если при опустошении 1-й коробки во 2-й осталось </a:t>
            </a:r>
            <a:r>
              <a:rPr lang="ru-RU" sz="2400" b="1" i="1" dirty="0">
                <a:solidFill>
                  <a:schemeClr val="accent6">
                    <a:lumMod val="50000"/>
                  </a:schemeClr>
                </a:solidFill>
              </a:rPr>
              <a:t>т </a:t>
            </a:r>
            <a:r>
              <a:rPr lang="ru-RU" sz="2400" b="1" dirty="0">
                <a:solidFill>
                  <a:schemeClr val="accent6">
                    <a:lumMod val="50000"/>
                  </a:schemeClr>
                </a:solidFill>
              </a:rPr>
              <a:t>спичек, то при </a:t>
            </a:r>
            <a:r>
              <a:rPr lang="ru-RU" sz="2400" b="1" dirty="0" smtClean="0">
                <a:solidFill>
                  <a:schemeClr val="accent6">
                    <a:lumMod val="50000"/>
                  </a:schemeClr>
                </a:solidFill>
              </a:rPr>
              <a:t>2</a:t>
            </a:r>
            <a:r>
              <a:rPr lang="en-US" sz="2400" b="1" i="1" dirty="0" smtClean="0">
                <a:solidFill>
                  <a:schemeClr val="accent6">
                    <a:lumMod val="50000"/>
                  </a:schemeClr>
                </a:solidFill>
              </a:rPr>
              <a:t>n</a:t>
            </a:r>
            <a:r>
              <a:rPr lang="ru-RU" sz="2400" b="1" dirty="0" smtClean="0">
                <a:solidFill>
                  <a:schemeClr val="accent6">
                    <a:lumMod val="50000"/>
                  </a:schemeClr>
                </a:solidFill>
              </a:rPr>
              <a:t> </a:t>
            </a:r>
            <a:r>
              <a:rPr lang="ru-RU" sz="2400" b="1" dirty="0">
                <a:solidFill>
                  <a:schemeClr val="accent6">
                    <a:lumMod val="50000"/>
                  </a:schemeClr>
                </a:solidFill>
              </a:rPr>
              <a:t>— </a:t>
            </a:r>
            <a:r>
              <a:rPr lang="ru-RU" sz="2400" b="1" i="1" dirty="0">
                <a:solidFill>
                  <a:schemeClr val="accent6">
                    <a:lumMod val="50000"/>
                  </a:schemeClr>
                </a:solidFill>
              </a:rPr>
              <a:t>т</a:t>
            </a:r>
            <a:r>
              <a:rPr lang="ru-RU" sz="2400" b="1" dirty="0">
                <a:solidFill>
                  <a:schemeClr val="accent6">
                    <a:lumMod val="50000"/>
                  </a:schemeClr>
                </a:solidFill>
              </a:rPr>
              <a:t> бросаниях монеты </a:t>
            </a:r>
            <a:r>
              <a:rPr lang="en-US" sz="2400" b="1" i="1" dirty="0">
                <a:solidFill>
                  <a:schemeClr val="accent6">
                    <a:lumMod val="50000"/>
                  </a:schemeClr>
                </a:solidFill>
              </a:rPr>
              <a:t>n</a:t>
            </a:r>
            <a:r>
              <a:rPr lang="ru-RU" sz="2400" b="1" dirty="0" smtClean="0">
                <a:solidFill>
                  <a:schemeClr val="accent6">
                    <a:lumMod val="50000"/>
                  </a:schemeClr>
                </a:solidFill>
              </a:rPr>
              <a:t> </a:t>
            </a:r>
            <a:r>
              <a:rPr lang="ru-RU" sz="2400" b="1" dirty="0">
                <a:solidFill>
                  <a:schemeClr val="accent6">
                    <a:lumMod val="50000"/>
                  </a:schemeClr>
                </a:solidFill>
              </a:rPr>
              <a:t>раз появился герб, </a:t>
            </a:r>
            <a:r>
              <a:rPr lang="en-US" sz="2400" b="1" i="1" dirty="0" smtClean="0">
                <a:solidFill>
                  <a:schemeClr val="accent6">
                    <a:lumMod val="50000"/>
                  </a:schemeClr>
                </a:solidFill>
              </a:rPr>
              <a:t>n</a:t>
            </a:r>
            <a:r>
              <a:rPr lang="ru-RU" sz="2400" b="1" dirty="0" smtClean="0">
                <a:solidFill>
                  <a:schemeClr val="accent6">
                    <a:lumMod val="50000"/>
                  </a:schemeClr>
                </a:solidFill>
              </a:rPr>
              <a:t>— </a:t>
            </a:r>
            <a:r>
              <a:rPr lang="ru-RU" sz="2400" b="1" i="1" dirty="0">
                <a:solidFill>
                  <a:schemeClr val="accent6">
                    <a:lumMod val="50000"/>
                  </a:schemeClr>
                </a:solidFill>
              </a:rPr>
              <a:t>т</a:t>
            </a:r>
            <a:r>
              <a:rPr lang="ru-RU" sz="2400" b="1" dirty="0">
                <a:solidFill>
                  <a:schemeClr val="accent6">
                    <a:lumMod val="50000"/>
                  </a:schemeClr>
                </a:solidFill>
              </a:rPr>
              <a:t> раз цифра. Значит, событие </a:t>
            </a:r>
            <a:r>
              <a:rPr lang="ru-RU" sz="2400" b="1" i="1" dirty="0">
                <a:solidFill>
                  <a:schemeClr val="accent6">
                    <a:lumMod val="50000"/>
                  </a:schemeClr>
                </a:solidFill>
              </a:rPr>
              <a:t>В</a:t>
            </a:r>
            <a:r>
              <a:rPr lang="ru-RU" sz="2400" b="1" baseline="-25000" dirty="0">
                <a:solidFill>
                  <a:schemeClr val="accent6">
                    <a:lumMod val="50000"/>
                  </a:schemeClr>
                </a:solidFill>
              </a:rPr>
              <a:t>1</a:t>
            </a:r>
            <a:r>
              <a:rPr lang="ru-RU" sz="2400" b="1" dirty="0">
                <a:solidFill>
                  <a:schemeClr val="accent6">
                    <a:lumMod val="50000"/>
                  </a:schemeClr>
                </a:solidFill>
              </a:rPr>
              <a:t> произошло </a:t>
            </a:r>
            <a:r>
              <a:rPr lang="en-US" sz="2400" b="1" i="1" dirty="0">
                <a:solidFill>
                  <a:schemeClr val="accent6">
                    <a:lumMod val="50000"/>
                  </a:schemeClr>
                </a:solidFill>
              </a:rPr>
              <a:t>n</a:t>
            </a:r>
            <a:r>
              <a:rPr lang="ru-RU" sz="2400" b="1" i="1" dirty="0" smtClean="0">
                <a:solidFill>
                  <a:schemeClr val="accent6">
                    <a:lumMod val="50000"/>
                  </a:schemeClr>
                </a:solidFill>
              </a:rPr>
              <a:t> </a:t>
            </a:r>
            <a:r>
              <a:rPr lang="ru-RU" sz="2400" b="1" dirty="0">
                <a:solidFill>
                  <a:schemeClr val="accent6">
                    <a:lumMod val="50000"/>
                  </a:schemeClr>
                </a:solidFill>
              </a:rPr>
              <a:t>раз при </a:t>
            </a:r>
            <a:r>
              <a:rPr lang="ru-RU" sz="2400" b="1" dirty="0" smtClean="0">
                <a:solidFill>
                  <a:schemeClr val="accent6">
                    <a:lumMod val="50000"/>
                  </a:schemeClr>
                </a:solidFill>
              </a:rPr>
              <a:t>2</a:t>
            </a:r>
            <a:r>
              <a:rPr lang="en-US" sz="2400" b="1" i="1" dirty="0" smtClean="0">
                <a:solidFill>
                  <a:schemeClr val="accent6">
                    <a:lumMod val="50000"/>
                  </a:schemeClr>
                </a:solidFill>
              </a:rPr>
              <a:t>n</a:t>
            </a:r>
            <a:r>
              <a:rPr lang="ru-RU" sz="2400" b="1" i="1" dirty="0" smtClean="0">
                <a:solidFill>
                  <a:schemeClr val="accent6">
                    <a:lumMod val="50000"/>
                  </a:schemeClr>
                </a:solidFill>
              </a:rPr>
              <a:t> </a:t>
            </a:r>
            <a:r>
              <a:rPr lang="ru-RU" sz="2400" b="1" i="1" dirty="0">
                <a:solidFill>
                  <a:schemeClr val="accent6">
                    <a:lumMod val="50000"/>
                  </a:schemeClr>
                </a:solidFill>
              </a:rPr>
              <a:t>— т</a:t>
            </a:r>
            <a:r>
              <a:rPr lang="ru-RU" sz="2400" b="1" dirty="0">
                <a:solidFill>
                  <a:schemeClr val="accent6">
                    <a:lumMod val="50000"/>
                  </a:schemeClr>
                </a:solidFill>
              </a:rPr>
              <a:t> испытаниях. По формуле </a:t>
            </a:r>
            <a:r>
              <a:rPr lang="ru-RU" sz="2400" b="1" dirty="0" smtClean="0">
                <a:solidFill>
                  <a:schemeClr val="accent6">
                    <a:lumMod val="50000"/>
                  </a:schemeClr>
                </a:solidFill>
              </a:rPr>
              <a:t>Бернулли</a:t>
            </a:r>
            <a:r>
              <a:rPr lang="ru-RU" sz="2400" b="1" dirty="0">
                <a:solidFill>
                  <a:schemeClr val="accent6">
                    <a:lumMod val="50000"/>
                  </a:schemeClr>
                </a:solidFill>
              </a:rPr>
              <a:t>:</a:t>
            </a:r>
          </a:p>
          <a:p>
            <a:r>
              <a:rPr lang="ru-RU" sz="2400" b="1" i="1" dirty="0"/>
              <a:t> </a:t>
            </a:r>
            <a:endParaRPr lang="ru-RU" sz="2400" b="1" dirty="0"/>
          </a:p>
          <a:p>
            <a:endParaRPr lang="en-US" sz="2400" b="1" dirty="0" smtClean="0"/>
          </a:p>
          <a:p>
            <a:r>
              <a:rPr lang="ru-RU" sz="2400" b="1" dirty="0" smtClean="0">
                <a:solidFill>
                  <a:schemeClr val="accent6">
                    <a:lumMod val="50000"/>
                  </a:schemeClr>
                </a:solidFill>
              </a:rPr>
              <a:t>По </a:t>
            </a:r>
            <a:r>
              <a:rPr lang="ru-RU" sz="2400" b="1" dirty="0">
                <a:solidFill>
                  <a:schemeClr val="accent6">
                    <a:lumMod val="50000"/>
                  </a:schemeClr>
                </a:solidFill>
              </a:rPr>
              <a:t>условиям игры </a:t>
            </a:r>
            <a:r>
              <a:rPr lang="ru-RU" sz="2400" b="1" dirty="0" smtClean="0">
                <a:solidFill>
                  <a:schemeClr val="accent6">
                    <a:lumMod val="50000"/>
                  </a:schemeClr>
                </a:solidFill>
              </a:rPr>
              <a:t>мальчиков:</a:t>
            </a:r>
          </a:p>
          <a:p>
            <a:r>
              <a:rPr lang="ru-RU" sz="2400" b="1" dirty="0">
                <a:solidFill>
                  <a:schemeClr val="accent6">
                    <a:lumMod val="50000"/>
                  </a:schemeClr>
                </a:solidFill>
              </a:rPr>
              <a:t/>
            </a:r>
            <a:br>
              <a:rPr lang="ru-RU" sz="2400" b="1" dirty="0">
                <a:solidFill>
                  <a:schemeClr val="accent6">
                    <a:lumMod val="50000"/>
                  </a:schemeClr>
                </a:solidFill>
              </a:rPr>
            </a:br>
            <a:endParaRPr lang="ru-RU" sz="2400" b="1" dirty="0" smtClean="0">
              <a:solidFill>
                <a:schemeClr val="accent6">
                  <a:lumMod val="50000"/>
                </a:schemeClr>
              </a:solidFill>
            </a:endParaRPr>
          </a:p>
          <a:p>
            <a:r>
              <a:rPr lang="ru-RU" sz="2400" b="1" dirty="0" smtClean="0">
                <a:solidFill>
                  <a:schemeClr val="accent6">
                    <a:lumMod val="50000"/>
                  </a:schemeClr>
                </a:solidFill>
              </a:rPr>
              <a:t>Как </a:t>
            </a:r>
            <a:r>
              <a:rPr lang="ru-RU" sz="2400" b="1" dirty="0">
                <a:solidFill>
                  <a:schemeClr val="accent6">
                    <a:lumMod val="50000"/>
                  </a:schemeClr>
                </a:solidFill>
              </a:rPr>
              <a:t>видно, шансов выиграть сражение с меньшими</a:t>
            </a:r>
            <a:r>
              <a:rPr lang="ru-RU" sz="2400" b="1" dirty="0" smtClean="0">
                <a:solidFill>
                  <a:schemeClr val="accent6">
                    <a:lumMod val="50000"/>
                  </a:schemeClr>
                </a:solidFill>
              </a:rPr>
              <a:t>,</a:t>
            </a:r>
          </a:p>
          <a:p>
            <a:r>
              <a:rPr lang="ru-RU" sz="2400" b="1" dirty="0" smtClean="0">
                <a:solidFill>
                  <a:schemeClr val="accent6">
                    <a:lumMod val="50000"/>
                  </a:schemeClr>
                </a:solidFill>
              </a:rPr>
              <a:t> </a:t>
            </a:r>
            <a:r>
              <a:rPr lang="ru-RU" sz="2400" b="1" dirty="0">
                <a:solidFill>
                  <a:schemeClr val="accent6">
                    <a:lumMod val="50000"/>
                  </a:schemeClr>
                </a:solidFill>
              </a:rPr>
              <a:t>чем у противника, потерями немного. История  </a:t>
            </a:r>
            <a:endParaRPr lang="ru-RU" sz="2400" b="1" dirty="0" smtClean="0">
              <a:solidFill>
                <a:schemeClr val="accent6">
                  <a:lumMod val="50000"/>
                </a:schemeClr>
              </a:solidFill>
            </a:endParaRPr>
          </a:p>
          <a:p>
            <a:r>
              <a:rPr lang="ru-RU" sz="2400" b="1" dirty="0" smtClean="0">
                <a:solidFill>
                  <a:schemeClr val="accent6">
                    <a:lumMod val="50000"/>
                  </a:schemeClr>
                </a:solidFill>
              </a:rPr>
              <a:t>настоящих </a:t>
            </a:r>
            <a:r>
              <a:rPr lang="ru-RU" sz="2400" b="1" dirty="0">
                <a:solidFill>
                  <a:schemeClr val="accent6">
                    <a:lumMod val="50000"/>
                  </a:schemeClr>
                </a:solidFill>
              </a:rPr>
              <a:t>и нынешних войн это подтверждает.</a:t>
            </a:r>
            <a:br>
              <a:rPr lang="ru-RU" sz="2400" b="1" dirty="0">
                <a:solidFill>
                  <a:schemeClr val="accent6">
                    <a:lumMod val="50000"/>
                  </a:schemeClr>
                </a:solidFill>
              </a:rPr>
            </a:br>
            <a:endParaRPr lang="ru-RU" sz="2400" b="1" dirty="0">
              <a:solidFill>
                <a:schemeClr val="accent6">
                  <a:lumMod val="50000"/>
                </a:schemeClr>
              </a:solidFill>
            </a:endParaRPr>
          </a:p>
          <a:p>
            <a:endParaRPr lang="ru-RU" b="1" dirty="0">
              <a:solidFill>
                <a:schemeClr val="accent6">
                  <a:lumMod val="50000"/>
                </a:schemeClr>
              </a:solidFill>
            </a:endParaRPr>
          </a:p>
          <a:p>
            <a:endParaRPr lang="ru-RU" b="1" dirty="0">
              <a:solidFill>
                <a:schemeClr val="accent6">
                  <a:lumMod val="50000"/>
                </a:schemeClr>
              </a:solidFill>
            </a:endParaRPr>
          </a:p>
        </p:txBody>
      </p:sp>
      <p:pic>
        <p:nvPicPr>
          <p:cNvPr id="6" name="Рисунок 5"/>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708920"/>
            <a:ext cx="3786939" cy="771256"/>
          </a:xfrm>
          <a:prstGeom prst="rect">
            <a:avLst/>
          </a:prstGeom>
          <a:noFill/>
          <a:ln>
            <a:noFill/>
          </a:ln>
        </p:spPr>
      </p:pic>
      <p:pic>
        <p:nvPicPr>
          <p:cNvPr id="7" name="Рисунок 6"/>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785818"/>
            <a:ext cx="2808312" cy="576064"/>
          </a:xfrm>
          <a:prstGeom prst="rect">
            <a:avLst/>
          </a:prstGeom>
          <a:noFill/>
          <a:ln>
            <a:noFill/>
          </a:ln>
        </p:spPr>
      </p:pic>
    </p:spTree>
    <p:extLst>
      <p:ext uri="{BB962C8B-B14F-4D97-AF65-F5344CB8AC3E}">
        <p14:creationId xmlns:p14="http://schemas.microsoft.com/office/powerpoint/2010/main" val="2370778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78" y="0"/>
            <a:ext cx="9139696" cy="6858000"/>
          </a:xfrm>
          <a:prstGeom prst="rect">
            <a:avLst/>
          </a:prstGeom>
        </p:spPr>
      </p:pic>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110098" y="332656"/>
            <a:ext cx="31089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Введение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Прямоугольник 6"/>
          <p:cNvSpPr/>
          <p:nvPr/>
        </p:nvSpPr>
        <p:spPr>
          <a:xfrm>
            <a:off x="395536" y="1340768"/>
            <a:ext cx="7848872" cy="5632311"/>
          </a:xfrm>
          <a:prstGeom prst="rect">
            <a:avLst/>
          </a:prstGeom>
        </p:spPr>
        <p:txBody>
          <a:bodyPr wrap="square">
            <a:spAutoFit/>
          </a:bodyPr>
          <a:lstStyle/>
          <a:p>
            <a:pPr marL="342900" indent="-342900">
              <a:buFont typeface="Arial" panose="020B0604020202020204" pitchFamily="34" charset="0"/>
              <a:buChar char="•"/>
            </a:pPr>
            <a:r>
              <a:rPr lang="ru-RU" sz="2400" b="1" dirty="0" smtClean="0">
                <a:solidFill>
                  <a:srgbClr val="7030A0"/>
                </a:solidFill>
              </a:rPr>
              <a:t>Случайности </a:t>
            </a:r>
            <a:r>
              <a:rPr lang="ru-RU" sz="2400" b="1" dirty="0">
                <a:solidFill>
                  <a:srgbClr val="7030A0"/>
                </a:solidFill>
              </a:rPr>
              <a:t>могут подчиняться относительно </a:t>
            </a:r>
            <a:r>
              <a:rPr lang="ru-RU" sz="2400" b="1" dirty="0" smtClean="0">
                <a:solidFill>
                  <a:srgbClr val="7030A0"/>
                </a:solidFill>
              </a:rPr>
              <a:t>простым </a:t>
            </a:r>
            <a:r>
              <a:rPr lang="ru-RU" sz="2400" b="1" dirty="0">
                <a:solidFill>
                  <a:srgbClr val="7030A0"/>
                </a:solidFill>
              </a:rPr>
              <a:t>и более сложным закономерностям. Позднее, с опытом, человек все чаще стал взвешивать случай­ные события, классифицировать их исходы как невозможные, возможные и </a:t>
            </a:r>
            <a:r>
              <a:rPr lang="ru-RU" sz="2400" b="1" dirty="0" smtClean="0">
                <a:solidFill>
                  <a:srgbClr val="7030A0"/>
                </a:solidFill>
              </a:rPr>
              <a:t>достоверные.</a:t>
            </a:r>
          </a:p>
          <a:p>
            <a:pPr marL="342900" indent="-342900">
              <a:buFont typeface="Arial" panose="020B0604020202020204" pitchFamily="34" charset="0"/>
              <a:buChar char="•"/>
            </a:pPr>
            <a:r>
              <a:rPr lang="ru-RU" sz="2400" b="1" dirty="0" smtClean="0">
                <a:solidFill>
                  <a:srgbClr val="7030A0"/>
                </a:solidFill>
              </a:rPr>
              <a:t>Собственно, мир остается таким, каков он есть, оказывается, только пользуясь языком науки о</a:t>
            </a:r>
          </a:p>
          <a:p>
            <a:r>
              <a:rPr lang="ru-RU" sz="2400" b="1" dirty="0" smtClean="0">
                <a:solidFill>
                  <a:srgbClr val="7030A0"/>
                </a:solidFill>
              </a:rPr>
              <a:t> случае – теорией вероятностей можно описать многие явления и си­туации. </a:t>
            </a:r>
          </a:p>
          <a:p>
            <a:pPr marL="342900" indent="-342900">
              <a:buFont typeface="Arial" panose="020B0604020202020204" pitchFamily="34" charset="0"/>
              <a:buChar char="•"/>
            </a:pPr>
            <a:r>
              <a:rPr lang="ru-RU" sz="2400" b="1" dirty="0">
                <a:solidFill>
                  <a:srgbClr val="7030A0"/>
                </a:solidFill>
              </a:rPr>
              <a:t>Для неподготовленного человека анализ случайных событий — непростая задача. На </a:t>
            </a:r>
            <a:r>
              <a:rPr lang="ru-RU" sz="2400" b="1" dirty="0" smtClean="0">
                <a:solidFill>
                  <a:srgbClr val="7030A0"/>
                </a:solidFill>
              </a:rPr>
              <a:t>помощь</a:t>
            </a:r>
          </a:p>
          <a:p>
            <a:r>
              <a:rPr lang="ru-RU" sz="2400" b="1" dirty="0" smtClean="0">
                <a:solidFill>
                  <a:srgbClr val="7030A0"/>
                </a:solidFill>
              </a:rPr>
              <a:t> </a:t>
            </a:r>
            <a:r>
              <a:rPr lang="ru-RU" sz="2400" b="1" dirty="0">
                <a:solidFill>
                  <a:srgbClr val="7030A0"/>
                </a:solidFill>
              </a:rPr>
              <a:t>приходит теория вероятностей — один </a:t>
            </a:r>
            <a:r>
              <a:rPr lang="ru-RU" sz="2400" b="1" dirty="0" smtClean="0">
                <a:solidFill>
                  <a:srgbClr val="7030A0"/>
                </a:solidFill>
              </a:rPr>
              <a:t>из</a:t>
            </a:r>
          </a:p>
          <a:p>
            <a:r>
              <a:rPr lang="ru-RU" sz="2400" b="1" dirty="0" smtClean="0">
                <a:solidFill>
                  <a:srgbClr val="7030A0"/>
                </a:solidFill>
              </a:rPr>
              <a:t> </a:t>
            </a:r>
            <a:r>
              <a:rPr lang="ru-RU" sz="2400" b="1" dirty="0">
                <a:solidFill>
                  <a:srgbClr val="7030A0"/>
                </a:solidFill>
              </a:rPr>
              <a:t>самых сложных разделов математики.</a:t>
            </a:r>
          </a:p>
          <a:p>
            <a:endParaRPr lang="ru-RU" sz="2400" b="1" dirty="0" smtClean="0">
              <a:solidFill>
                <a:srgbClr val="7030A0"/>
              </a:solidFill>
            </a:endParaRPr>
          </a:p>
          <a:p>
            <a:endParaRPr lang="ru-RU" sz="2400" b="1" dirty="0"/>
          </a:p>
        </p:txBody>
      </p:sp>
      <p:pic>
        <p:nvPicPr>
          <p:cNvPr id="2052" name="Picture 4" descr="4. До куч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3346" y="116632"/>
            <a:ext cx="1613150" cy="158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828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p:txBody>
          <a:bodyPr>
            <a:noAutofit/>
          </a:bodyPr>
          <a:lstStyle/>
          <a:p>
            <a:pPr lvl="1" algn="ctr" rtl="0">
              <a:spcBef>
                <a:spcPct val="0"/>
              </a:spcBef>
            </a:pPr>
            <a:r>
              <a:rPr lang="ru-RU" sz="3200" b="1" dirty="0">
                <a:solidFill>
                  <a:srgbClr val="FF0000"/>
                </a:solidFill>
              </a:rPr>
              <a:t>Вычисление вероятности попадания работы в финал</a:t>
            </a:r>
            <a:r>
              <a:rPr lang="ru-RU" sz="3200" dirty="0" smtClean="0">
                <a:solidFill>
                  <a:srgbClr val="FF0000"/>
                </a:solidFill>
                <a:effectLst/>
              </a:rPr>
              <a:t/>
            </a:r>
            <a:br>
              <a:rPr lang="ru-RU" sz="3200" dirty="0" smtClean="0">
                <a:solidFill>
                  <a:srgbClr val="FF0000"/>
                </a:solidFill>
                <a:effectLst/>
              </a:rPr>
            </a:br>
            <a:endParaRPr lang="ru-RU" sz="3200" dirty="0">
              <a:solidFill>
                <a:srgbClr val="FF0000"/>
              </a:solidFill>
            </a:endParaRPr>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153933"/>
            <a:ext cx="8712968" cy="4401205"/>
          </a:xfrm>
          <a:prstGeom prst="rect">
            <a:avLst/>
          </a:prstGeom>
        </p:spPr>
        <p:txBody>
          <a:bodyPr wrap="square">
            <a:spAutoFit/>
          </a:bodyPr>
          <a:lstStyle/>
          <a:p>
            <a:r>
              <a:rPr lang="ru-RU" sz="2000" b="1" dirty="0">
                <a:solidFill>
                  <a:srgbClr val="7030A0"/>
                </a:solidFill>
              </a:rPr>
              <a:t>Пусть имеется 4 члена экспертной комиссии, независимо друг от друга выставляют баллы за работу в соответствии с 5-ю критериями. Любой из пяти судей может забраковать работу по любому из критериев. Вероятность того. Что каждый из членов экспертного совета может не пропустить работу в финал равна 0,5. Если хотя бы два  эксперта бракуют работу, то она не допускается в финал конкурса. Определим вероятность того, что  конкурсная  работа не пройдет в финал.</a:t>
            </a:r>
          </a:p>
          <a:p>
            <a:r>
              <a:rPr lang="ru-RU" sz="2000" b="1" dirty="0">
                <a:solidFill>
                  <a:srgbClr val="7030A0"/>
                </a:solidFill>
              </a:rPr>
              <a:t>Решение</a:t>
            </a:r>
          </a:p>
          <a:p>
            <a:r>
              <a:rPr lang="ru-RU" sz="2000" b="1" dirty="0">
                <a:solidFill>
                  <a:srgbClr val="7030A0"/>
                </a:solidFill>
              </a:rPr>
              <a:t>Пусть событие </a:t>
            </a:r>
            <a:r>
              <a:rPr lang="ru-RU" sz="2000" b="1" dirty="0" smtClean="0">
                <a:solidFill>
                  <a:srgbClr val="7030A0"/>
                </a:solidFill>
              </a:rPr>
              <a:t> А</a:t>
            </a:r>
            <a:r>
              <a:rPr lang="ru-RU" sz="2000" b="1" baseline="-25000" dirty="0" smtClean="0">
                <a:solidFill>
                  <a:srgbClr val="7030A0"/>
                </a:solidFill>
              </a:rPr>
              <a:t>1</a:t>
            </a:r>
            <a:r>
              <a:rPr lang="ru-RU" sz="2000" b="1" dirty="0">
                <a:solidFill>
                  <a:srgbClr val="7030A0"/>
                </a:solidFill>
              </a:rPr>
              <a:t>: «не допуск одним экспертом»</a:t>
            </a:r>
          </a:p>
          <a:p>
            <a:r>
              <a:rPr lang="ru-RU" sz="2000" b="1" dirty="0">
                <a:solidFill>
                  <a:srgbClr val="7030A0"/>
                </a:solidFill>
              </a:rPr>
              <a:t>                        </a:t>
            </a:r>
            <a:r>
              <a:rPr lang="ru-RU" sz="2000" b="1" dirty="0" smtClean="0">
                <a:solidFill>
                  <a:srgbClr val="7030A0"/>
                </a:solidFill>
              </a:rPr>
              <a:t>     А</a:t>
            </a:r>
            <a:r>
              <a:rPr lang="ru-RU" sz="2000" b="1" baseline="-25000" dirty="0" smtClean="0">
                <a:solidFill>
                  <a:srgbClr val="7030A0"/>
                </a:solidFill>
              </a:rPr>
              <a:t>2</a:t>
            </a:r>
            <a:r>
              <a:rPr lang="ru-RU" sz="2000" b="1" dirty="0">
                <a:solidFill>
                  <a:srgbClr val="7030A0"/>
                </a:solidFill>
              </a:rPr>
              <a:t>: «не допуск двумя экспертами»</a:t>
            </a:r>
          </a:p>
          <a:p>
            <a:r>
              <a:rPr lang="ru-RU" sz="2000" b="1" dirty="0">
                <a:solidFill>
                  <a:srgbClr val="7030A0"/>
                </a:solidFill>
              </a:rPr>
              <a:t>                       </a:t>
            </a:r>
            <a:r>
              <a:rPr lang="ru-RU" sz="2000" b="1" dirty="0" smtClean="0">
                <a:solidFill>
                  <a:srgbClr val="7030A0"/>
                </a:solidFill>
              </a:rPr>
              <a:t>      </a:t>
            </a:r>
            <a:r>
              <a:rPr lang="ru-RU" sz="2000" b="1" dirty="0">
                <a:solidFill>
                  <a:srgbClr val="7030A0"/>
                </a:solidFill>
              </a:rPr>
              <a:t>А</a:t>
            </a:r>
            <a:r>
              <a:rPr lang="ru-RU" sz="2000" b="1" baseline="-25000" dirty="0">
                <a:solidFill>
                  <a:srgbClr val="7030A0"/>
                </a:solidFill>
              </a:rPr>
              <a:t>3</a:t>
            </a:r>
            <a:r>
              <a:rPr lang="ru-RU" sz="2000" b="1" dirty="0">
                <a:solidFill>
                  <a:srgbClr val="7030A0"/>
                </a:solidFill>
              </a:rPr>
              <a:t>: «не допуск тремя экспертами»</a:t>
            </a:r>
          </a:p>
          <a:p>
            <a:r>
              <a:rPr lang="ru-RU" sz="2000" b="1" dirty="0">
                <a:solidFill>
                  <a:srgbClr val="7030A0"/>
                </a:solidFill>
              </a:rPr>
              <a:t>                          </a:t>
            </a:r>
            <a:r>
              <a:rPr lang="ru-RU" sz="2000" b="1" dirty="0" smtClean="0">
                <a:solidFill>
                  <a:srgbClr val="7030A0"/>
                </a:solidFill>
              </a:rPr>
              <a:t>   А</a:t>
            </a:r>
            <a:r>
              <a:rPr lang="ru-RU" sz="2000" b="1" baseline="-25000" dirty="0" smtClean="0">
                <a:solidFill>
                  <a:srgbClr val="7030A0"/>
                </a:solidFill>
              </a:rPr>
              <a:t>4</a:t>
            </a:r>
            <a:r>
              <a:rPr lang="ru-RU" sz="2000" b="1" dirty="0">
                <a:solidFill>
                  <a:srgbClr val="7030A0"/>
                </a:solidFill>
              </a:rPr>
              <a:t>: «не допуск четырьмя экспертами»</a:t>
            </a:r>
          </a:p>
          <a:p>
            <a:r>
              <a:rPr lang="ru-RU" sz="2000" b="1" dirty="0">
                <a:solidFill>
                  <a:srgbClr val="7030A0"/>
                </a:solidFill>
              </a:rPr>
              <a:t> </a:t>
            </a:r>
            <a:r>
              <a:rPr lang="ru-RU" sz="2000" b="1" dirty="0" smtClean="0">
                <a:solidFill>
                  <a:srgbClr val="7030A0"/>
                </a:solidFill>
              </a:rPr>
              <a:t>  </a:t>
            </a:r>
          </a:p>
          <a:p>
            <a:r>
              <a:rPr lang="ru-RU" sz="2000" b="1" dirty="0" smtClean="0">
                <a:solidFill>
                  <a:srgbClr val="7030A0"/>
                </a:solidFill>
              </a:rPr>
              <a:t>Событие    А</a:t>
            </a:r>
            <a:r>
              <a:rPr lang="ru-RU" sz="2000" b="1" dirty="0">
                <a:solidFill>
                  <a:srgbClr val="7030A0"/>
                </a:solidFill>
              </a:rPr>
              <a:t>: «работа не допущена»</a:t>
            </a:r>
          </a:p>
        </p:txBody>
      </p:sp>
    </p:spTree>
    <p:extLst>
      <p:ext uri="{BB962C8B-B14F-4D97-AF65-F5344CB8AC3E}">
        <p14:creationId xmlns:p14="http://schemas.microsoft.com/office/powerpoint/2010/main" val="4172630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a:xfrm>
            <a:off x="251520" y="44624"/>
            <a:ext cx="8229600" cy="1143000"/>
          </a:xfrm>
        </p:spPr>
        <p:txBody>
          <a:bodyPr>
            <a:noAutofit/>
          </a:bodyPr>
          <a:lstStyle/>
          <a:p>
            <a:pPr lvl="1" algn="ctr" rtl="0">
              <a:spcBef>
                <a:spcPct val="0"/>
              </a:spcBef>
            </a:pPr>
            <a:r>
              <a:rPr lang="ru-RU" sz="2400" b="1" dirty="0">
                <a:solidFill>
                  <a:srgbClr val="FF0000"/>
                </a:solidFill>
              </a:rPr>
              <a:t>Вычисление вероятности попадания работы в финал</a:t>
            </a:r>
            <a:r>
              <a:rPr lang="ru-RU" sz="2400" dirty="0" smtClean="0">
                <a:solidFill>
                  <a:srgbClr val="FF0000"/>
                </a:solidFill>
                <a:effectLst/>
              </a:rPr>
              <a:t/>
            </a:r>
            <a:br>
              <a:rPr lang="ru-RU" sz="2400" dirty="0" smtClean="0">
                <a:solidFill>
                  <a:srgbClr val="FF0000"/>
                </a:solidFill>
                <a:effectLst/>
              </a:rPr>
            </a:br>
            <a:endParaRPr lang="ru-RU" sz="2400" dirty="0">
              <a:solidFill>
                <a:srgbClr val="FF0000"/>
              </a:solidFill>
            </a:endParaRPr>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Прямоугольник 5"/>
              <p:cNvSpPr/>
              <p:nvPr/>
            </p:nvSpPr>
            <p:spPr>
              <a:xfrm>
                <a:off x="272208" y="706984"/>
                <a:ext cx="8856984" cy="6159956"/>
              </a:xfrm>
              <a:prstGeom prst="rect">
                <a:avLst/>
              </a:prstGeom>
            </p:spPr>
            <p:txBody>
              <a:bodyPr wrap="square">
                <a:spAutoFit/>
              </a:bodyPr>
              <a:lstStyle/>
              <a:p>
                <a:r>
                  <a:rPr lang="ru-RU" sz="1600" b="1" dirty="0" smtClean="0">
                    <a:solidFill>
                      <a:schemeClr val="accent6">
                        <a:lumMod val="50000"/>
                      </a:schemeClr>
                    </a:solidFill>
                  </a:rPr>
                  <a:t>Используем формулу полной вероятности</a:t>
                </a:r>
              </a:p>
              <a:p>
                <a:r>
                  <a:rPr lang="ru-RU" sz="1600" b="1" dirty="0">
                    <a:solidFill>
                      <a:schemeClr val="accent6">
                        <a:lumMod val="50000"/>
                      </a:schemeClr>
                    </a:solidFill>
                  </a:rPr>
                  <a:t>Р(А)=Р(А/А</a:t>
                </a:r>
                <a:r>
                  <a:rPr lang="ru-RU" sz="1600" b="1" baseline="-25000" dirty="0">
                    <a:solidFill>
                      <a:schemeClr val="accent6">
                        <a:lumMod val="50000"/>
                      </a:schemeClr>
                    </a:solidFill>
                  </a:rPr>
                  <a:t>1</a:t>
                </a:r>
                <a:r>
                  <a:rPr lang="ru-RU" sz="1600" b="1" dirty="0">
                    <a:solidFill>
                      <a:schemeClr val="accent6">
                        <a:lumMod val="50000"/>
                      </a:schemeClr>
                    </a:solidFill>
                  </a:rPr>
                  <a:t>) + Р(А/А</a:t>
                </a:r>
                <a:r>
                  <a:rPr lang="ru-RU" sz="1600" b="1" baseline="-25000" dirty="0">
                    <a:solidFill>
                      <a:schemeClr val="accent6">
                        <a:lumMod val="50000"/>
                      </a:schemeClr>
                    </a:solidFill>
                  </a:rPr>
                  <a:t>2</a:t>
                </a:r>
                <a:r>
                  <a:rPr lang="ru-RU" sz="1600" b="1" dirty="0">
                    <a:solidFill>
                      <a:schemeClr val="accent6">
                        <a:lumMod val="50000"/>
                      </a:schemeClr>
                    </a:solidFill>
                  </a:rPr>
                  <a:t>) + Р(А/А</a:t>
                </a:r>
                <a:r>
                  <a:rPr lang="ru-RU" sz="1600" b="1" baseline="-25000" dirty="0">
                    <a:solidFill>
                      <a:schemeClr val="accent6">
                        <a:lumMod val="50000"/>
                      </a:schemeClr>
                    </a:solidFill>
                  </a:rPr>
                  <a:t>3</a:t>
                </a:r>
                <a:r>
                  <a:rPr lang="ru-RU" sz="1600" b="1" dirty="0">
                    <a:solidFill>
                      <a:schemeClr val="accent6">
                        <a:lumMod val="50000"/>
                      </a:schemeClr>
                    </a:solidFill>
                  </a:rPr>
                  <a:t>)+Р(А/А</a:t>
                </a:r>
                <a:r>
                  <a:rPr lang="ru-RU" sz="1600" b="1" baseline="-25000" dirty="0">
                    <a:solidFill>
                      <a:schemeClr val="accent6">
                        <a:lumMod val="50000"/>
                      </a:schemeClr>
                    </a:solidFill>
                  </a:rPr>
                  <a:t>4</a:t>
                </a:r>
                <a:r>
                  <a:rPr lang="ru-RU" sz="1600" b="1" dirty="0">
                    <a:solidFill>
                      <a:schemeClr val="accent6">
                        <a:lumMod val="50000"/>
                      </a:schemeClr>
                    </a:solidFill>
                  </a:rPr>
                  <a:t>)</a:t>
                </a:r>
              </a:p>
              <a:p>
                <a:r>
                  <a:rPr lang="ru-RU" sz="1600" b="1" dirty="0">
                    <a:solidFill>
                      <a:schemeClr val="accent6">
                        <a:lumMod val="50000"/>
                      </a:schemeClr>
                    </a:solidFill>
                  </a:rPr>
                  <a:t>Вероятность быть забракованной  или нет при каждом просмотре одинаковая </a:t>
                </a:r>
                <a14:m>
                  <m:oMath xmlns:m="http://schemas.openxmlformats.org/officeDocument/2006/math">
                    <m:r>
                      <a:rPr lang="ru-RU" sz="1600" b="1" i="1">
                        <a:solidFill>
                          <a:schemeClr val="accent6">
                            <a:lumMod val="50000"/>
                          </a:schemeClr>
                        </a:solidFill>
                        <a:latin typeface="Cambria Math"/>
                      </a:rPr>
                      <m:t>р=</m:t>
                    </m:r>
                    <m:f>
                      <m:fPr>
                        <m:ctrlPr>
                          <a:rPr lang="ru-RU" sz="1600" b="1" i="1">
                            <a:solidFill>
                              <a:schemeClr val="accent6">
                                <a:lumMod val="50000"/>
                              </a:schemeClr>
                            </a:solidFill>
                            <a:latin typeface="Cambria Math"/>
                          </a:rPr>
                        </m:ctrlPr>
                      </m:fPr>
                      <m:num>
                        <m:r>
                          <a:rPr lang="ru-RU" sz="1600" b="1" i="1">
                            <a:solidFill>
                              <a:schemeClr val="accent6">
                                <a:lumMod val="50000"/>
                              </a:schemeClr>
                            </a:solidFill>
                            <a:latin typeface="Cambria Math"/>
                          </a:rPr>
                          <m:t>𝟏</m:t>
                        </m:r>
                      </m:num>
                      <m:den>
                        <m:r>
                          <a:rPr lang="ru-RU" sz="1600" b="1" i="1">
                            <a:solidFill>
                              <a:schemeClr val="accent6">
                                <a:lumMod val="50000"/>
                              </a:schemeClr>
                            </a:solidFill>
                            <a:latin typeface="Cambria Math"/>
                          </a:rPr>
                          <m:t>𝟐</m:t>
                        </m:r>
                      </m:den>
                    </m:f>
                  </m:oMath>
                </a14:m>
                <a:r>
                  <a:rPr lang="ru-RU" sz="1600" b="1" dirty="0">
                    <a:solidFill>
                      <a:schemeClr val="accent6">
                        <a:lumMod val="50000"/>
                      </a:schemeClr>
                    </a:solidFill>
                  </a:rPr>
                  <a:t>, тогда </a:t>
                </a:r>
                <a14:m>
                  <m:oMath xmlns:m="http://schemas.openxmlformats.org/officeDocument/2006/math">
                    <m:r>
                      <a:rPr lang="ru-RU" sz="1600" b="1" i="1">
                        <a:solidFill>
                          <a:schemeClr val="accent6">
                            <a:lumMod val="50000"/>
                          </a:schemeClr>
                        </a:solidFill>
                        <a:latin typeface="Cambria Math"/>
                      </a:rPr>
                      <m:t>𝒒</m:t>
                    </m:r>
                    <m:r>
                      <a:rPr lang="ru-RU" sz="1600" b="1" i="1">
                        <a:solidFill>
                          <a:schemeClr val="accent6">
                            <a:lumMod val="50000"/>
                          </a:schemeClr>
                        </a:solidFill>
                        <a:latin typeface="Cambria Math"/>
                      </a:rPr>
                      <m:t>=</m:t>
                    </m:r>
                    <m:r>
                      <a:rPr lang="ru-RU" sz="1600" b="1" i="1">
                        <a:solidFill>
                          <a:schemeClr val="accent6">
                            <a:lumMod val="50000"/>
                          </a:schemeClr>
                        </a:solidFill>
                        <a:latin typeface="Cambria Math"/>
                      </a:rPr>
                      <m:t>𝟏</m:t>
                    </m:r>
                    <m:r>
                      <a:rPr lang="ru-RU" sz="1600" b="1" i="1">
                        <a:solidFill>
                          <a:schemeClr val="accent6">
                            <a:lumMod val="50000"/>
                          </a:schemeClr>
                        </a:solidFill>
                        <a:latin typeface="Cambria Math"/>
                      </a:rPr>
                      <m:t>−</m:t>
                    </m:r>
                    <m:r>
                      <a:rPr lang="ru-RU" sz="1600" b="1" i="1">
                        <a:solidFill>
                          <a:schemeClr val="accent6">
                            <a:lumMod val="50000"/>
                          </a:schemeClr>
                        </a:solidFill>
                        <a:latin typeface="Cambria Math"/>
                      </a:rPr>
                      <m:t>𝒑</m:t>
                    </m:r>
                    <m:r>
                      <a:rPr lang="ru-RU" sz="1600" b="1" i="1">
                        <a:solidFill>
                          <a:schemeClr val="accent6">
                            <a:lumMod val="50000"/>
                          </a:schemeClr>
                        </a:solidFill>
                        <a:latin typeface="Cambria Math"/>
                      </a:rPr>
                      <m:t>=</m:t>
                    </m:r>
                    <m:r>
                      <a:rPr lang="ru-RU" sz="1600" b="1" i="1">
                        <a:solidFill>
                          <a:schemeClr val="accent6">
                            <a:lumMod val="50000"/>
                          </a:schemeClr>
                        </a:solidFill>
                        <a:latin typeface="Cambria Math"/>
                      </a:rPr>
                      <m:t>𝟏</m:t>
                    </m:r>
                    <m:r>
                      <a:rPr lang="ru-RU" sz="1600" b="1" i="1">
                        <a:solidFill>
                          <a:schemeClr val="accent6">
                            <a:lumMod val="50000"/>
                          </a:schemeClr>
                        </a:solidFill>
                        <a:latin typeface="Cambria Math"/>
                      </a:rPr>
                      <m:t>−</m:t>
                    </m:r>
                    <m:f>
                      <m:fPr>
                        <m:ctrlPr>
                          <a:rPr lang="ru-RU" sz="1600" b="1" i="1">
                            <a:solidFill>
                              <a:schemeClr val="accent6">
                                <a:lumMod val="50000"/>
                              </a:schemeClr>
                            </a:solidFill>
                            <a:latin typeface="Cambria Math"/>
                          </a:rPr>
                        </m:ctrlPr>
                      </m:fPr>
                      <m:num>
                        <m:r>
                          <a:rPr lang="ru-RU" sz="1600" b="1" i="1">
                            <a:solidFill>
                              <a:schemeClr val="accent6">
                                <a:lumMod val="50000"/>
                              </a:schemeClr>
                            </a:solidFill>
                            <a:latin typeface="Cambria Math"/>
                          </a:rPr>
                          <m:t>𝟏</m:t>
                        </m:r>
                      </m:num>
                      <m:den>
                        <m:r>
                          <a:rPr lang="ru-RU" sz="1600" b="1" i="1">
                            <a:solidFill>
                              <a:schemeClr val="accent6">
                                <a:lumMod val="50000"/>
                              </a:schemeClr>
                            </a:solidFill>
                            <a:latin typeface="Cambria Math"/>
                          </a:rPr>
                          <m:t>𝟐</m:t>
                        </m:r>
                      </m:den>
                    </m:f>
                    <m:r>
                      <a:rPr lang="ru-RU" sz="1600" b="1" i="1">
                        <a:solidFill>
                          <a:schemeClr val="accent6">
                            <a:lumMod val="50000"/>
                          </a:schemeClr>
                        </a:solidFill>
                        <a:latin typeface="Cambria Math"/>
                      </a:rPr>
                      <m:t>=</m:t>
                    </m:r>
                    <m:f>
                      <m:fPr>
                        <m:ctrlPr>
                          <a:rPr lang="ru-RU" sz="1600" b="1" i="1">
                            <a:solidFill>
                              <a:schemeClr val="accent6">
                                <a:lumMod val="50000"/>
                              </a:schemeClr>
                            </a:solidFill>
                            <a:latin typeface="Cambria Math"/>
                          </a:rPr>
                        </m:ctrlPr>
                      </m:fPr>
                      <m:num>
                        <m:r>
                          <a:rPr lang="ru-RU" sz="1600" b="1" i="1">
                            <a:solidFill>
                              <a:schemeClr val="accent6">
                                <a:lumMod val="50000"/>
                              </a:schemeClr>
                            </a:solidFill>
                            <a:latin typeface="Cambria Math"/>
                          </a:rPr>
                          <m:t>𝟏</m:t>
                        </m:r>
                      </m:num>
                      <m:den>
                        <m:r>
                          <a:rPr lang="ru-RU" sz="1600" b="1" i="1">
                            <a:solidFill>
                              <a:schemeClr val="accent6">
                                <a:lumMod val="50000"/>
                              </a:schemeClr>
                            </a:solidFill>
                            <a:latin typeface="Cambria Math"/>
                          </a:rPr>
                          <m:t>𝟐</m:t>
                        </m:r>
                      </m:den>
                    </m:f>
                  </m:oMath>
                </a14:m>
                <a:r>
                  <a:rPr lang="ru-RU" sz="1600" b="1" dirty="0">
                    <a:solidFill>
                      <a:schemeClr val="accent6">
                        <a:lumMod val="50000"/>
                      </a:schemeClr>
                    </a:solidFill>
                  </a:rPr>
                  <a:t>. Для просчета вероятности каждого события воспользуемся формулой Бернулли</a:t>
                </a:r>
                <a:r>
                  <a:rPr lang="ru-RU" sz="1600" b="1" dirty="0" smtClean="0">
                    <a:solidFill>
                      <a:schemeClr val="accent6">
                        <a:lumMod val="50000"/>
                      </a:schemeClr>
                    </a:solidFill>
                  </a:rPr>
                  <a:t>:</a:t>
                </a:r>
                <a:endParaRPr lang="ru-RU" sz="1600" b="1" dirty="0">
                  <a:solidFill>
                    <a:schemeClr val="accent6">
                      <a:lumMod val="50000"/>
                    </a:schemeClr>
                  </a:solidFill>
                </a:endParaRPr>
              </a:p>
              <a:p>
                <a:pPr/>
                <a14:m>
                  <m:oMathPara xmlns:m="http://schemas.openxmlformats.org/officeDocument/2006/math">
                    <m:oMathParaPr>
                      <m:jc m:val="centerGroup"/>
                    </m:oMathParaPr>
                    <m:oMath xmlns:m="http://schemas.openxmlformats.org/officeDocument/2006/math">
                      <m:sSub>
                        <m:sSubPr>
                          <m:ctrlPr>
                            <a:rPr lang="ru-RU" sz="1600" b="1" i="1">
                              <a:solidFill>
                                <a:schemeClr val="accent6">
                                  <a:lumMod val="50000"/>
                                </a:schemeClr>
                              </a:solidFill>
                              <a:latin typeface="Cambria Math"/>
                            </a:rPr>
                          </m:ctrlPr>
                        </m:sSubPr>
                        <m:e>
                          <m:r>
                            <a:rPr lang="en-US" sz="1600" b="1" i="1">
                              <a:solidFill>
                                <a:schemeClr val="accent6">
                                  <a:lumMod val="50000"/>
                                </a:schemeClr>
                              </a:solidFill>
                              <a:latin typeface="Cambria Math"/>
                            </a:rPr>
                            <m:t>𝑷</m:t>
                          </m:r>
                        </m:e>
                        <m:sub>
                          <m:r>
                            <a:rPr lang="ru-RU" sz="1600" b="1" i="1">
                              <a:solidFill>
                                <a:schemeClr val="accent6">
                                  <a:lumMod val="50000"/>
                                </a:schemeClr>
                              </a:solidFill>
                              <a:latin typeface="Cambria Math"/>
                            </a:rPr>
                            <m:t>𝒏</m:t>
                          </m:r>
                        </m:sub>
                      </m:sSub>
                      <m:d>
                        <m:dPr>
                          <m:ctrlPr>
                            <a:rPr lang="ru-RU" sz="1600" b="1" i="1">
                              <a:solidFill>
                                <a:schemeClr val="accent6">
                                  <a:lumMod val="50000"/>
                                </a:schemeClr>
                              </a:solidFill>
                              <a:latin typeface="Cambria Math"/>
                            </a:rPr>
                          </m:ctrlPr>
                        </m:dPr>
                        <m:e>
                          <m:r>
                            <a:rPr lang="ru-RU" sz="1600" b="1" i="1">
                              <a:solidFill>
                                <a:schemeClr val="accent6">
                                  <a:lumMod val="50000"/>
                                </a:schemeClr>
                              </a:solidFill>
                              <a:latin typeface="Cambria Math"/>
                            </a:rPr>
                            <m:t>𝒎</m:t>
                          </m:r>
                        </m:e>
                      </m:d>
                      <m:r>
                        <a:rPr lang="ru-RU" sz="1600" b="1" i="1">
                          <a:solidFill>
                            <a:schemeClr val="accent6">
                              <a:lumMod val="50000"/>
                            </a:schemeClr>
                          </a:solidFill>
                          <a:latin typeface="Cambria Math"/>
                        </a:rPr>
                        <m:t>=</m:t>
                      </m:r>
                      <m:f>
                        <m:fPr>
                          <m:ctrlPr>
                            <a:rPr lang="ru-RU" sz="1600" b="1" i="1">
                              <a:solidFill>
                                <a:schemeClr val="accent6">
                                  <a:lumMod val="50000"/>
                                </a:schemeClr>
                              </a:solidFill>
                              <a:latin typeface="Cambria Math"/>
                            </a:rPr>
                          </m:ctrlPr>
                        </m:fPr>
                        <m:num>
                          <m:r>
                            <a:rPr lang="ru-RU" sz="1600" b="1" i="1">
                              <a:solidFill>
                                <a:schemeClr val="accent6">
                                  <a:lumMod val="50000"/>
                                </a:schemeClr>
                              </a:solidFill>
                              <a:latin typeface="Cambria Math"/>
                            </a:rPr>
                            <m:t>𝒏</m:t>
                          </m:r>
                          <m:r>
                            <a:rPr lang="ru-RU" sz="1600" b="1" i="1">
                              <a:solidFill>
                                <a:schemeClr val="accent6">
                                  <a:lumMod val="50000"/>
                                </a:schemeClr>
                              </a:solidFill>
                              <a:latin typeface="Cambria Math"/>
                            </a:rPr>
                            <m:t>!</m:t>
                          </m:r>
                        </m:num>
                        <m:den>
                          <m:r>
                            <a:rPr lang="ru-RU" sz="1600" b="1" i="1">
                              <a:solidFill>
                                <a:schemeClr val="accent6">
                                  <a:lumMod val="50000"/>
                                </a:schemeClr>
                              </a:solidFill>
                              <a:latin typeface="Cambria Math"/>
                            </a:rPr>
                            <m:t>𝒎</m:t>
                          </m:r>
                          <m:r>
                            <a:rPr lang="ru-RU" sz="1600" b="1" i="1">
                              <a:solidFill>
                                <a:schemeClr val="accent6">
                                  <a:lumMod val="50000"/>
                                </a:schemeClr>
                              </a:solidFill>
                              <a:latin typeface="Cambria Math"/>
                            </a:rPr>
                            <m:t>!</m:t>
                          </m:r>
                          <m:d>
                            <m:dPr>
                              <m:ctrlPr>
                                <a:rPr lang="ru-RU" sz="1600" b="1" i="1">
                                  <a:solidFill>
                                    <a:schemeClr val="accent6">
                                      <a:lumMod val="50000"/>
                                    </a:schemeClr>
                                  </a:solidFill>
                                  <a:latin typeface="Cambria Math"/>
                                </a:rPr>
                              </m:ctrlPr>
                            </m:dPr>
                            <m:e>
                              <m:r>
                                <a:rPr lang="ru-RU" sz="1600" b="1" i="1">
                                  <a:solidFill>
                                    <a:schemeClr val="accent6">
                                      <a:lumMod val="50000"/>
                                    </a:schemeClr>
                                  </a:solidFill>
                                  <a:latin typeface="Cambria Math"/>
                                </a:rPr>
                                <m:t>𝒏</m:t>
                              </m:r>
                              <m:r>
                                <a:rPr lang="ru-RU" sz="1600" b="1" i="1">
                                  <a:solidFill>
                                    <a:schemeClr val="accent6">
                                      <a:lumMod val="50000"/>
                                    </a:schemeClr>
                                  </a:solidFill>
                                  <a:latin typeface="Cambria Math"/>
                                </a:rPr>
                                <m:t>−</m:t>
                              </m:r>
                              <m:r>
                                <a:rPr lang="ru-RU" sz="1600" b="1" i="1">
                                  <a:solidFill>
                                    <a:schemeClr val="accent6">
                                      <a:lumMod val="50000"/>
                                    </a:schemeClr>
                                  </a:solidFill>
                                  <a:latin typeface="Cambria Math"/>
                                </a:rPr>
                                <m:t>𝒎</m:t>
                              </m:r>
                            </m:e>
                          </m:d>
                          <m:r>
                            <a:rPr lang="ru-RU" sz="1600" b="1" i="1">
                              <a:solidFill>
                                <a:schemeClr val="accent6">
                                  <a:lumMod val="50000"/>
                                </a:schemeClr>
                              </a:solidFill>
                              <a:latin typeface="Cambria Math"/>
                            </a:rPr>
                            <m:t>!</m:t>
                          </m:r>
                        </m:den>
                      </m:f>
                      <m:sSup>
                        <m:sSupPr>
                          <m:ctrlPr>
                            <a:rPr lang="ru-RU" sz="1600" b="1" i="1">
                              <a:solidFill>
                                <a:schemeClr val="accent6">
                                  <a:lumMod val="50000"/>
                                </a:schemeClr>
                              </a:solidFill>
                              <a:latin typeface="Cambria Math"/>
                            </a:rPr>
                          </m:ctrlPr>
                        </m:sSupPr>
                        <m:e>
                          <m:r>
                            <a:rPr lang="ru-RU" sz="1600" b="1" i="1">
                              <a:solidFill>
                                <a:schemeClr val="accent6">
                                  <a:lumMod val="50000"/>
                                </a:schemeClr>
                              </a:solidFill>
                              <a:latin typeface="Cambria Math"/>
                            </a:rPr>
                            <m:t>𝒑</m:t>
                          </m:r>
                        </m:e>
                        <m:sup>
                          <m:r>
                            <a:rPr lang="ru-RU" sz="1600" b="1" i="1">
                              <a:solidFill>
                                <a:schemeClr val="accent6">
                                  <a:lumMod val="50000"/>
                                </a:schemeClr>
                              </a:solidFill>
                              <a:latin typeface="Cambria Math"/>
                            </a:rPr>
                            <m:t>𝒎</m:t>
                          </m:r>
                        </m:sup>
                      </m:sSup>
                      <m:sSup>
                        <m:sSupPr>
                          <m:ctrlPr>
                            <a:rPr lang="ru-RU" sz="1600" b="1" i="1">
                              <a:solidFill>
                                <a:schemeClr val="accent6">
                                  <a:lumMod val="50000"/>
                                </a:schemeClr>
                              </a:solidFill>
                              <a:latin typeface="Cambria Math"/>
                            </a:rPr>
                          </m:ctrlPr>
                        </m:sSupPr>
                        <m:e>
                          <m:r>
                            <a:rPr lang="ru-RU" sz="1600" b="1" i="1">
                              <a:solidFill>
                                <a:schemeClr val="accent6">
                                  <a:lumMod val="50000"/>
                                </a:schemeClr>
                              </a:solidFill>
                              <a:latin typeface="Cambria Math"/>
                            </a:rPr>
                            <m:t>𝒒</m:t>
                          </m:r>
                        </m:e>
                        <m:sup>
                          <m:r>
                            <a:rPr lang="ru-RU" sz="1600" b="1" i="1">
                              <a:solidFill>
                                <a:schemeClr val="accent6">
                                  <a:lumMod val="50000"/>
                                </a:schemeClr>
                              </a:solidFill>
                              <a:latin typeface="Cambria Math"/>
                            </a:rPr>
                            <m:t>𝒏</m:t>
                          </m:r>
                          <m:r>
                            <a:rPr lang="ru-RU" sz="1600" b="1" i="1">
                              <a:solidFill>
                                <a:schemeClr val="accent6">
                                  <a:lumMod val="50000"/>
                                </a:schemeClr>
                              </a:solidFill>
                              <a:latin typeface="Cambria Math"/>
                            </a:rPr>
                            <m:t>−</m:t>
                          </m:r>
                          <m:r>
                            <a:rPr lang="ru-RU" sz="1600" b="1" i="1">
                              <a:solidFill>
                                <a:schemeClr val="accent6">
                                  <a:lumMod val="50000"/>
                                </a:schemeClr>
                              </a:solidFill>
                              <a:latin typeface="Cambria Math"/>
                            </a:rPr>
                            <m:t>𝒎</m:t>
                          </m:r>
                        </m:sup>
                      </m:sSup>
                    </m:oMath>
                  </m:oMathPara>
                </a14:m>
                <a:endParaRPr lang="ru-RU" sz="1600" b="1" dirty="0" smtClean="0"/>
              </a:p>
              <a:p>
                <a:endParaRPr lang="ru-RU" sz="1600" dirty="0"/>
              </a:p>
              <a:p>
                <a:endParaRPr lang="ru-RU" sz="1600" dirty="0" smtClean="0"/>
              </a:p>
              <a:p>
                <a:endParaRPr lang="ru-RU" sz="1600" dirty="0"/>
              </a:p>
              <a:p>
                <a:r>
                  <a:rPr lang="ru-RU" sz="1600" dirty="0"/>
                  <a:t> </a:t>
                </a:r>
              </a:p>
              <a:p>
                <a:endParaRPr lang="ru-RU" baseline="30000"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b="1" dirty="0" smtClean="0">
                    <a:solidFill>
                      <a:schemeClr val="accent6">
                        <a:lumMod val="50000"/>
                      </a:schemeClr>
                    </a:solidFill>
                  </a:rPr>
                  <a:t>Значит</a:t>
                </a:r>
                <a:r>
                  <a:rPr lang="ru-RU" b="1" dirty="0">
                    <a:solidFill>
                      <a:schemeClr val="accent6">
                        <a:lumMod val="50000"/>
                      </a:schemeClr>
                    </a:solidFill>
                  </a:rPr>
                  <a:t>, попасть в финал можно с вероятностью 0,4</a:t>
                </a:r>
                <a:r>
                  <a:rPr lang="ru-RU" b="1" dirty="0"/>
                  <a:t>.</a:t>
                </a:r>
              </a:p>
              <a:p>
                <a:endParaRPr lang="ru-RU" b="1" baseline="300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72208" y="706984"/>
                <a:ext cx="8856984" cy="6159956"/>
              </a:xfrm>
              <a:prstGeom prst="rect">
                <a:avLst/>
              </a:prstGeom>
              <a:blipFill rotWithShape="1">
                <a:blip r:embed="rId4"/>
                <a:stretch>
                  <a:fillRect l="-619" t="-297"/>
                </a:stretch>
              </a:blipFill>
            </p:spPr>
            <p:txBody>
              <a:bodyPr/>
              <a:lstStyle/>
              <a:p>
                <a:r>
                  <a:rPr lang="ru-RU">
                    <a:noFill/>
                  </a:rPr>
                  <a:t> </a:t>
                </a:r>
              </a:p>
            </p:txBody>
          </p:sp>
        </mc:Fallback>
      </mc:AlternateContent>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16" y="2743355"/>
            <a:ext cx="6208787" cy="3497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9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p:txBody>
          <a:bodyPr>
            <a:normAutofit fontScale="90000"/>
          </a:bodyPr>
          <a:lstStyle/>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Вычисление вероятности получения положительной оценки</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1628800"/>
            <a:ext cx="8208912" cy="5170646"/>
          </a:xfrm>
          <a:prstGeom prst="rect">
            <a:avLst/>
          </a:prstGeom>
        </p:spPr>
        <p:txBody>
          <a:bodyPr wrap="square">
            <a:spAutoFit/>
          </a:bodyPr>
          <a:lstStyle/>
          <a:p>
            <a:r>
              <a:rPr lang="ru-RU" sz="2000" b="1" dirty="0">
                <a:solidFill>
                  <a:srgbClr val="7030A0"/>
                </a:solidFill>
              </a:rPr>
              <a:t>Вычислим по формуле Бернулли вероятность перейти порог на экзамене по базовой математике, если ставить ответы наугад.  Положительная оценка за экзамен ставится, если решить любые 7 из 21 задания. Вероятность верного и неверного ответа считаем одинаковой и равной 0,5</a:t>
            </a:r>
            <a:r>
              <a:rPr lang="ru-RU" sz="2000" b="1" dirty="0" smtClean="0">
                <a:solidFill>
                  <a:srgbClr val="7030A0"/>
                </a:solidFill>
              </a:rPr>
              <a:t>.</a:t>
            </a:r>
          </a:p>
          <a:p>
            <a:endParaRPr lang="ru-RU" b="1" dirty="0">
              <a:solidFill>
                <a:srgbClr val="7030A0"/>
              </a:solidFill>
            </a:endParaRPr>
          </a:p>
          <a:p>
            <a:endParaRPr lang="ru-RU" b="1" dirty="0" smtClean="0">
              <a:solidFill>
                <a:srgbClr val="7030A0"/>
              </a:solidFill>
            </a:endParaRPr>
          </a:p>
          <a:p>
            <a:endParaRPr lang="ru-RU" b="1" dirty="0">
              <a:solidFill>
                <a:srgbClr val="7030A0"/>
              </a:solidFill>
            </a:endParaRPr>
          </a:p>
          <a:p>
            <a:endParaRPr lang="ru-RU" b="1" dirty="0" smtClean="0">
              <a:solidFill>
                <a:srgbClr val="7030A0"/>
              </a:solidFill>
            </a:endParaRPr>
          </a:p>
          <a:p>
            <a:endParaRPr lang="ru-RU" b="1" dirty="0">
              <a:solidFill>
                <a:srgbClr val="7030A0"/>
              </a:solidFill>
            </a:endParaRPr>
          </a:p>
          <a:p>
            <a:r>
              <a:rPr lang="ru-RU" sz="2000" b="1" dirty="0">
                <a:solidFill>
                  <a:srgbClr val="7030A0"/>
                </a:solidFill>
              </a:rPr>
              <a:t>Вероятность получения хорошей отметки за экзамен без подготовки очень мала. Результаты практических экспериментов и их теоретическое обоснование подтверждают </a:t>
            </a:r>
            <a:r>
              <a:rPr lang="ru-RU" sz="2000" b="1" dirty="0" smtClean="0">
                <a:solidFill>
                  <a:srgbClr val="7030A0"/>
                </a:solidFill>
              </a:rPr>
              <a:t>правильность</a:t>
            </a:r>
          </a:p>
          <a:p>
            <a:r>
              <a:rPr lang="ru-RU" sz="2000" b="1" dirty="0" smtClean="0">
                <a:solidFill>
                  <a:srgbClr val="7030A0"/>
                </a:solidFill>
              </a:rPr>
              <a:t> </a:t>
            </a:r>
            <a:r>
              <a:rPr lang="ru-RU" sz="2000" b="1" dirty="0">
                <a:solidFill>
                  <a:srgbClr val="7030A0"/>
                </a:solidFill>
              </a:rPr>
              <a:t>выдвинутой гипотезы.</a:t>
            </a:r>
          </a:p>
          <a:p>
            <a:endParaRPr lang="ru-RU" sz="2000" b="1" dirty="0">
              <a:solidFill>
                <a:srgbClr val="7030A0"/>
              </a:solidFill>
            </a:endParaRPr>
          </a:p>
          <a:p>
            <a:endParaRPr lang="ru-RU" sz="2000" b="1" dirty="0" smtClean="0">
              <a:solidFill>
                <a:srgbClr val="7030A0"/>
              </a:solidFill>
            </a:endParaRPr>
          </a:p>
          <a:p>
            <a:endParaRPr lang="ru-RU" sz="2000" b="1" dirty="0">
              <a:solidFill>
                <a:srgbClr val="7030A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429000"/>
            <a:ext cx="8107437" cy="95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088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4" y="0"/>
            <a:ext cx="9139696" cy="6858000"/>
          </a:xfrm>
          <a:prstGeom prst="rect">
            <a:avLst/>
          </a:prstGeom>
        </p:spPr>
      </p:pic>
      <p:sp>
        <p:nvSpPr>
          <p:cNvPr id="2" name="Заголовок 1"/>
          <p:cNvSpPr>
            <a:spLocks noGrp="1"/>
          </p:cNvSpPr>
          <p:nvPr>
            <p:ph type="title"/>
          </p:nvPr>
        </p:nvSpPr>
        <p:spPr/>
        <p:txBody>
          <a:bodyPr>
            <a:normAutofit/>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Заключение</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4208" y="1124744"/>
            <a:ext cx="7416824" cy="5324535"/>
          </a:xfrm>
          <a:prstGeom prst="rect">
            <a:avLst/>
          </a:prstGeom>
        </p:spPr>
        <p:txBody>
          <a:bodyPr wrap="square">
            <a:spAutoFit/>
          </a:bodyPr>
          <a:lstStyle/>
          <a:p>
            <a:r>
              <a:rPr lang="ru-RU" sz="2000" b="1" dirty="0">
                <a:solidFill>
                  <a:srgbClr val="7030A0"/>
                </a:solidFill>
              </a:rPr>
              <a:t>В ходе работы я выполнил следующие задачи:</a:t>
            </a:r>
          </a:p>
          <a:p>
            <a:pPr lvl="0"/>
            <a:r>
              <a:rPr lang="ru-RU" sz="2000" b="1" dirty="0">
                <a:solidFill>
                  <a:srgbClr val="7030A0"/>
                </a:solidFill>
              </a:rPr>
              <a:t>проанализировал материал по теории вероятности из разных источников;</a:t>
            </a:r>
          </a:p>
          <a:p>
            <a:pPr lvl="0"/>
            <a:r>
              <a:rPr lang="ru-RU" sz="2000" b="1" dirty="0">
                <a:solidFill>
                  <a:srgbClr val="7030A0"/>
                </a:solidFill>
              </a:rPr>
              <a:t>вычислил вероятность попадания работы в финал конкурса; </a:t>
            </a:r>
          </a:p>
          <a:p>
            <a:pPr lvl="0"/>
            <a:r>
              <a:rPr lang="ru-RU" sz="2000" b="1" dirty="0">
                <a:solidFill>
                  <a:srgbClr val="7030A0"/>
                </a:solidFill>
              </a:rPr>
              <a:t>вычислил вероятность получения положительной отметки за экзамен</a:t>
            </a:r>
          </a:p>
          <a:p>
            <a:pPr lvl="0"/>
            <a:r>
              <a:rPr lang="ru-RU" sz="2000" b="1" dirty="0">
                <a:solidFill>
                  <a:srgbClr val="7030A0"/>
                </a:solidFill>
              </a:rPr>
              <a:t>сделал выводы о полезности теории вероятности  при оценке своих шансов в тех или иных событиях реальной жизни</a:t>
            </a:r>
          </a:p>
          <a:p>
            <a:r>
              <a:rPr lang="ru-RU" sz="2000" b="1" dirty="0">
                <a:solidFill>
                  <a:srgbClr val="7030A0"/>
                </a:solidFill>
              </a:rPr>
              <a:t>В ходе исследования я не только подтвердил свою гипотезу, но и получил возможность использовать, полученные знания на уроках математики, так как они помогут мне в дальнейшей жизни.</a:t>
            </a:r>
          </a:p>
          <a:p>
            <a:r>
              <a:rPr lang="ru-RU" sz="2000" b="1" dirty="0">
                <a:solidFill>
                  <a:srgbClr val="7030A0"/>
                </a:solidFill>
              </a:rPr>
              <a:t>Результаты данной работы позволяют сделать вывод, что прежде, чем начинать «важное дело» нужно вдумчиво </a:t>
            </a:r>
            <a:endParaRPr lang="ru-RU" sz="2000" b="1" dirty="0" smtClean="0">
              <a:solidFill>
                <a:srgbClr val="7030A0"/>
              </a:solidFill>
            </a:endParaRPr>
          </a:p>
          <a:p>
            <a:r>
              <a:rPr lang="ru-RU" sz="2000" b="1" dirty="0" smtClean="0">
                <a:solidFill>
                  <a:srgbClr val="7030A0"/>
                </a:solidFill>
              </a:rPr>
              <a:t>оценить </a:t>
            </a:r>
            <a:r>
              <a:rPr lang="ru-RU" sz="2000" b="1" dirty="0">
                <a:solidFill>
                  <a:srgbClr val="7030A0"/>
                </a:solidFill>
              </a:rPr>
              <a:t>свои шансы на успех, а при сдаче </a:t>
            </a:r>
            <a:r>
              <a:rPr lang="ru-RU" sz="2000" b="1" dirty="0" smtClean="0">
                <a:solidFill>
                  <a:srgbClr val="7030A0"/>
                </a:solidFill>
              </a:rPr>
              <a:t>экзамена</a:t>
            </a:r>
          </a:p>
          <a:p>
            <a:r>
              <a:rPr lang="ru-RU" sz="2000" b="1" dirty="0" smtClean="0">
                <a:solidFill>
                  <a:srgbClr val="7030A0"/>
                </a:solidFill>
              </a:rPr>
              <a:t> </a:t>
            </a:r>
            <a:r>
              <a:rPr lang="ru-RU" sz="2000" b="1" dirty="0">
                <a:solidFill>
                  <a:srgbClr val="7030A0"/>
                </a:solidFill>
              </a:rPr>
              <a:t>поможет только  добросовестная учеба и подготовка </a:t>
            </a:r>
            <a:endParaRPr lang="ru-RU" sz="2000" b="1" dirty="0" smtClean="0">
              <a:solidFill>
                <a:srgbClr val="7030A0"/>
              </a:solidFill>
            </a:endParaRPr>
          </a:p>
          <a:p>
            <a:r>
              <a:rPr lang="ru-RU" sz="2000" b="1" dirty="0" smtClean="0">
                <a:solidFill>
                  <a:srgbClr val="7030A0"/>
                </a:solidFill>
              </a:rPr>
              <a:t>к нему.</a:t>
            </a:r>
            <a:endParaRPr lang="ru-RU" sz="2000" b="1" dirty="0">
              <a:solidFill>
                <a:srgbClr val="7030A0"/>
              </a:solidFill>
            </a:endParaRPr>
          </a:p>
        </p:txBody>
      </p:sp>
    </p:spTree>
    <p:extLst>
      <p:ext uri="{BB962C8B-B14F-4D97-AF65-F5344CB8AC3E}">
        <p14:creationId xmlns:p14="http://schemas.microsoft.com/office/powerpoint/2010/main" val="2909128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Неравенство Чебышева</a:t>
            </a:r>
            <a:b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07993" y="2459504"/>
            <a:ext cx="8208912" cy="2585323"/>
          </a:xfrm>
          <a:prstGeom prst="rect">
            <a:avLst/>
          </a:prstGeom>
        </p:spPr>
        <p:txBody>
          <a:bodyPr wrap="square">
            <a:spAutoFit/>
          </a:bodyPr>
          <a:lstStyle/>
          <a:p>
            <a:r>
              <a:rPr lang="ru-RU" b="1" dirty="0">
                <a:solidFill>
                  <a:srgbClr val="7030A0"/>
                </a:solidFill>
              </a:rPr>
              <a:t>Неравенство Чебышева находит свое применение во многих областях математики и ее приложений. Оно широко используется в теории вероятностей и статистике для оценки дисперсии случайных величин.</a:t>
            </a:r>
          </a:p>
          <a:p>
            <a:r>
              <a:rPr lang="ru-RU" b="1" dirty="0">
                <a:solidFill>
                  <a:srgbClr val="7030A0"/>
                </a:solidFill>
              </a:rPr>
              <a:t>Допустим, у нас есть набор данных о зарплатах людей в некоторой стране. Неравенство Чебышева может помочь нам оценить, какая доля населения зарабатывает отклоняющуюся от средней зарплаты. Например, мы можем использовать неравенство Чебышева, чтобы определить, сколько процентов населения зарабатывает не менее, чем в два раза выше или ниже средней зарплаты.</a:t>
            </a:r>
          </a:p>
        </p:txBody>
      </p:sp>
      <p:sp>
        <p:nvSpPr>
          <p:cNvPr id="7" name="Прямоугольник 6"/>
          <p:cNvSpPr/>
          <p:nvPr/>
        </p:nvSpPr>
        <p:spPr>
          <a:xfrm>
            <a:off x="307993" y="1100888"/>
            <a:ext cx="8208912" cy="1200329"/>
          </a:xfrm>
          <a:prstGeom prst="rect">
            <a:avLst/>
          </a:prstGeom>
        </p:spPr>
        <p:txBody>
          <a:bodyPr wrap="square">
            <a:spAutoFit/>
          </a:bodyPr>
          <a:lstStyle/>
          <a:p>
            <a:r>
              <a:rPr lang="ru-RU" dirty="0">
                <a:solidFill>
                  <a:srgbClr val="7030A0"/>
                </a:solidFill>
              </a:rPr>
              <a:t>Н</a:t>
            </a:r>
            <a:r>
              <a:rPr lang="ru-RU" dirty="0" smtClean="0">
                <a:solidFill>
                  <a:srgbClr val="7030A0"/>
                </a:solidFill>
              </a:rPr>
              <a:t>еравенство </a:t>
            </a:r>
            <a:r>
              <a:rPr lang="ru-RU" dirty="0">
                <a:solidFill>
                  <a:srgbClr val="7030A0"/>
                </a:solidFill>
              </a:rPr>
              <a:t>Чебышева утверждает, что если случайные величины </a:t>
            </a:r>
            <a:r>
              <a:rPr lang="ru-RU" dirty="0" smtClean="0">
                <a:solidFill>
                  <a:srgbClr val="7030A0"/>
                </a:solidFill>
              </a:rPr>
              <a:t>X1</a:t>
            </a:r>
            <a:r>
              <a:rPr lang="ru-RU" dirty="0">
                <a:solidFill>
                  <a:srgbClr val="7030A0"/>
                </a:solidFill>
              </a:rPr>
              <a:t>, </a:t>
            </a:r>
            <a:r>
              <a:rPr lang="ru-RU" dirty="0" smtClean="0">
                <a:solidFill>
                  <a:srgbClr val="7030A0"/>
                </a:solidFill>
              </a:rPr>
              <a:t>X2</a:t>
            </a:r>
            <a:r>
              <a:rPr lang="ru-RU" dirty="0">
                <a:solidFill>
                  <a:srgbClr val="7030A0"/>
                </a:solidFill>
              </a:rPr>
              <a:t>, </a:t>
            </a:r>
            <a:r>
              <a:rPr lang="ru-RU" dirty="0" smtClean="0">
                <a:solidFill>
                  <a:srgbClr val="7030A0"/>
                </a:solidFill>
              </a:rPr>
              <a:t>…, </a:t>
            </a:r>
            <a:r>
              <a:rPr lang="ru-RU" dirty="0" err="1" smtClean="0">
                <a:solidFill>
                  <a:srgbClr val="7030A0"/>
                </a:solidFill>
              </a:rPr>
              <a:t>Xn</a:t>
            </a:r>
            <a:r>
              <a:rPr lang="ru-RU" dirty="0" smtClean="0">
                <a:solidFill>
                  <a:srgbClr val="7030A0"/>
                </a:solidFill>
              </a:rPr>
              <a:t> имеют </a:t>
            </a:r>
            <a:r>
              <a:rPr lang="ru-RU" dirty="0">
                <a:solidFill>
                  <a:srgbClr val="7030A0"/>
                </a:solidFill>
              </a:rPr>
              <a:t>малые дисперсии, то их сумма тоже будет иметь малую дисперсию. То есть, чем более разбросаны случайные величины, тем больше может быть отклонение их суммы от ее математического ожидания.</a:t>
            </a:r>
          </a:p>
        </p:txBody>
      </p:sp>
      <p:sp>
        <p:nvSpPr>
          <p:cNvPr id="9" name="TextBox 8">
            <a:hlinkClick r:id="rId4" action="ppaction://hlinksldjump"/>
          </p:cNvPr>
          <p:cNvSpPr txBox="1"/>
          <p:nvPr/>
        </p:nvSpPr>
        <p:spPr>
          <a:xfrm>
            <a:off x="307993" y="5935588"/>
            <a:ext cx="1311679" cy="369332"/>
          </a:xfrm>
          <a:prstGeom prst="rect">
            <a:avLst/>
          </a:prstGeom>
          <a:noFill/>
        </p:spPr>
        <p:txBody>
          <a:bodyPr wrap="square" rtlCol="0">
            <a:spAutoFit/>
          </a:bodyPr>
          <a:lstStyle/>
          <a:p>
            <a:r>
              <a:rPr lang="ru-RU" dirty="0" smtClean="0"/>
              <a:t>вернуться</a:t>
            </a:r>
            <a:endParaRPr lang="ru-RU" dirty="0"/>
          </a:p>
        </p:txBody>
      </p:sp>
    </p:spTree>
    <p:extLst>
      <p:ext uri="{BB962C8B-B14F-4D97-AF65-F5344CB8AC3E}">
        <p14:creationId xmlns:p14="http://schemas.microsoft.com/office/powerpoint/2010/main" val="3176095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Цели и задачи</a:t>
            </a:r>
            <a:b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908720"/>
            <a:ext cx="8424936" cy="1569660"/>
          </a:xfrm>
          <a:prstGeom prst="rect">
            <a:avLst/>
          </a:prstGeom>
        </p:spPr>
        <p:txBody>
          <a:bodyPr wrap="square">
            <a:spAutoFit/>
          </a:bodyPr>
          <a:lstStyle/>
          <a:p>
            <a:r>
              <a:rPr lang="ru-RU" sz="2400" b="1" u="sng" dirty="0">
                <a:solidFill>
                  <a:srgbClr val="7030A0"/>
                </a:solidFill>
              </a:rPr>
              <a:t>Цель</a:t>
            </a:r>
            <a:r>
              <a:rPr lang="ru-RU" sz="2400" b="1" dirty="0">
                <a:solidFill>
                  <a:srgbClr val="7030A0"/>
                </a:solidFill>
              </a:rPr>
              <a:t>   изложить  необходимые  сведения из теории вероятностей и показать примеры  применения  теории вероятности при реше­нии практических задач реальной жизни. </a:t>
            </a:r>
          </a:p>
        </p:txBody>
      </p:sp>
      <p:sp>
        <p:nvSpPr>
          <p:cNvPr id="6" name="Прямоугольник 5"/>
          <p:cNvSpPr/>
          <p:nvPr/>
        </p:nvSpPr>
        <p:spPr>
          <a:xfrm>
            <a:off x="367024" y="2564904"/>
            <a:ext cx="8093408" cy="3046988"/>
          </a:xfrm>
          <a:prstGeom prst="rect">
            <a:avLst/>
          </a:prstGeom>
        </p:spPr>
        <p:txBody>
          <a:bodyPr wrap="square">
            <a:spAutoFit/>
          </a:bodyPr>
          <a:lstStyle/>
          <a:p>
            <a:r>
              <a:rPr lang="ru-RU" sz="2400" b="1" u="sng" dirty="0" smtClean="0">
                <a:solidFill>
                  <a:srgbClr val="7030A0"/>
                </a:solidFill>
              </a:rPr>
              <a:t>Задачи</a:t>
            </a:r>
            <a:r>
              <a:rPr lang="ru-RU" sz="2400" b="1" u="sng" dirty="0">
                <a:solidFill>
                  <a:srgbClr val="7030A0"/>
                </a:solidFill>
              </a:rPr>
              <a:t>:</a:t>
            </a:r>
          </a:p>
          <a:p>
            <a:pPr marL="342900" lvl="0" indent="-342900">
              <a:buFont typeface="Wingdings" panose="05000000000000000000" pitchFamily="2" charset="2"/>
              <a:buChar char="§"/>
            </a:pPr>
            <a:r>
              <a:rPr lang="ru-RU" sz="2400" b="1" dirty="0">
                <a:solidFill>
                  <a:srgbClr val="7030A0"/>
                </a:solidFill>
              </a:rPr>
              <a:t>проанализировать материал по теории вероятности </a:t>
            </a:r>
            <a:endParaRPr lang="ru-RU" sz="2400" b="1" dirty="0" smtClean="0">
              <a:solidFill>
                <a:srgbClr val="7030A0"/>
              </a:solidFill>
              <a:effectLst/>
            </a:endParaRPr>
          </a:p>
          <a:p>
            <a:pPr marL="342900" lvl="0" indent="-342900">
              <a:buFont typeface="Wingdings" panose="05000000000000000000" pitchFamily="2" charset="2"/>
              <a:buChar char="§"/>
            </a:pPr>
            <a:r>
              <a:rPr lang="ru-RU" sz="2400" b="1" dirty="0">
                <a:solidFill>
                  <a:srgbClr val="7030A0"/>
                </a:solidFill>
              </a:rPr>
              <a:t>проанализировать практические задачи, в решении которых применима теория вероятности</a:t>
            </a:r>
            <a:endParaRPr lang="ru-RU" sz="2400" b="1" dirty="0" smtClean="0">
              <a:solidFill>
                <a:srgbClr val="7030A0"/>
              </a:solidFill>
              <a:effectLst/>
            </a:endParaRPr>
          </a:p>
          <a:p>
            <a:pPr marL="342900" lvl="0" indent="-342900">
              <a:buFont typeface="Wingdings" panose="05000000000000000000" pitchFamily="2" charset="2"/>
              <a:buChar char="§"/>
            </a:pPr>
            <a:r>
              <a:rPr lang="ru-RU" sz="2400" b="1" dirty="0">
                <a:solidFill>
                  <a:srgbClr val="7030A0"/>
                </a:solidFill>
              </a:rPr>
              <a:t>вычислить вероятность попадания данной работы в финал с помощью формулы Бернулли</a:t>
            </a:r>
            <a:endParaRPr lang="ru-RU" sz="2400" b="1" dirty="0" smtClean="0">
              <a:solidFill>
                <a:srgbClr val="7030A0"/>
              </a:solidFill>
              <a:effectLst/>
            </a:endParaRPr>
          </a:p>
          <a:p>
            <a:pPr marL="342900" lvl="0" indent="-342900">
              <a:buFont typeface="Wingdings" panose="05000000000000000000" pitchFamily="2" charset="2"/>
              <a:buChar char="§"/>
            </a:pPr>
            <a:r>
              <a:rPr lang="ru-RU" sz="2400" b="1" dirty="0">
                <a:solidFill>
                  <a:srgbClr val="7030A0"/>
                </a:solidFill>
              </a:rPr>
              <a:t>вычислить вероятность получения положительной оценки на экзамене без подготовки</a:t>
            </a:r>
            <a:endParaRPr lang="ru-RU" sz="2400" b="1" dirty="0">
              <a:solidFill>
                <a:srgbClr val="7030A0"/>
              </a:solidFill>
              <a:effectLst/>
            </a:endParaRPr>
          </a:p>
        </p:txBody>
      </p:sp>
    </p:spTree>
    <p:extLst>
      <p:ext uri="{BB962C8B-B14F-4D97-AF65-F5344CB8AC3E}">
        <p14:creationId xmlns:p14="http://schemas.microsoft.com/office/powerpoint/2010/main" val="2075993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Объект и предмет исследования</a:t>
            </a:r>
            <a:b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1052736"/>
            <a:ext cx="7992888" cy="4154984"/>
          </a:xfrm>
          <a:prstGeom prst="rect">
            <a:avLst/>
          </a:prstGeom>
        </p:spPr>
        <p:txBody>
          <a:bodyPr wrap="square">
            <a:spAutoFit/>
          </a:bodyPr>
          <a:lstStyle/>
          <a:p>
            <a:pPr marL="342900" indent="-342900">
              <a:buFont typeface="Arial" panose="020B0604020202020204" pitchFamily="34" charset="0"/>
              <a:buChar char="•"/>
            </a:pPr>
            <a:r>
              <a:rPr lang="ru-RU" sz="2400" b="1" u="sng" dirty="0">
                <a:solidFill>
                  <a:srgbClr val="7030A0"/>
                </a:solidFill>
              </a:rPr>
              <a:t>Объектом исследования </a:t>
            </a:r>
            <a:r>
              <a:rPr lang="ru-RU" sz="2400" b="1" dirty="0">
                <a:solidFill>
                  <a:srgbClr val="7030A0"/>
                </a:solidFill>
              </a:rPr>
              <a:t>являются формулы вероятности примеры их применения в реальной </a:t>
            </a:r>
            <a:r>
              <a:rPr lang="ru-RU" sz="2400" b="1" dirty="0" smtClean="0">
                <a:solidFill>
                  <a:srgbClr val="7030A0"/>
                </a:solidFill>
              </a:rPr>
              <a:t>жизни</a:t>
            </a:r>
          </a:p>
          <a:p>
            <a:pPr marL="342900" indent="-342900">
              <a:buFont typeface="Arial" panose="020B0604020202020204" pitchFamily="34" charset="0"/>
              <a:buChar char="•"/>
            </a:pPr>
            <a:r>
              <a:rPr lang="ru-RU" sz="2400" b="1" u="sng" dirty="0" smtClean="0">
                <a:solidFill>
                  <a:srgbClr val="7030A0"/>
                </a:solidFill>
              </a:rPr>
              <a:t>Предмет </a:t>
            </a:r>
            <a:r>
              <a:rPr lang="ru-RU" sz="2400" b="1" u="sng" dirty="0">
                <a:solidFill>
                  <a:srgbClr val="7030A0"/>
                </a:solidFill>
              </a:rPr>
              <a:t>исследования </a:t>
            </a:r>
            <a:r>
              <a:rPr lang="ru-RU" sz="2400" b="1" dirty="0">
                <a:solidFill>
                  <a:srgbClr val="7030A0"/>
                </a:solidFill>
              </a:rPr>
              <a:t>– вероятности попадания работы в финал конкурса и получения положительной оценки за экзамен</a:t>
            </a:r>
            <a:r>
              <a:rPr lang="ru-RU" sz="2400" b="1" dirty="0" smtClean="0">
                <a:solidFill>
                  <a:srgbClr val="7030A0"/>
                </a:solidFill>
              </a:rPr>
              <a:t>.</a:t>
            </a:r>
          </a:p>
          <a:p>
            <a:pPr marL="342900" indent="-342900">
              <a:buFont typeface="Arial" panose="020B0604020202020204" pitchFamily="34" charset="0"/>
              <a:buChar char="•"/>
            </a:pPr>
            <a:r>
              <a:rPr lang="ru-RU" sz="2400" b="1" u="sng" dirty="0" smtClean="0">
                <a:solidFill>
                  <a:srgbClr val="7030A0"/>
                </a:solidFill>
              </a:rPr>
              <a:t>Гипотеза</a:t>
            </a:r>
            <a:r>
              <a:rPr lang="ru-RU" sz="2400" b="1" dirty="0" smtClean="0">
                <a:solidFill>
                  <a:srgbClr val="7030A0"/>
                </a:solidFill>
              </a:rPr>
              <a:t> </a:t>
            </a:r>
            <a:r>
              <a:rPr lang="ru-RU" sz="2400" b="1" dirty="0">
                <a:solidFill>
                  <a:srgbClr val="7030A0"/>
                </a:solidFill>
              </a:rPr>
              <a:t>– вероятность получения положительной оценки за экзамен незначительна, а  вероятность попадания работы в финал конкурса составит не более 40% при определенных критериях оценки и оценивании.</a:t>
            </a:r>
          </a:p>
        </p:txBody>
      </p:sp>
    </p:spTree>
    <p:extLst>
      <p:ext uri="{BB962C8B-B14F-4D97-AF65-F5344CB8AC3E}">
        <p14:creationId xmlns:p14="http://schemas.microsoft.com/office/powerpoint/2010/main" val="1830464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a:xfrm>
            <a:off x="539552" y="188640"/>
            <a:ext cx="8229600" cy="710952"/>
          </a:xfrm>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Сведения из истории</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1196752"/>
            <a:ext cx="8424936" cy="1477328"/>
          </a:xfrm>
          <a:prstGeom prst="rect">
            <a:avLst/>
          </a:prstGeom>
        </p:spPr>
        <p:txBody>
          <a:bodyPr wrap="square">
            <a:spAutoFit/>
          </a:bodyPr>
          <a:lstStyle/>
          <a:p>
            <a:r>
              <a:rPr lang="ru-RU" b="1" dirty="0">
                <a:solidFill>
                  <a:srgbClr val="7030A0"/>
                </a:solidFill>
              </a:rPr>
              <a:t>Формированию основ теории вероятностей </a:t>
            </a:r>
            <a:r>
              <a:rPr lang="ru-RU" b="1" dirty="0" smtClean="0">
                <a:solidFill>
                  <a:srgbClr val="7030A0"/>
                </a:solidFill>
              </a:rPr>
              <a:t>способствовали</a:t>
            </a:r>
            <a:r>
              <a:rPr lang="en-US" b="1" dirty="0" smtClean="0">
                <a:solidFill>
                  <a:srgbClr val="7030A0"/>
                </a:solidFill>
              </a:rPr>
              <a:t> </a:t>
            </a:r>
            <a:r>
              <a:rPr lang="ru-RU" b="1" dirty="0" smtClean="0">
                <a:solidFill>
                  <a:srgbClr val="7030A0"/>
                </a:solidFill>
              </a:rPr>
              <a:t>в большей степени азартные </a:t>
            </a:r>
            <a:r>
              <a:rPr lang="ru-RU" b="1" dirty="0">
                <a:solidFill>
                  <a:srgbClr val="7030A0"/>
                </a:solidFill>
              </a:rPr>
              <a:t>игры. К азартным играм относили бросание шестигранных игральных  костей. Слово «</a:t>
            </a:r>
            <a:r>
              <a:rPr lang="ru-RU" b="1" dirty="0" err="1">
                <a:solidFill>
                  <a:srgbClr val="7030A0"/>
                </a:solidFill>
              </a:rPr>
              <a:t>азар</a:t>
            </a:r>
            <a:r>
              <a:rPr lang="ru-RU" b="1" dirty="0">
                <a:solidFill>
                  <a:srgbClr val="7030A0"/>
                </a:solidFill>
              </a:rPr>
              <a:t>» по-арабски означает «трудный». Так, арабы называли азартной игрой комбинацию очков,  </a:t>
            </a:r>
            <a:r>
              <a:rPr lang="ru-RU" b="1" dirty="0" smtClean="0">
                <a:solidFill>
                  <a:srgbClr val="7030A0"/>
                </a:solidFill>
              </a:rPr>
              <a:t>которая </a:t>
            </a:r>
            <a:r>
              <a:rPr lang="ru-RU" b="1" dirty="0">
                <a:solidFill>
                  <a:srgbClr val="7030A0"/>
                </a:solidFill>
              </a:rPr>
              <a:t>при бросании нескольких костей могла появиться лишь единственным способом. </a:t>
            </a:r>
          </a:p>
        </p:txBody>
      </p:sp>
      <p:pic>
        <p:nvPicPr>
          <p:cNvPr id="1026" name="Picture 2" descr="2. 3200 лет наза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852936"/>
            <a:ext cx="4828102" cy="371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27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38" y="0"/>
            <a:ext cx="9139696" cy="6858000"/>
          </a:xfrm>
          <a:prstGeom prst="rect">
            <a:avLst/>
          </a:prstGeom>
        </p:spPr>
      </p:pic>
      <p:sp>
        <p:nvSpPr>
          <p:cNvPr id="2" name="Заголовок 1"/>
          <p:cNvSpPr>
            <a:spLocks noGrp="1"/>
          </p:cNvSpPr>
          <p:nvPr>
            <p:ph type="title"/>
          </p:nvPr>
        </p:nvSpPr>
        <p:spPr>
          <a:xfrm>
            <a:off x="539552" y="188640"/>
            <a:ext cx="8229600" cy="710952"/>
          </a:xfrm>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Сведения из истории</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1124744"/>
            <a:ext cx="5112568" cy="4893647"/>
          </a:xfrm>
          <a:prstGeom prst="rect">
            <a:avLst/>
          </a:prstGeom>
        </p:spPr>
        <p:txBody>
          <a:bodyPr wrap="square">
            <a:spAutoFit/>
          </a:bodyPr>
          <a:lstStyle/>
          <a:p>
            <a:r>
              <a:rPr lang="ru-RU" sz="2400" b="1" dirty="0">
                <a:solidFill>
                  <a:srgbClr val="7030A0"/>
                </a:solidFill>
              </a:rPr>
              <a:t>Попытки найти закономерности в выпадении очков при игре в кости </a:t>
            </a:r>
            <a:r>
              <a:rPr lang="ru-RU" sz="2400" b="1" dirty="0" smtClean="0">
                <a:solidFill>
                  <a:srgbClr val="7030A0"/>
                </a:solidFill>
              </a:rPr>
              <a:t>предпринимали в разные годы многие известные люди, например   </a:t>
            </a:r>
            <a:r>
              <a:rPr lang="ru-RU" sz="2400" b="1" dirty="0">
                <a:solidFill>
                  <a:srgbClr val="7030A0"/>
                </a:solidFill>
              </a:rPr>
              <a:t>в 1494 году итальянский </a:t>
            </a:r>
            <a:r>
              <a:rPr lang="ru-RU" sz="2400" b="1" dirty="0" smtClean="0">
                <a:solidFill>
                  <a:srgbClr val="7030A0"/>
                </a:solidFill>
              </a:rPr>
              <a:t>математик</a:t>
            </a:r>
          </a:p>
          <a:p>
            <a:r>
              <a:rPr lang="ru-RU" sz="2400" b="1" dirty="0" smtClean="0">
                <a:solidFill>
                  <a:srgbClr val="7030A0"/>
                </a:solidFill>
              </a:rPr>
              <a:t> Лука </a:t>
            </a:r>
            <a:r>
              <a:rPr lang="ru-RU" sz="2400" b="1" dirty="0" err="1">
                <a:solidFill>
                  <a:srgbClr val="7030A0"/>
                </a:solidFill>
              </a:rPr>
              <a:t>Пачиоли</a:t>
            </a:r>
            <a:r>
              <a:rPr lang="ru-RU" sz="2400" b="1" dirty="0">
                <a:solidFill>
                  <a:srgbClr val="7030A0"/>
                </a:solidFill>
              </a:rPr>
              <a:t> (</a:t>
            </a:r>
            <a:r>
              <a:rPr lang="ru-RU" sz="2400" b="1" dirty="0" smtClean="0">
                <a:solidFill>
                  <a:srgbClr val="7030A0"/>
                </a:solidFill>
              </a:rPr>
              <a:t>1454—1514) </a:t>
            </a:r>
          </a:p>
          <a:p>
            <a:r>
              <a:rPr lang="ru-RU" sz="2400" b="1" dirty="0" smtClean="0">
                <a:solidFill>
                  <a:srgbClr val="7030A0"/>
                </a:solidFill>
              </a:rPr>
              <a:t>и </a:t>
            </a:r>
            <a:r>
              <a:rPr lang="ru-RU" sz="2400" b="1" dirty="0">
                <a:solidFill>
                  <a:srgbClr val="7030A0"/>
                </a:solidFill>
              </a:rPr>
              <a:t>спустя без малого 50 лет, другой итальянский математик </a:t>
            </a:r>
            <a:r>
              <a:rPr lang="ru-RU" sz="2400" b="1" dirty="0" smtClean="0">
                <a:solidFill>
                  <a:srgbClr val="7030A0"/>
                </a:solidFill>
              </a:rPr>
              <a:t>Джироламо </a:t>
            </a:r>
            <a:r>
              <a:rPr lang="ru-RU" sz="2400" b="1" dirty="0" err="1">
                <a:solidFill>
                  <a:srgbClr val="7030A0"/>
                </a:solidFill>
              </a:rPr>
              <a:t>Кардано</a:t>
            </a:r>
            <a:r>
              <a:rPr lang="ru-RU" sz="2400" b="1" dirty="0">
                <a:solidFill>
                  <a:srgbClr val="7030A0"/>
                </a:solidFill>
              </a:rPr>
              <a:t> (1501 —1576) и  выдающиеся  французские  математики </a:t>
            </a:r>
            <a:endParaRPr lang="ru-RU" sz="2400" b="1" dirty="0" smtClean="0">
              <a:solidFill>
                <a:srgbClr val="7030A0"/>
              </a:solidFill>
            </a:endParaRPr>
          </a:p>
          <a:p>
            <a:r>
              <a:rPr lang="ru-RU" sz="2400" b="1" dirty="0" err="1" smtClean="0">
                <a:solidFill>
                  <a:srgbClr val="7030A0"/>
                </a:solidFill>
              </a:rPr>
              <a:t>Блез</a:t>
            </a:r>
            <a:r>
              <a:rPr lang="ru-RU" sz="2400" b="1" dirty="0" smtClean="0">
                <a:solidFill>
                  <a:srgbClr val="7030A0"/>
                </a:solidFill>
              </a:rPr>
              <a:t>  </a:t>
            </a:r>
            <a:r>
              <a:rPr lang="ru-RU" sz="2400" b="1" dirty="0">
                <a:solidFill>
                  <a:srgbClr val="7030A0"/>
                </a:solidFill>
              </a:rPr>
              <a:t>Паскаль (1623 —1662) и </a:t>
            </a:r>
            <a:endParaRPr lang="ru-RU" sz="2400" b="1" dirty="0" smtClean="0">
              <a:solidFill>
                <a:srgbClr val="7030A0"/>
              </a:solidFill>
            </a:endParaRPr>
          </a:p>
          <a:p>
            <a:r>
              <a:rPr lang="ru-RU" sz="2400" b="1" dirty="0" smtClean="0">
                <a:solidFill>
                  <a:srgbClr val="7030A0"/>
                </a:solidFill>
              </a:rPr>
              <a:t>Пьер </a:t>
            </a:r>
            <a:r>
              <a:rPr lang="ru-RU" sz="2400" b="1" dirty="0">
                <a:solidFill>
                  <a:srgbClr val="7030A0"/>
                </a:solidFill>
              </a:rPr>
              <a:t>Ферма (1601—1665).</a:t>
            </a:r>
          </a:p>
        </p:txBody>
      </p:sp>
      <p:sp>
        <p:nvSpPr>
          <p:cNvPr id="6" name="AutoShape 4" descr="https://4.bp.blogspot.com/-5gAZbQwoYOU/WkfLxd-BmqI/AAAAAAAAA0Q/wxE2JQ_0blof5VdY1NSwQWg3_I0SYbB_wCLcBGAs/s1600/Segat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s://4.bp.blogspot.com/-5gAZbQwoYOU/WkfLxd-BmqI/AAAAAAAAA0Q/wxE2JQ_0blof5VdY1NSwQWg3_I0SYbB_wCLcBGAs/s1600/Segat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974233"/>
            <a:ext cx="1661125" cy="191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https://avatars.dzeninfra.ru/get-zen_doc/4487230/pub_60994e004461ec746c23b84b_60995197fe106d5922703c33/scale_12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8993" y="2951130"/>
            <a:ext cx="1538386" cy="1877989"/>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https://stuki-druki.com/biofoto4/pierre-de-fermat-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8102" y="2972970"/>
            <a:ext cx="1568745" cy="183431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8207" y="974233"/>
            <a:ext cx="1459958" cy="193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474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858000"/>
          </a:xfrm>
          <a:prstGeom prst="rect">
            <a:avLst/>
          </a:prstGeom>
        </p:spPr>
      </p:pic>
      <p:sp>
        <p:nvSpPr>
          <p:cNvPr id="2" name="Заголовок 1"/>
          <p:cNvSpPr>
            <a:spLocks noGrp="1"/>
          </p:cNvSpPr>
          <p:nvPr>
            <p:ph type="title"/>
          </p:nvPr>
        </p:nvSpPr>
        <p:spPr>
          <a:xfrm>
            <a:off x="539552" y="188640"/>
            <a:ext cx="8229600" cy="710952"/>
          </a:xfrm>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Зарубежные ученые</a:t>
            </a: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052736"/>
            <a:ext cx="5213694" cy="4524315"/>
          </a:xfrm>
          <a:prstGeom prst="rect">
            <a:avLst/>
          </a:prstGeom>
        </p:spPr>
        <p:txBody>
          <a:bodyPr wrap="square">
            <a:spAutoFit/>
          </a:bodyPr>
          <a:lstStyle/>
          <a:p>
            <a:r>
              <a:rPr lang="ru-RU" sz="2400" b="1" dirty="0">
                <a:solidFill>
                  <a:srgbClr val="7030A0"/>
                </a:solidFill>
              </a:rPr>
              <a:t>В 1718 году в Лондоне вышла в свет книга со странным по тем временам названием «Учение о случаях». Ее автор — французский математик </a:t>
            </a:r>
            <a:r>
              <a:rPr lang="ru-RU" sz="2400" b="1" dirty="0" smtClean="0">
                <a:solidFill>
                  <a:srgbClr val="7030A0"/>
                </a:solidFill>
              </a:rPr>
              <a:t>Абрахам де Муавр (</a:t>
            </a:r>
            <a:r>
              <a:rPr lang="ru-RU" sz="2400" b="1" dirty="0">
                <a:solidFill>
                  <a:srgbClr val="7030A0"/>
                </a:solidFill>
              </a:rPr>
              <a:t>1667—1754). Самое большое его достижение — открытие закономерности, которая очень часто наблюдается в случайных явлениях. Он впервые заметил и теоретически обосновал роль распределения, которое позднее было названо нормальным</a:t>
            </a:r>
          </a:p>
        </p:txBody>
      </p:sp>
      <p:pic>
        <p:nvPicPr>
          <p:cNvPr id="4098" name="Picture 2" descr="https://i.pinimg.com/736x/ea/9e/7f/ea9e7f810e24ca7323b7462a75dcc8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214" y="1052736"/>
            <a:ext cx="2878777" cy="341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5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13" y="-31371"/>
            <a:ext cx="9139696" cy="6858000"/>
          </a:xfrm>
          <a:prstGeom prst="rect">
            <a:avLst/>
          </a:prstGeom>
        </p:spPr>
      </p:pic>
      <p:sp>
        <p:nvSpPr>
          <p:cNvPr id="2" name="Заголовок 1"/>
          <p:cNvSpPr>
            <a:spLocks noGrp="1"/>
          </p:cNvSpPr>
          <p:nvPr>
            <p:ph type="title"/>
          </p:nvPr>
        </p:nvSpPr>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Русские ученые</a:t>
            </a:r>
            <a:b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0000" y="862300"/>
            <a:ext cx="4840071" cy="5632311"/>
          </a:xfrm>
          <a:prstGeom prst="rect">
            <a:avLst/>
          </a:prstGeom>
        </p:spPr>
        <p:txBody>
          <a:bodyPr wrap="square">
            <a:spAutoFit/>
          </a:bodyPr>
          <a:lstStyle/>
          <a:p>
            <a:r>
              <a:rPr lang="ru-RU" sz="2400" b="1" dirty="0">
                <a:solidFill>
                  <a:srgbClr val="7030A0"/>
                </a:solidFill>
              </a:rPr>
              <a:t>В 1846 году Петербургская академия наук издала книгу </a:t>
            </a:r>
            <a:r>
              <a:rPr lang="ru-RU" sz="2400" b="1" dirty="0" smtClean="0">
                <a:solidFill>
                  <a:srgbClr val="7030A0"/>
                </a:solidFill>
              </a:rPr>
              <a:t>Виктора Яковлевича </a:t>
            </a:r>
            <a:r>
              <a:rPr lang="ru-RU" sz="2400" b="1" dirty="0" err="1" smtClean="0">
                <a:solidFill>
                  <a:srgbClr val="7030A0"/>
                </a:solidFill>
              </a:rPr>
              <a:t>Буняковского</a:t>
            </a:r>
            <a:r>
              <a:rPr lang="ru-RU" sz="2400" b="1" dirty="0" smtClean="0">
                <a:solidFill>
                  <a:srgbClr val="7030A0"/>
                </a:solidFill>
              </a:rPr>
              <a:t> </a:t>
            </a:r>
            <a:r>
              <a:rPr lang="ru-RU" sz="2400" b="1" dirty="0">
                <a:solidFill>
                  <a:srgbClr val="7030A0"/>
                </a:solidFill>
              </a:rPr>
              <a:t>(1804—1889) под названием «Основания математической теории вероятностей». Это был первый русский  учебник по теории вероятностей. По нему учился и выдающийся русский математик </a:t>
            </a:r>
            <a:r>
              <a:rPr lang="ru-RU" sz="2400" b="1" dirty="0" err="1" smtClean="0">
                <a:solidFill>
                  <a:srgbClr val="7030A0"/>
                </a:solidFill>
              </a:rPr>
              <a:t>Пафнутий</a:t>
            </a:r>
            <a:r>
              <a:rPr lang="ru-RU" sz="2400" b="1" dirty="0" smtClean="0">
                <a:solidFill>
                  <a:srgbClr val="7030A0"/>
                </a:solidFill>
              </a:rPr>
              <a:t> Львович  </a:t>
            </a:r>
            <a:r>
              <a:rPr lang="ru-RU" sz="2400" b="1" dirty="0">
                <a:solidFill>
                  <a:srgbClr val="7030A0"/>
                </a:solidFill>
              </a:rPr>
              <a:t>Чебышев (1821 —1894). Так называемое неравенство </a:t>
            </a:r>
            <a:r>
              <a:rPr lang="ru-RU" sz="2400" b="1" dirty="0" smtClean="0">
                <a:solidFill>
                  <a:srgbClr val="7030A0"/>
                </a:solidFill>
              </a:rPr>
              <a:t>Чебышева </a:t>
            </a:r>
            <a:r>
              <a:rPr lang="ru-RU" sz="2400" b="1" dirty="0">
                <a:solidFill>
                  <a:srgbClr val="7030A0"/>
                </a:solidFill>
              </a:rPr>
              <a:t>на веки веков вошло в сокровищницу математической науки. </a:t>
            </a:r>
          </a:p>
        </p:txBody>
      </p:sp>
      <p:pic>
        <p:nvPicPr>
          <p:cNvPr id="5122" name="Picture 2" descr="https://upload.wikimedia.org/wikipedia/commons/2/20/%D0%91%D1%83%D0%BD%D1%8F%D0%BA%D0%BE%D0%B2%D1%81%D0%BA%D0%B8%D0%B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0299" y="873529"/>
            <a:ext cx="1817940" cy="29233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cientificrussia.ru/images/p/11pp-full.jp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7281" y="2268865"/>
            <a:ext cx="2086719" cy="271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37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696" cy="6930008"/>
          </a:xfrm>
          <a:prstGeom prst="rect">
            <a:avLst/>
          </a:prstGeom>
        </p:spPr>
      </p:pic>
      <p:sp>
        <p:nvSpPr>
          <p:cNvPr id="2" name="Заголовок 1"/>
          <p:cNvSpPr>
            <a:spLocks noGrp="1"/>
          </p:cNvSpPr>
          <p:nvPr>
            <p:ph type="title"/>
          </p:nvPr>
        </p:nvSpPr>
        <p:spPr/>
        <p:txBody>
          <a:bodyPr>
            <a:normAutofit fontScale="90000"/>
          </a:bodyPr>
          <a:lstStyle/>
          <a:p>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Русские ученые</a:t>
            </a:r>
            <a:b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p>
        </p:txBody>
      </p:sp>
      <p:pic>
        <p:nvPicPr>
          <p:cNvPr id="5" name="Picture 2" descr="C:\Users\Надежда\Downloads\кубик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03" y="5013176"/>
            <a:ext cx="2272636" cy="18448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5236" y="764704"/>
            <a:ext cx="5836924" cy="3477875"/>
          </a:xfrm>
          <a:prstGeom prst="rect">
            <a:avLst/>
          </a:prstGeom>
        </p:spPr>
        <p:txBody>
          <a:bodyPr wrap="square">
            <a:spAutoFit/>
          </a:bodyPr>
          <a:lstStyle/>
          <a:p>
            <a:r>
              <a:rPr lang="ru-RU" sz="2000" b="1" dirty="0">
                <a:solidFill>
                  <a:srgbClr val="7030A0"/>
                </a:solidFill>
              </a:rPr>
              <a:t>Ученик П. Л. Чебышева </a:t>
            </a:r>
            <a:r>
              <a:rPr lang="ru-RU" sz="2000" b="1" dirty="0" smtClean="0">
                <a:solidFill>
                  <a:srgbClr val="7030A0"/>
                </a:solidFill>
              </a:rPr>
              <a:t>Андрей  Андреевич </a:t>
            </a:r>
            <a:r>
              <a:rPr lang="ru-RU" sz="2000" b="1" dirty="0">
                <a:solidFill>
                  <a:srgbClr val="7030A0"/>
                </a:solidFill>
              </a:rPr>
              <a:t>Марков (1856—1922) развил труды своего учителя. </a:t>
            </a:r>
            <a:r>
              <a:rPr lang="ru-RU" sz="2000" b="1" dirty="0" smtClean="0">
                <a:solidFill>
                  <a:srgbClr val="7030A0"/>
                </a:solidFill>
              </a:rPr>
              <a:t>Он применил теорию вероятностей к изучению стохастических процессов</a:t>
            </a:r>
          </a:p>
          <a:p>
            <a:r>
              <a:rPr lang="ru-RU" sz="2000" b="1" dirty="0">
                <a:solidFill>
                  <a:srgbClr val="7030A0"/>
                </a:solidFill>
              </a:rPr>
              <a:t>Известность Маркову принесло исследование </a:t>
            </a:r>
            <a:r>
              <a:rPr lang="ru-RU" sz="2000" b="1" dirty="0" smtClean="0">
                <a:solidFill>
                  <a:srgbClr val="7030A0"/>
                </a:solidFill>
              </a:rPr>
              <a:t>цепей. </a:t>
            </a:r>
            <a:r>
              <a:rPr lang="ru-RU" sz="2000" b="1" dirty="0">
                <a:solidFill>
                  <a:srgbClr val="7030A0"/>
                </a:solidFill>
              </a:rPr>
              <a:t>Цепи Маркова — это математические модели, которые описывают последовательности событий, где каждое следующее событие зависит только от предыдущего. Эта уникальная особенность делает их идеальным инструментом для моделирования многих реальных систем</a:t>
            </a:r>
          </a:p>
        </p:txBody>
      </p:sp>
      <p:pic>
        <p:nvPicPr>
          <p:cNvPr id="6146" name="Picture 2" descr="https://images.theconversation.com/files/336085/original/file-20200519-152302-1mkv53r.jpg?ixlib=rb-1.1.0&amp;q=15&amp;auto=format&amp;w=600&amp;h=639&amp;fit=crop&amp;dpr=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764704"/>
            <a:ext cx="2472947" cy="26336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75236" y="4781332"/>
            <a:ext cx="4572000" cy="1631216"/>
          </a:xfrm>
          <a:prstGeom prst="rect">
            <a:avLst/>
          </a:prstGeom>
        </p:spPr>
        <p:txBody>
          <a:bodyPr>
            <a:spAutoFit/>
          </a:bodyPr>
          <a:lstStyle/>
          <a:p>
            <a:r>
              <a:rPr lang="ru-RU" sz="2000" b="1" dirty="0">
                <a:solidFill>
                  <a:srgbClr val="7030A0"/>
                </a:solidFill>
              </a:rPr>
              <a:t>Созданная </a:t>
            </a:r>
            <a:r>
              <a:rPr lang="ru-RU" sz="2000" b="1" dirty="0" smtClean="0">
                <a:solidFill>
                  <a:srgbClr val="7030A0"/>
                </a:solidFill>
              </a:rPr>
              <a:t>Андреем Николаевичем </a:t>
            </a:r>
            <a:r>
              <a:rPr lang="ru-RU" sz="2000" b="1" dirty="0">
                <a:solidFill>
                  <a:srgbClr val="7030A0"/>
                </a:solidFill>
              </a:rPr>
              <a:t>Колмогоровым советская школа теории вероятностей, завоевала всеобщее </a:t>
            </a:r>
            <a:r>
              <a:rPr lang="ru-RU" sz="2000" b="1" dirty="0" smtClean="0">
                <a:solidFill>
                  <a:srgbClr val="7030A0"/>
                </a:solidFill>
              </a:rPr>
              <a:t>признание в </a:t>
            </a:r>
          </a:p>
          <a:p>
            <a:r>
              <a:rPr lang="ru-RU" sz="2000" b="1" dirty="0" smtClean="0">
                <a:solidFill>
                  <a:srgbClr val="7030A0"/>
                </a:solidFill>
              </a:rPr>
              <a:t>мировой </a:t>
            </a:r>
            <a:r>
              <a:rPr lang="ru-RU" sz="2000" b="1" dirty="0">
                <a:solidFill>
                  <a:srgbClr val="7030A0"/>
                </a:solidFill>
              </a:rPr>
              <a:t>науке.</a:t>
            </a:r>
          </a:p>
        </p:txBody>
      </p:sp>
      <p:pic>
        <p:nvPicPr>
          <p:cNvPr id="6148" name="Picture 4" descr="https://static.tildacdn.com/tild3465-3961-4932-b230-663839386565/_c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445462"/>
            <a:ext cx="244827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0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1795</Words>
  <Application>Microsoft Office PowerPoint</Application>
  <PresentationFormat>Экран (4:3)</PresentationFormat>
  <Paragraphs>153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 </vt:lpstr>
      <vt:lpstr> </vt:lpstr>
      <vt:lpstr>Цели и задачи </vt:lpstr>
      <vt:lpstr>Объект и предмет исследования </vt:lpstr>
      <vt:lpstr>Сведения из истории</vt:lpstr>
      <vt:lpstr>Сведения из истории</vt:lpstr>
      <vt:lpstr>Зарубежные ученые</vt:lpstr>
      <vt:lpstr>Русские ученые </vt:lpstr>
      <vt:lpstr>Русские ученые </vt:lpstr>
      <vt:lpstr>Основные понятия теории вероятностей </vt:lpstr>
      <vt:lpstr>Классическое определение вероятности</vt:lpstr>
      <vt:lpstr>Комбинаторика</vt:lpstr>
      <vt:lpstr>Формулы комбинаторики </vt:lpstr>
      <vt:lpstr>Сочетания</vt:lpstr>
      <vt:lpstr>Формула Бернулли</vt:lpstr>
      <vt:lpstr>Задача Шевалье де Мере</vt:lpstr>
      <vt:lpstr>Парадокс дней рождения</vt:lpstr>
      <vt:lpstr>Игра в «Сражение»</vt:lpstr>
      <vt:lpstr>Игра в «Сражение»</vt:lpstr>
      <vt:lpstr>Вычисление вероятности попадания работы в финал </vt:lpstr>
      <vt:lpstr>Вычисление вероятности попадания работы в финал </vt:lpstr>
      <vt:lpstr>Вычисление вероятности получения положительной оценки</vt:lpstr>
      <vt:lpstr>Заключение</vt:lpstr>
      <vt:lpstr>Неравенство Чебышева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Надежда</dc:creator>
  <cp:lastModifiedBy>Надежда Лебедева</cp:lastModifiedBy>
  <cp:revision>32</cp:revision>
  <dcterms:created xsi:type="dcterms:W3CDTF">2024-03-27T15:52:22Z</dcterms:created>
  <dcterms:modified xsi:type="dcterms:W3CDTF">2025-07-13T08:57:23Z</dcterms:modified>
</cp:coreProperties>
</file>