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302" r:id="rId5"/>
    <p:sldId id="263" r:id="rId6"/>
    <p:sldId id="259" r:id="rId7"/>
    <p:sldId id="268" r:id="rId8"/>
    <p:sldId id="266" r:id="rId9"/>
    <p:sldId id="277" r:id="rId10"/>
    <p:sldId id="278" r:id="rId11"/>
  </p:sldIdLst>
  <p:sldSz cx="9144000" cy="6858000" type="screen4x3"/>
  <p:notesSz cx="6888163" cy="100203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29"/>
    <a:srgbClr val="FFD525"/>
    <a:srgbClr val="33910D"/>
    <a:srgbClr val="FFFFFF"/>
    <a:srgbClr val="FFD10D"/>
    <a:srgbClr val="FFFF99"/>
    <a:srgbClr val="FFFF66"/>
    <a:srgbClr val="BCFF79"/>
    <a:srgbClr val="A9FF5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52" d="100"/>
          <a:sy n="52" d="100"/>
        </p:scale>
        <p:origin x="-1255" y="-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2EF13-143B-459E-8484-E3EA4AA5AD64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44008" y="332656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FF"/>
                </a:solidFill>
              </a:rPr>
              <a:t> </a:t>
            </a:r>
            <a:endParaRPr lang="ru-RU" sz="36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301208"/>
            <a:ext cx="47836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dirty="0" smtClean="0">
              <a:solidFill>
                <a:srgbClr val="33910D"/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solidFill>
                  <a:srgbClr val="33910D"/>
                </a:solidFill>
                <a:latin typeface="Arial Black" panose="020B0A04020102020204" pitchFamily="34" charset="0"/>
              </a:rPr>
              <a:t>Подготовила: Киселева Е. П</a:t>
            </a:r>
          </a:p>
          <a:p>
            <a:r>
              <a:rPr lang="ru-RU" sz="2000" b="1" dirty="0">
                <a:solidFill>
                  <a:srgbClr val="33910D"/>
                </a:solidFill>
                <a:latin typeface="Arial Black" panose="020B0A04020102020204" pitchFamily="34" charset="0"/>
              </a:rPr>
              <a:t>в</a:t>
            </a:r>
            <a:r>
              <a:rPr lang="ru-RU" sz="2000" b="1" dirty="0" smtClean="0">
                <a:solidFill>
                  <a:srgbClr val="33910D"/>
                </a:solidFill>
                <a:latin typeface="Arial Black" panose="020B0A04020102020204" pitchFamily="34" charset="0"/>
              </a:rPr>
              <a:t>оспитатель высшей </a:t>
            </a:r>
            <a:r>
              <a:rPr lang="ru-RU" sz="2000" b="1" dirty="0" smtClean="0">
                <a:solidFill>
                  <a:srgbClr val="33910D"/>
                </a:solidFill>
                <a:latin typeface="Arial Black" panose="020B0A04020102020204" pitchFamily="34" charset="0"/>
              </a:rPr>
              <a:t>категории</a:t>
            </a:r>
          </a:p>
          <a:p>
            <a:r>
              <a:rPr lang="ru-RU" sz="2000" b="1" dirty="0" err="1" smtClean="0">
                <a:solidFill>
                  <a:srgbClr val="33910D"/>
                </a:solidFill>
                <a:latin typeface="Arial Black" panose="020B0A04020102020204" pitchFamily="34" charset="0"/>
              </a:rPr>
              <a:t>Шишмарева</a:t>
            </a:r>
            <a:r>
              <a:rPr lang="ru-RU" sz="2000" b="1" dirty="0" smtClean="0">
                <a:solidFill>
                  <a:srgbClr val="33910D"/>
                </a:solidFill>
                <a:latin typeface="Arial Black" panose="020B0A04020102020204" pitchFamily="34" charset="0"/>
              </a:rPr>
              <a:t> Н.Н воспитатель</a:t>
            </a:r>
          </a:p>
          <a:p>
            <a:r>
              <a:rPr lang="ru-RU" sz="2000" b="1" dirty="0" smtClean="0">
                <a:solidFill>
                  <a:srgbClr val="33910D"/>
                </a:solidFill>
                <a:latin typeface="Arial Black" panose="020B0A04020102020204" pitchFamily="34" charset="0"/>
              </a:rPr>
              <a:t> </a:t>
            </a:r>
            <a:endParaRPr lang="ru-RU" sz="2000" b="1" dirty="0" smtClean="0">
              <a:solidFill>
                <a:srgbClr val="33910D"/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solidFill>
                  <a:srgbClr val="33910D"/>
                </a:solidFill>
                <a:latin typeface="Arial Black" panose="020B0A04020102020204" pitchFamily="34" charset="0"/>
              </a:rPr>
              <a:t> </a:t>
            </a:r>
            <a:endParaRPr lang="ru-RU" sz="2000" b="1" dirty="0">
              <a:solidFill>
                <a:srgbClr val="33910D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670721"/>
            <a:ext cx="8229600" cy="27223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Природоведческая экскурсия как средство формирования экологических представлений дошкольников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3200" b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5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274638"/>
            <a:ext cx="81472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Вывод:</a:t>
            </a:r>
            <a:endParaRPr lang="ru-RU" sz="2400" b="1" dirty="0"/>
          </a:p>
          <a:p>
            <a:endParaRPr lang="ru-RU" sz="2400" dirty="0"/>
          </a:p>
          <a:p>
            <a:r>
              <a:rPr lang="ru-RU" sz="2400" dirty="0" smtClean="0"/>
              <a:t>Природоведческие  экскурсии являются важной формой организации учебного процесса: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Формируются знания о природе родного края.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Активизируются познавательные процессы.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Дети научатся анализировать, сравнивать, обобщать, классифицировать, устанавливать причинно-следственные зависимости, что создает основу для развития их речи и мышления.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Появится желание любоваться красотой природы, удивляться ее многогранностью и, конечно, беречь.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543858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332656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33910D"/>
                </a:solidFill>
              </a:rPr>
              <a:t> </a:t>
            </a:r>
            <a:r>
              <a:rPr lang="ru-RU" sz="1600" b="1" dirty="0" smtClean="0">
                <a:solidFill>
                  <a:srgbClr val="33910D"/>
                </a:solidFill>
              </a:rPr>
              <a:t> </a:t>
            </a:r>
            <a:endParaRPr lang="ru-RU" sz="1600" b="1" dirty="0">
              <a:solidFill>
                <a:srgbClr val="33910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0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Arial Black" panose="020B0A04020102020204" pitchFamily="34" charset="0"/>
            </a:endParaRPr>
          </a:p>
          <a:p>
            <a:endParaRPr lang="ru-RU" sz="2000" b="1" dirty="0"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latin typeface="Arial Black" panose="020B0A04020102020204" pitchFamily="34" charset="0"/>
              </a:rPr>
              <a:t> 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2656"/>
            <a:ext cx="866842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        </a:t>
            </a:r>
            <a:r>
              <a:rPr lang="ru-RU" sz="2000" b="1" dirty="0" smtClean="0"/>
              <a:t>Беречь </a:t>
            </a:r>
            <a:r>
              <a:rPr lang="ru-RU" sz="2000" b="1" dirty="0"/>
              <a:t>природу, охранять ее богатства, заботиться о сохранности всего живого — долг каждого человека. Чтобы оберегать и любить природу по- настоящему, ее надо знать.</a:t>
            </a:r>
          </a:p>
          <a:p>
            <a:r>
              <a:rPr lang="ru-RU" sz="2000" b="1" i="1" dirty="0" smtClean="0"/>
              <a:t> </a:t>
            </a:r>
            <a:r>
              <a:rPr lang="en-US" sz="2000" b="1" i="1" dirty="0" smtClean="0"/>
              <a:t>        </a:t>
            </a:r>
            <a:r>
              <a:rPr lang="ru-RU" sz="2000" b="1" i="1" dirty="0" smtClean="0"/>
              <a:t>Задача </a:t>
            </a:r>
            <a:r>
              <a:rPr lang="ru-RU" sz="2000" b="1" i="1" dirty="0"/>
              <a:t>воспитателя </a:t>
            </a:r>
            <a:r>
              <a:rPr lang="ru-RU" sz="2000" b="1" dirty="0"/>
              <a:t>— научить детей изучать жизнь природы, узнать, почему надо поступать в природе так, а не иначе.</a:t>
            </a:r>
          </a:p>
          <a:p>
            <a:r>
              <a:rPr lang="ru-RU" sz="2000" b="1" dirty="0" smtClean="0"/>
              <a:t>В </a:t>
            </a:r>
            <a:r>
              <a:rPr lang="ru-RU" sz="2000" b="1" dirty="0"/>
              <a:t>дошкольном возрасте у ребенка наблюдается огромная потребность понять окружающий мир. Своеобразие работы по экологическому образованию и воспитанию в детском саду заключается в том, что ребенок должен узнать этот окружающий мир.</a:t>
            </a:r>
          </a:p>
          <a:p>
            <a:r>
              <a:rPr lang="ru-RU" sz="2000" b="1" dirty="0" smtClean="0"/>
              <a:t>Ребенок </a:t>
            </a:r>
            <a:r>
              <a:rPr lang="ru-RU" sz="2000" b="1" dirty="0"/>
              <a:t>должен понять, как все вокруг взаимодействует </a:t>
            </a:r>
            <a:r>
              <a:rPr lang="ru-RU" sz="2000" b="1" dirty="0" smtClean="0"/>
              <a:t>между </a:t>
            </a:r>
            <a:r>
              <a:rPr lang="ru-RU" sz="2000" b="1" dirty="0"/>
              <a:t>собой.</a:t>
            </a:r>
          </a:p>
          <a:p>
            <a:r>
              <a:rPr lang="en-US" sz="2000" b="1" dirty="0" smtClean="0"/>
              <a:t>         </a:t>
            </a:r>
            <a:r>
              <a:rPr lang="ru-RU" sz="2000" b="1" dirty="0" smtClean="0"/>
              <a:t>Поэтому</a:t>
            </a:r>
            <a:r>
              <a:rPr lang="ru-RU" sz="2000" b="1" dirty="0"/>
              <a:t>, ознакомление детей с природой идет, в основном, </a:t>
            </a:r>
            <a:r>
              <a:rPr lang="ru-RU" sz="2000" b="1" dirty="0" err="1"/>
              <a:t>нагляднодейственным</a:t>
            </a:r>
            <a:r>
              <a:rPr lang="ru-RU" sz="2000" b="1" dirty="0"/>
              <a:t> путем: на экскурсиях, прогулках, во время наблюдений и труда в уголке природы, на огороде, цветнике. В работе с детьми по ознакомлению с природой </a:t>
            </a:r>
            <a:r>
              <a:rPr lang="ru-RU" sz="2000" b="1" dirty="0" smtClean="0"/>
              <a:t>используются </a:t>
            </a:r>
            <a:r>
              <a:rPr lang="ru-RU" sz="2000" b="1" dirty="0"/>
              <a:t>такие методы: наблюдение, труд, опыт, игры, беседы, чтение художественной литературы, рассказы, сказки и просто удовлетворение любознательности детей во всех интересующих их вопросах.</a:t>
            </a:r>
          </a:p>
          <a:p>
            <a:endParaRPr lang="ru-RU" sz="2000" b="1" dirty="0"/>
          </a:p>
          <a:p>
            <a:r>
              <a:rPr lang="ru-RU" sz="2000" b="1" dirty="0"/>
              <a:t>Чем больше привязаны дети к родной природе, тем охотнее узнают ее мудрую жизнь, тем богаче становится для них мир.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8" y="0"/>
            <a:ext cx="9455999" cy="7092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548680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          </a:t>
            </a:r>
            <a:r>
              <a:rPr lang="ru-RU" sz="2400" b="1" i="1" dirty="0" smtClean="0"/>
              <a:t>Природоведческие экскурсии </a:t>
            </a:r>
            <a:r>
              <a:rPr lang="ru-RU" sz="2400" b="1" dirty="0"/>
              <a:t>- один из видов занятий и основная форма организации работы по экологическому воспитанию, одна из трудоёмких и сложных форм обучения. Проводятся экскурсии вне дошкольного учреждения. Это своего рода занятия под открытым </a:t>
            </a:r>
            <a:r>
              <a:rPr lang="ru-RU" sz="2400" b="1" dirty="0" smtClean="0"/>
              <a:t>небом</a:t>
            </a:r>
            <a:r>
              <a:rPr lang="ru-RU" sz="2400" b="1" dirty="0"/>
              <a:t>,</a:t>
            </a:r>
            <a:endParaRPr lang="ru-RU" sz="2400" b="1" dirty="0" smtClean="0"/>
          </a:p>
          <a:p>
            <a:r>
              <a:rPr lang="ru-RU" sz="2400" b="1" dirty="0"/>
              <a:t>в</a:t>
            </a:r>
            <a:r>
              <a:rPr lang="ru-RU" sz="2400" b="1" dirty="0" smtClean="0"/>
              <a:t> парке, в лесу, у водоема на лугу, в ботаническом саду, оранжереи, на ферме, в зоопарке.</a:t>
            </a:r>
          </a:p>
          <a:p>
            <a:r>
              <a:rPr lang="en-US" sz="2400" b="1" dirty="0" smtClean="0"/>
              <a:t>          </a:t>
            </a:r>
            <a:r>
              <a:rPr lang="ru-RU" sz="2400" b="1" dirty="0" smtClean="0"/>
              <a:t>По содержанию природоведческие экскурсии делятся на: экологические, ботанические и зоологические.</a:t>
            </a:r>
            <a:endParaRPr lang="ru-RU" sz="2400" b="1" dirty="0"/>
          </a:p>
          <a:p>
            <a:r>
              <a:rPr lang="ru-RU" sz="2400" b="1" dirty="0"/>
              <a:t>Преимущество экскурсий в том, что они позволяют в естественной обстановке познакомить детей с объектами и явлениями природы.</a:t>
            </a:r>
          </a:p>
          <a:p>
            <a:r>
              <a:rPr lang="en-US" sz="2400" b="1" dirty="0" smtClean="0"/>
              <a:t>           </a:t>
            </a:r>
            <a:r>
              <a:rPr lang="ru-RU" sz="2400" b="1" dirty="0" smtClean="0"/>
              <a:t>На </a:t>
            </a:r>
            <a:r>
              <a:rPr lang="ru-RU" sz="2400" b="1" dirty="0"/>
              <a:t>экскурсиях дети знакомятся с растениями, животными и условиями их обитания, а это способствует образованию первичных представлений о взаимосвязях в природе. </a:t>
            </a:r>
          </a:p>
        </p:txBody>
      </p:sp>
    </p:spTree>
    <p:extLst>
      <p:ext uri="{BB962C8B-B14F-4D97-AF65-F5344CB8AC3E}">
        <p14:creationId xmlns:p14="http://schemas.microsoft.com/office/powerpoint/2010/main" val="25471203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841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             </a:t>
            </a:r>
            <a:r>
              <a:rPr lang="ru-RU" sz="2000" b="1" dirty="0" smtClean="0"/>
              <a:t>При </a:t>
            </a:r>
            <a:r>
              <a:rPr lang="ru-RU" sz="2000" b="1" dirty="0"/>
              <a:t>правильной постановке экскурсии дают возможность увидеть в природе не отдельные разбросанные формы и явления, а</a:t>
            </a:r>
            <a:r>
              <a:rPr lang="ru-RU" sz="2000" b="1" dirty="0" smtClean="0"/>
              <a:t> </a:t>
            </a:r>
            <a:r>
              <a:rPr lang="ru-RU" sz="2000" b="1" dirty="0"/>
              <a:t>единое целое, где отдельные части тесно связаны и взаимно обусловлены. Кроме того, изучение растений и животных в природе дает хорошую подготовку и к дальнейшим самостоятельным занятиям в этом направлении. </a:t>
            </a:r>
          </a:p>
          <a:p>
            <a:r>
              <a:rPr lang="en-US" sz="2000" b="1" dirty="0" smtClean="0"/>
              <a:t>                </a:t>
            </a:r>
            <a:r>
              <a:rPr lang="ru-RU" sz="2000" b="1" dirty="0" smtClean="0"/>
              <a:t>Велика </a:t>
            </a:r>
            <a:r>
              <a:rPr lang="ru-RU" sz="2000" b="1" dirty="0"/>
              <a:t>роль экскурсий в эстетическом воспитании детей. Красота природы, окружающая их, вызывает глубокие переживания, способствует развитию эстетических чувств. Экскурсии в природу связаны с пребыванием детей на воздухе, с движением, что содействует укреплению здоровья. Находясь в лесу, на берегу реки, дети собирают разнообразный материал для последующих наблюдений и работ в группе, в уголке природы (растения, ветки деревьев и кустарников, ракушки и т. д.).</a:t>
            </a:r>
          </a:p>
        </p:txBody>
      </p:sp>
    </p:spTree>
    <p:extLst>
      <p:ext uri="{BB962C8B-B14F-4D97-AF65-F5344CB8AC3E}">
        <p14:creationId xmlns:p14="http://schemas.microsoft.com/office/powerpoint/2010/main" val="14205273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62" y="0"/>
            <a:ext cx="9144000" cy="68565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620689"/>
            <a:ext cx="77872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Основные задачи:</a:t>
            </a:r>
          </a:p>
          <a:p>
            <a:r>
              <a:rPr lang="ru-RU" sz="2400" b="1" dirty="0" smtClean="0"/>
              <a:t>1.Формировать основные природоведческие понятия о живой и не живой природе.</a:t>
            </a:r>
          </a:p>
          <a:p>
            <a:r>
              <a:rPr lang="ru-RU" sz="2400" b="1" dirty="0" smtClean="0"/>
              <a:t>2. Вовлекать детей в разнообразные виды деятельности в природе и по ее охране.</a:t>
            </a:r>
          </a:p>
          <a:p>
            <a:r>
              <a:rPr lang="ru-RU" sz="2400" b="1" dirty="0" smtClean="0"/>
              <a:t>3. Познакомить с простейшими способами ориентирования на местности.</a:t>
            </a:r>
          </a:p>
          <a:p>
            <a:r>
              <a:rPr lang="ru-RU" sz="2400" b="1" dirty="0" smtClean="0"/>
              <a:t>4. Формировать навыки экологически грамотного, нравственного поведения в природе.</a:t>
            </a:r>
          </a:p>
          <a:p>
            <a:r>
              <a:rPr lang="ru-RU" sz="2400" b="1" dirty="0" smtClean="0"/>
              <a:t>5. Воспитывать </a:t>
            </a:r>
            <a:r>
              <a:rPr lang="ru-RU" sz="2400" b="1" dirty="0"/>
              <a:t>б</a:t>
            </a:r>
            <a:r>
              <a:rPr lang="ru-RU" sz="2400" b="1" dirty="0" smtClean="0"/>
              <a:t>ережное отношение ко всему живому на Земле.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109255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                   Подготовка к экскурсии.</a:t>
            </a:r>
          </a:p>
          <a:p>
            <a:r>
              <a:rPr lang="en-US" b="1" dirty="0" smtClean="0"/>
              <a:t>          </a:t>
            </a:r>
            <a:r>
              <a:rPr lang="ru-RU" b="1" dirty="0" smtClean="0"/>
              <a:t>1.Экскурсия </a:t>
            </a:r>
            <a:r>
              <a:rPr lang="ru-RU" b="1" dirty="0"/>
              <a:t>должна быть предварительно подготовлена. В такую подготовку входит: а) выбор соответствующей экскурсионной темы и составление плана экскурсии; б) обследование той местности, куда предполагается направить экскурсию; в) составление точного путевого маршрута; г) предварительная беседа с участниками экскурсии.</a:t>
            </a:r>
          </a:p>
          <a:p>
            <a:r>
              <a:rPr lang="en-US" b="1" dirty="0" smtClean="0"/>
              <a:t>         </a:t>
            </a:r>
            <a:r>
              <a:rPr lang="ru-RU" b="1" dirty="0" smtClean="0"/>
              <a:t>2.Второе </a:t>
            </a:r>
            <a:r>
              <a:rPr lang="ru-RU" b="1" dirty="0"/>
              <a:t>правило касается самого ведения экскурсии и может быть сформулировано так: говори на экскурсиях только о том, что можешь показать. </a:t>
            </a:r>
            <a:r>
              <a:rPr lang="ru-RU" b="1" dirty="0" smtClean="0"/>
              <a:t>Экскурсия </a:t>
            </a:r>
            <a:r>
              <a:rPr lang="ru-RU" b="1" dirty="0"/>
              <a:t>ни в каком случае не должна превращаться в лекцию под открытым небом.</a:t>
            </a:r>
          </a:p>
          <a:p>
            <a:r>
              <a:rPr lang="en-US" b="1" dirty="0" smtClean="0"/>
              <a:t>         </a:t>
            </a:r>
            <a:r>
              <a:rPr lang="ru-RU" b="1" dirty="0" smtClean="0"/>
              <a:t>3.Всюду</a:t>
            </a:r>
            <a:r>
              <a:rPr lang="ru-RU" b="1" dirty="0"/>
              <a:t>, где это только возможно, надо стремиться к тому, чтобы изучаемые объекты имелись не только в </a:t>
            </a:r>
            <a:r>
              <a:rPr lang="ru-RU" b="1" dirty="0" smtClean="0"/>
              <a:t>руках воспитателя, </a:t>
            </a:r>
            <a:r>
              <a:rPr lang="ru-RU" b="1" dirty="0"/>
              <a:t>но и в руках каждого из участников экскурсии.</a:t>
            </a:r>
          </a:p>
          <a:p>
            <a:r>
              <a:rPr lang="en-US" b="1" dirty="0" smtClean="0"/>
              <a:t>         </a:t>
            </a:r>
            <a:r>
              <a:rPr lang="ru-RU" b="1" dirty="0" smtClean="0"/>
              <a:t>4.Не </a:t>
            </a:r>
            <a:r>
              <a:rPr lang="ru-RU" b="1" dirty="0"/>
              <a:t>менее важное требование – активность участников экскурсии. Экскурсия не должна состоять в том, чтобы участники ее пассивно следовали за </a:t>
            </a:r>
            <a:r>
              <a:rPr lang="ru-RU" b="1" dirty="0" smtClean="0"/>
              <a:t>воспитателем</a:t>
            </a:r>
            <a:r>
              <a:rPr lang="ru-RU" b="1" dirty="0"/>
              <a:t>, смотрели на то, что он показывает, и выслушивали его объяснения.</a:t>
            </a:r>
          </a:p>
          <a:p>
            <a:r>
              <a:rPr lang="en-US" b="1" dirty="0" smtClean="0"/>
              <a:t>         </a:t>
            </a:r>
            <a:r>
              <a:rPr lang="ru-RU" b="1" dirty="0" smtClean="0"/>
              <a:t>5.Остается </a:t>
            </a:r>
            <a:r>
              <a:rPr lang="ru-RU" b="1" dirty="0"/>
              <a:t>последнее требование, которое заключается в необходимости закрепить материал экскурсии в памяти </a:t>
            </a:r>
            <a:r>
              <a:rPr lang="ru-RU" b="1" dirty="0" smtClean="0"/>
              <a:t>участников. </a:t>
            </a:r>
            <a:endParaRPr lang="ru-RU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116632"/>
            <a:ext cx="784096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Этапы проведения природоведческих экскурсий</a:t>
            </a:r>
            <a:endParaRPr lang="en-US" sz="2800" b="1" dirty="0" smtClean="0"/>
          </a:p>
          <a:p>
            <a:endParaRPr lang="ru-RU" sz="2800" b="1" dirty="0" smtClean="0"/>
          </a:p>
          <a:p>
            <a:r>
              <a:rPr lang="en-US" sz="2000" dirty="0" smtClean="0"/>
              <a:t>        </a:t>
            </a:r>
            <a:r>
              <a:rPr lang="ru-RU" sz="2000" dirty="0" smtClean="0"/>
              <a:t>Она </a:t>
            </a:r>
            <a:r>
              <a:rPr lang="ru-RU" sz="2000" dirty="0"/>
              <a:t>включает: вводную беседу, коллективное наблюдение, индивидуальные самостоятельные детские </a:t>
            </a:r>
            <a:r>
              <a:rPr lang="ru-RU" sz="2000" dirty="0" smtClean="0"/>
              <a:t>наблюдения, </a:t>
            </a:r>
            <a:r>
              <a:rPr lang="ru-RU" sz="2000" dirty="0"/>
              <a:t>сбор природного материала, игры ребят с собранным материалом, итог </a:t>
            </a:r>
            <a:r>
              <a:rPr lang="ru-RU" sz="2000" dirty="0" smtClean="0"/>
              <a:t>экскурсии. Приведя </a:t>
            </a:r>
            <a:r>
              <a:rPr lang="ru-RU" sz="2000" dirty="0"/>
              <a:t>детей к месту экскурсии, воспитатель проводит краткую беседу, напоминая цель занятия, даёт детям осмотреться, затем дети приступают к наблюдению намеченных объектов и явлений природы</a:t>
            </a:r>
            <a:r>
              <a:rPr lang="ru-RU" sz="2000" dirty="0" smtClean="0"/>
              <a:t>.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ru-RU" sz="2000" b="1" dirty="0" smtClean="0"/>
              <a:t>Основная </a:t>
            </a:r>
            <a:r>
              <a:rPr lang="ru-RU" sz="2000" b="1" dirty="0"/>
              <a:t>часть </a:t>
            </a:r>
            <a:r>
              <a:rPr lang="ru-RU" sz="2000" dirty="0"/>
              <a:t>– коллективное наблюдение. Здесь решаются основные программные задачи занятия. Дети вместе с воспитателем подмечают и осознают характерные признаки предметов и явлений. Воспитатель дополняет наблюдения своим рассказом и пояснениями. Воспитатель уделяет внимание вопросам-заданиям, заставляющих детей рассматривать предмет, сравнивать, находить отличия и сходство, устанавливать связь между явлениями природы. Полезно использовать произведения детской художественной литературы, стихи, загадки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29070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274639"/>
            <a:ext cx="74888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         </a:t>
            </a:r>
            <a:r>
              <a:rPr lang="ru-RU" sz="2400" dirty="0" smtClean="0"/>
              <a:t>Затем </a:t>
            </a:r>
            <a:r>
              <a:rPr lang="ru-RU" sz="2400" dirty="0"/>
              <a:t>детям дают время для самостоятельных наблюдений и сбора природоведческого материала. При сборе природного материала следует строго ограничивать его количество, для того чтобы решить задачу воспитания бережного отношения к природе. Когда дети работают самостоятельно, воспитатель может показать, как выкапывать растение, срезать правильно ветку и т.д.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</a:t>
            </a:r>
            <a:r>
              <a:rPr lang="ru-RU" sz="2400" dirty="0" smtClean="0"/>
              <a:t>Однако </a:t>
            </a:r>
            <a:r>
              <a:rPr lang="ru-RU" sz="2400" dirty="0"/>
              <a:t>нельзя всю работу выполнять за детей. Собранный материал сортируют и раскладывают по пакетам, часть его используют для игр и </a:t>
            </a:r>
            <a:r>
              <a:rPr lang="ru-RU" sz="2400" dirty="0" err="1"/>
              <a:t>упражнений.В</a:t>
            </a:r>
            <a:r>
              <a:rPr lang="ru-RU" sz="2400" dirty="0"/>
              <a:t> играх дети закрепляют знания о характерных особенностях предметов, выражают словами их качества, запоминают название растений и их части. Целесообразны игры: «Узнай по запаху», «Ветка, ветка, где твоя детка?», «Раз, два, три — к дереву беги!» и т.д.</a:t>
            </a:r>
          </a:p>
        </p:txBody>
      </p:sp>
    </p:spTree>
    <p:extLst>
      <p:ext uri="{BB962C8B-B14F-4D97-AF65-F5344CB8AC3E}">
        <p14:creationId xmlns:p14="http://schemas.microsoft.com/office/powerpoint/2010/main" val="11849690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404665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Работа с детьми в группе после экскурсии.</a:t>
            </a:r>
          </a:p>
          <a:p>
            <a:endParaRPr lang="ru-RU" sz="2400" b="1" dirty="0"/>
          </a:p>
          <a:p>
            <a:r>
              <a:rPr lang="ru-RU" sz="2400" dirty="0"/>
              <a:t>После возвращения с экскурсии собранный материал помещают в уголке природы. Через 2-3 дня воспитатель проводит занятие с использованием раздаточного материала, рисование, лепку, дидактические игры с природным материалом, читает художественную литературу, заслушивает рассказы детей о том, где были и что делали. В заключении проводится обобщающая беседа, в ходе которой, воспитатель задаёт вопросы детям так , чтобы восстановить весь ход событий.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55582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c4de36cff1ec7125447e19f5a46e3d31a6810c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1108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Природоведческая экскурсия как средство формирования экологических представлений дошкольников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User</cp:lastModifiedBy>
  <cp:revision>79</cp:revision>
  <cp:lastPrinted>2009-06-22T20:48:02Z</cp:lastPrinted>
  <dcterms:created xsi:type="dcterms:W3CDTF">2014-05-16T14:39:08Z</dcterms:created>
  <dcterms:modified xsi:type="dcterms:W3CDTF">2025-07-07T03:04:03Z</dcterms:modified>
</cp:coreProperties>
</file>