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56" r:id="rId4"/>
    <p:sldId id="257" r:id="rId5"/>
    <p:sldId id="275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7/5/2025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33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Филолог Наталья Ведерникова писала, что Тёркин воплощает «народные представления о справедливости, доброте, истинной красоте; в нем как бы сконцентрированы все лучшие качества человека, благодаря чему образ героя становится художественным выражением идеала».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Черты сказочного героя в образе Василия Тёркина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ru-RU" dirty="0" smtClean="0"/>
              <a:t>Близость к народной сказке особенно хорошо чувствуешь, когда читаешь главу «Два солдата».</a:t>
            </a:r>
          </a:p>
          <a:p>
            <a:pPr>
              <a:buNone/>
            </a:pPr>
            <a:r>
              <a:rPr lang="ru-RU" dirty="0" smtClean="0"/>
              <a:t>    Образы старика и старухи очень близки к фольклорным. Писатель даже наделил их некоторыми чертами персонажей солдатских сказок.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429000"/>
            <a:ext cx="4537798" cy="3248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ru-RU" b="1" i="1" dirty="0" smtClean="0"/>
              <a:t>Тут и дед, который привык слушаться во всём старуху и не прекословить ей: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8229600" cy="7159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295400"/>
            <a:ext cx="457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 старик как будто ухом</a:t>
            </a:r>
            <a:br>
              <a:rPr lang="ru-RU" sz="2400" dirty="0" smtClean="0"/>
            </a:br>
            <a:r>
              <a:rPr lang="ru-RU" sz="2400" dirty="0" smtClean="0"/>
              <a:t>По привычке не ведет.</a:t>
            </a:r>
            <a:br>
              <a:rPr lang="ru-RU" sz="2400" dirty="0" smtClean="0"/>
            </a:br>
            <a:r>
              <a:rPr lang="ru-RU" sz="2400" dirty="0" smtClean="0"/>
              <a:t>— Перелет! Лежи, старуха.—</a:t>
            </a:r>
            <a:br>
              <a:rPr lang="ru-RU" sz="2400" dirty="0" smtClean="0"/>
            </a:br>
            <a:r>
              <a:rPr lang="ru-RU" sz="2400" dirty="0" smtClean="0"/>
              <a:t>Или скажет:</a:t>
            </a:r>
            <a:br>
              <a:rPr lang="ru-RU" sz="2400" dirty="0" smtClean="0"/>
            </a:br>
            <a:r>
              <a:rPr lang="ru-RU" sz="2400" dirty="0" smtClean="0"/>
              <a:t>— Недолет…</a:t>
            </a:r>
          </a:p>
          <a:p>
            <a:r>
              <a:rPr lang="ru-RU" sz="2400" dirty="0" smtClean="0"/>
              <a:t>На печи, забившись в угол,</a:t>
            </a:r>
            <a:br>
              <a:rPr lang="ru-RU" sz="2400" dirty="0" smtClean="0"/>
            </a:br>
            <a:r>
              <a:rPr lang="ru-RU" sz="2400" dirty="0" smtClean="0"/>
              <a:t>Та следит исподтишка</a:t>
            </a:r>
            <a:br>
              <a:rPr lang="ru-RU" sz="2400" dirty="0" smtClean="0"/>
            </a:br>
            <a:r>
              <a:rPr lang="ru-RU" sz="2400" dirty="0" smtClean="0"/>
              <a:t>С уважительным испугом</a:t>
            </a:r>
            <a:br>
              <a:rPr lang="ru-RU" sz="2400" dirty="0" smtClean="0"/>
            </a:br>
            <a:r>
              <a:rPr lang="ru-RU" sz="2400" dirty="0" smtClean="0"/>
              <a:t>За повадкой старика,</a:t>
            </a:r>
          </a:p>
          <a:p>
            <a:r>
              <a:rPr lang="ru-RU" sz="2400" dirty="0" smtClean="0"/>
              <a:t>С кем жила — не уважала,</a:t>
            </a:r>
            <a:br>
              <a:rPr lang="ru-RU" sz="2400" dirty="0" smtClean="0"/>
            </a:br>
            <a:r>
              <a:rPr lang="ru-RU" sz="2400" dirty="0" smtClean="0"/>
              <a:t>С кем бранилась на печи,</a:t>
            </a:r>
            <a:br>
              <a:rPr lang="ru-RU" sz="2400" dirty="0" smtClean="0"/>
            </a:br>
            <a:r>
              <a:rPr lang="ru-RU" sz="2400" dirty="0" smtClean="0"/>
              <a:t>От кого вдали держала</a:t>
            </a:r>
            <a:br>
              <a:rPr lang="ru-RU" sz="2400" dirty="0" smtClean="0"/>
            </a:br>
            <a:r>
              <a:rPr lang="ru-RU" sz="2400" dirty="0" smtClean="0"/>
              <a:t>По хозяйству все ключи.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81000"/>
            <a:ext cx="8915400" cy="6248400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i="1" dirty="0" smtClean="0"/>
              <a:t>И скупая старуха, которую перехитрил солдат</a:t>
            </a:r>
            <a:r>
              <a:rPr lang="ru-RU" sz="3400" dirty="0" smtClean="0"/>
              <a:t>:</a:t>
            </a:r>
          </a:p>
          <a:p>
            <a:pPr>
              <a:buNone/>
            </a:pPr>
            <a:r>
              <a:rPr lang="ru-RU" sz="3400" dirty="0" smtClean="0"/>
              <a:t>     Удивляется. А парень</a:t>
            </a:r>
            <a:br>
              <a:rPr lang="ru-RU" sz="3400" dirty="0" smtClean="0"/>
            </a:br>
            <a:r>
              <a:rPr lang="ru-RU" sz="3400" dirty="0" smtClean="0"/>
              <a:t>Услужить еще не прочь.</a:t>
            </a:r>
            <a:br>
              <a:rPr lang="ru-RU" sz="3400" dirty="0" smtClean="0"/>
            </a:br>
            <a:r>
              <a:rPr lang="ru-RU" sz="3400" dirty="0" smtClean="0"/>
              <a:t>— Может, сало надо жарить?</a:t>
            </a:r>
            <a:br>
              <a:rPr lang="ru-RU" sz="3400" dirty="0" smtClean="0"/>
            </a:br>
            <a:r>
              <a:rPr lang="ru-RU" sz="3400" dirty="0" smtClean="0"/>
              <a:t>Так опять могу помочь.</a:t>
            </a:r>
          </a:p>
          <a:p>
            <a:pPr>
              <a:buNone/>
            </a:pPr>
            <a:r>
              <a:rPr lang="ru-RU" sz="3400" dirty="0" smtClean="0"/>
              <a:t>      Тут старуха застонала:</a:t>
            </a:r>
            <a:br>
              <a:rPr lang="ru-RU" sz="3400" dirty="0" smtClean="0"/>
            </a:br>
            <a:r>
              <a:rPr lang="ru-RU" sz="3400" dirty="0" smtClean="0"/>
              <a:t>— Сало, сало! Где там сало…</a:t>
            </a:r>
          </a:p>
          <a:p>
            <a:pPr>
              <a:buNone/>
            </a:pPr>
            <a:r>
              <a:rPr lang="ru-RU" sz="3400" dirty="0" smtClean="0"/>
              <a:t>     Теркин:</a:t>
            </a:r>
            <a:br>
              <a:rPr lang="ru-RU" sz="3400" dirty="0" smtClean="0"/>
            </a:br>
            <a:r>
              <a:rPr lang="ru-RU" sz="3400" dirty="0" smtClean="0"/>
              <a:t>— Бабка, сало здесь.</a:t>
            </a:r>
            <a:br>
              <a:rPr lang="ru-RU" sz="3400" dirty="0" smtClean="0"/>
            </a:br>
            <a:r>
              <a:rPr lang="ru-RU" sz="3400" dirty="0" smtClean="0"/>
              <a:t>Не был немец — значит, есть!</a:t>
            </a:r>
          </a:p>
          <a:p>
            <a:pPr>
              <a:buNone/>
            </a:pPr>
            <a:r>
              <a:rPr lang="ru-RU" sz="3400" dirty="0" smtClean="0"/>
              <a:t>     И добавил, выжидая,</a:t>
            </a:r>
            <a:br>
              <a:rPr lang="ru-RU" sz="3400" dirty="0" smtClean="0"/>
            </a:br>
            <a:r>
              <a:rPr lang="ru-RU" sz="3400" dirty="0" smtClean="0"/>
              <a:t>Глядя под ноги себе:</a:t>
            </a:r>
            <a:br>
              <a:rPr lang="ru-RU" sz="3400" dirty="0" smtClean="0"/>
            </a:br>
            <a:r>
              <a:rPr lang="ru-RU" sz="3400" dirty="0" smtClean="0"/>
              <a:t>— Хочешь, бабка, угадаю,</a:t>
            </a:r>
            <a:br>
              <a:rPr lang="ru-RU" sz="3400" dirty="0" smtClean="0"/>
            </a:br>
            <a:r>
              <a:rPr lang="ru-RU" sz="3400" dirty="0" smtClean="0"/>
              <a:t>Где лежит оно в избе?</a:t>
            </a:r>
          </a:p>
          <a:p>
            <a:pPr>
              <a:buNone/>
            </a:pPr>
            <a:r>
              <a:rPr lang="ru-RU" sz="3400" dirty="0" smtClean="0"/>
              <a:t>      Бабка охнула тревожно.</a:t>
            </a:r>
            <a:br>
              <a:rPr lang="ru-RU" sz="3400" dirty="0" smtClean="0"/>
            </a:br>
            <a:r>
              <a:rPr lang="ru-RU" sz="3400" dirty="0" smtClean="0"/>
              <a:t>Завозилась на печи.</a:t>
            </a:r>
            <a:br>
              <a:rPr lang="ru-RU" sz="3400" dirty="0" smtClean="0"/>
            </a:br>
            <a:r>
              <a:rPr lang="ru-RU" sz="3400" dirty="0" smtClean="0"/>
              <a:t>— Бог с тобою, разве можно…</a:t>
            </a:r>
            <a:br>
              <a:rPr lang="ru-RU" sz="3400" dirty="0" smtClean="0"/>
            </a:br>
            <a:r>
              <a:rPr lang="ru-RU" sz="3400" dirty="0" smtClean="0"/>
              <a:t>Помолчи уж, помолчи.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717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5760" y="1066801"/>
            <a:ext cx="352439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/>
              <a:t>И мастерство служивого, у которого любое дело  спорится:</a:t>
            </a:r>
          </a:p>
          <a:p>
            <a:pPr>
              <a:buNone/>
            </a:pPr>
            <a:r>
              <a:rPr lang="ru-RU" dirty="0" smtClean="0"/>
              <a:t>    Посмотреть — и то отрадно:</a:t>
            </a:r>
            <a:br>
              <a:rPr lang="ru-RU" dirty="0" smtClean="0"/>
            </a:br>
            <a:r>
              <a:rPr lang="ru-RU" dirty="0" smtClean="0"/>
              <a:t>Завалящая пила</a:t>
            </a:r>
            <a:br>
              <a:rPr lang="ru-RU" dirty="0" smtClean="0"/>
            </a:br>
            <a:r>
              <a:rPr lang="ru-RU" dirty="0" smtClean="0"/>
              <a:t>Так-то ладно, так-то складно</a:t>
            </a:r>
            <a:br>
              <a:rPr lang="ru-RU" dirty="0" smtClean="0"/>
            </a:br>
            <a:r>
              <a:rPr lang="ru-RU" dirty="0" smtClean="0"/>
              <a:t>У него в руках прошла.</a:t>
            </a:r>
          </a:p>
          <a:p>
            <a:pPr>
              <a:buNone/>
            </a:pPr>
            <a:r>
              <a:rPr lang="ru-RU" dirty="0" smtClean="0"/>
              <a:t>    Осмотрев часы детально, —</a:t>
            </a:r>
            <a:br>
              <a:rPr lang="ru-RU" dirty="0" smtClean="0"/>
            </a:br>
            <a:r>
              <a:rPr lang="ru-RU" dirty="0" smtClean="0"/>
              <a:t>Все ж часы, а не пила, —</a:t>
            </a:r>
            <a:br>
              <a:rPr lang="ru-RU" dirty="0" smtClean="0"/>
            </a:br>
            <a:r>
              <a:rPr lang="ru-RU" dirty="0" smtClean="0"/>
              <a:t>Мастер тихо и печально</a:t>
            </a:r>
            <a:br>
              <a:rPr lang="ru-RU" dirty="0" smtClean="0"/>
            </a:br>
            <a:r>
              <a:rPr lang="ru-RU" dirty="0" smtClean="0"/>
              <a:t>Посвистел:</a:t>
            </a:r>
            <a:br>
              <a:rPr lang="ru-RU" dirty="0" smtClean="0"/>
            </a:br>
            <a:r>
              <a:rPr lang="ru-RU" dirty="0" smtClean="0"/>
              <a:t>— Плохи дела…</a:t>
            </a:r>
          </a:p>
          <a:p>
            <a:pPr>
              <a:buNone/>
            </a:pPr>
            <a:r>
              <a:rPr lang="ru-RU" dirty="0" smtClean="0"/>
              <a:t>    Но куда-то шильцем сунул,</a:t>
            </a:r>
            <a:br>
              <a:rPr lang="ru-RU" dirty="0" smtClean="0"/>
            </a:br>
            <a:r>
              <a:rPr lang="ru-RU" dirty="0" smtClean="0"/>
              <a:t>Что-то высмотрел в пыли,</a:t>
            </a:r>
            <a:br>
              <a:rPr lang="ru-RU" dirty="0" smtClean="0"/>
            </a:br>
            <a:r>
              <a:rPr lang="ru-RU" dirty="0" smtClean="0"/>
              <a:t>Внутрь куда-то дунул, плюнул,</a:t>
            </a:r>
            <a:br>
              <a:rPr lang="ru-RU" dirty="0" smtClean="0"/>
            </a:br>
            <a:r>
              <a:rPr lang="ru-RU" dirty="0" smtClean="0"/>
              <a:t>Что ты думаешь, — пошли!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311400"/>
            <a:ext cx="3162300" cy="210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897563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А в главе «Поединок» ситуация похожа на сражение сказочного героя с чудищем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 Вот он соперник Тёркина:</a:t>
            </a:r>
          </a:p>
          <a:p>
            <a:pPr>
              <a:buNone/>
            </a:pPr>
            <a:r>
              <a:rPr lang="ru-RU" dirty="0" smtClean="0"/>
              <a:t>    Немец был силен и ловок,</a:t>
            </a:r>
            <a:br>
              <a:rPr lang="ru-RU" dirty="0" smtClean="0"/>
            </a:br>
            <a:r>
              <a:rPr lang="ru-RU" dirty="0" smtClean="0"/>
              <a:t>Ладно скроен, крепко сшит,</a:t>
            </a:r>
            <a:br>
              <a:rPr lang="ru-RU" dirty="0" smtClean="0"/>
            </a:br>
            <a:r>
              <a:rPr lang="ru-RU" dirty="0" smtClean="0"/>
              <a:t>Он стоял, как на подковах,</a:t>
            </a:r>
            <a:br>
              <a:rPr lang="ru-RU" dirty="0" smtClean="0"/>
            </a:br>
            <a:r>
              <a:rPr lang="ru-RU" dirty="0" smtClean="0"/>
              <a:t>Не пугай — не побежит.</a:t>
            </a:r>
          </a:p>
          <a:p>
            <a:pPr>
              <a:buNone/>
            </a:pPr>
            <a:r>
              <a:rPr lang="ru-RU" dirty="0" smtClean="0"/>
              <a:t>    Сытый, бритый, береженый,</a:t>
            </a:r>
            <a:br>
              <a:rPr lang="ru-RU" dirty="0" smtClean="0"/>
            </a:br>
            <a:r>
              <a:rPr lang="ru-RU" dirty="0" smtClean="0"/>
              <a:t>Дармовым добром кормленный,</a:t>
            </a:r>
            <a:br>
              <a:rPr lang="ru-RU" dirty="0" smtClean="0"/>
            </a:br>
            <a:r>
              <a:rPr lang="ru-RU" dirty="0" smtClean="0"/>
              <a:t>На войне, в чужой земле</a:t>
            </a:r>
            <a:br>
              <a:rPr lang="ru-RU" dirty="0" smtClean="0"/>
            </a:br>
            <a:r>
              <a:rPr lang="ru-RU" dirty="0" smtClean="0"/>
              <a:t>Отоспавшийся в тепле.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905000"/>
            <a:ext cx="227647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Как и в сказке, героя выручают ловкость, смекалка и решительность:</a:t>
            </a:r>
          </a:p>
          <a:p>
            <a:pPr>
              <a:buNone/>
            </a:pPr>
            <a:r>
              <a:rPr lang="ru-RU" dirty="0" smtClean="0"/>
              <a:t>    Ты не знал мою натуру,</a:t>
            </a:r>
            <a:br>
              <a:rPr lang="ru-RU" dirty="0" smtClean="0"/>
            </a:br>
            <a:r>
              <a:rPr lang="ru-RU" dirty="0" smtClean="0"/>
              <a:t>А натура — первый сорт.</a:t>
            </a:r>
            <a:br>
              <a:rPr lang="ru-RU" dirty="0" smtClean="0"/>
            </a:br>
            <a:r>
              <a:rPr lang="ru-RU" dirty="0" smtClean="0"/>
              <a:t>В клочья шкуру —</a:t>
            </a:r>
            <a:br>
              <a:rPr lang="ru-RU" dirty="0" smtClean="0"/>
            </a:br>
            <a:r>
              <a:rPr lang="ru-RU" dirty="0" smtClean="0"/>
              <a:t>Теркин </a:t>
            </a:r>
            <a:r>
              <a:rPr lang="ru-RU" dirty="0" err="1" smtClean="0"/>
              <a:t>чуру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 попросит. Вот где черт!</a:t>
            </a:r>
          </a:p>
          <a:p>
            <a:pPr>
              <a:buNone/>
            </a:pPr>
            <a:r>
              <a:rPr lang="ru-RU" dirty="0" smtClean="0"/>
              <a:t>     Кто одной боится смерти —</a:t>
            </a:r>
            <a:br>
              <a:rPr lang="ru-RU" dirty="0" smtClean="0"/>
            </a:br>
            <a:r>
              <a:rPr lang="ru-RU" dirty="0" smtClean="0"/>
              <a:t>Кто плевал на сто смертей.</a:t>
            </a:r>
            <a:br>
              <a:rPr lang="ru-RU" dirty="0" smtClean="0"/>
            </a:br>
            <a:r>
              <a:rPr lang="ru-RU" dirty="0" smtClean="0"/>
              <a:t>Пусть ты черт. Да наши черти</a:t>
            </a:r>
            <a:br>
              <a:rPr lang="ru-RU" dirty="0" smtClean="0"/>
            </a:br>
            <a:r>
              <a:rPr lang="ru-RU" dirty="0" smtClean="0"/>
              <a:t>Всех чертей</a:t>
            </a:r>
            <a:br>
              <a:rPr lang="ru-RU" dirty="0" smtClean="0"/>
            </a:br>
            <a:r>
              <a:rPr lang="ru-RU" dirty="0" smtClean="0"/>
              <a:t>В сто раз чертей.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8229600" cy="1825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 l="18333" r="23333"/>
          <a:stretch>
            <a:fillRect/>
          </a:stretch>
        </p:blipFill>
        <p:spPr bwMode="auto">
          <a:xfrm>
            <a:off x="6172200" y="2057400"/>
            <a:ext cx="2667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43400" y="381000"/>
            <a:ext cx="4343400" cy="6172200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smtClean="0"/>
              <a:t>А.Т. Твардовский создал запоминающийся, яркий образ солдата – защитника Отечества. Не последнюю роль в этом сыграло и умелое использование элементов устного народного творчества.</a:t>
            </a:r>
          </a:p>
          <a:p>
            <a:r>
              <a:rPr lang="ru-RU" dirty="0" smtClean="0"/>
              <a:t>Тёркин стал близким человеком для многих бойцов.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3851275" cy="5204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1943 году Твардовский планировал закончить поэму. По сюжету Теркин как раз вернулся после ранения на фронт. Однако читатели продолжали присылать письма — просили продолжить историю. Например, сержант Шершнев и красноармеец Соловьев писали Твардовскому: «Очень огорчены Вашим заключительным словом, после чего нетрудно догадаться, что Ваша поэма закончена, а война продолжается. Просим Вас продолжить поэму, ибо Теркин будет продолжать войну до победного конца». Тогда Твардовский возобновил работу. Последние главы он создал уже в мае 1945 года.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Твардовский А.Т. Василий Тёркин: Книга про бойца. _ М.: Дет. Лит., 1982.</a:t>
            </a:r>
          </a:p>
          <a:p>
            <a:r>
              <a:rPr lang="ru-RU" dirty="0" smtClean="0"/>
              <a:t>Буртин Ю. Статья «Василий Тёркин» и время.</a:t>
            </a:r>
          </a:p>
          <a:p>
            <a:r>
              <a:rPr lang="ru-RU" dirty="0" err="1" smtClean="0"/>
              <a:t>Критарова</a:t>
            </a:r>
            <a:r>
              <a:rPr lang="ru-RU" dirty="0" smtClean="0"/>
              <a:t> Ж.Н. Анализ произведений русской литературы: 8 класс: ФГОС – М.: Издательство </a:t>
            </a:r>
            <a:r>
              <a:rPr lang="ru-RU" smtClean="0"/>
              <a:t>«Экзамен», 2017.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Черты фольклора в поэме А.Т. Твардовского «Василий Тёркин»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«Василий Теркин»﻿ Александра Твардовского﻿ — одно из самых популярных произведений о Великой Отечественной войне﻿. Особенно поэму любили бойцы — некоторые даже просили автора познакомить их с героем лично.  </a:t>
            </a:r>
          </a:p>
          <a:p>
            <a:r>
              <a:rPr lang="ru-RU" dirty="0" smtClean="0"/>
              <a:t>Попытаемся понять, в чём причина такой популярности произведения и главного героя.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Литературовед Петр Выходцев писал, что в тексте можно проследить самые разные фольклорные﻿ жанры. </a:t>
            </a:r>
          </a:p>
          <a:p>
            <a:pPr>
              <a:buNone/>
            </a:pPr>
            <a:r>
              <a:rPr lang="ru-RU" dirty="0" smtClean="0"/>
              <a:t>  Твардовский соединил в своем произведении «и сказку﻿, и былину﻿, и фельетон, и присловье, и житейское поученье, древнее и современное народное красноречие». </a:t>
            </a:r>
          </a:p>
          <a:p>
            <a:pPr>
              <a:buNone/>
            </a:pPr>
            <a:r>
              <a:rPr lang="ru-RU" dirty="0" smtClean="0"/>
              <a:t>    Одной из причин популярности поэмы можно назвать близость к фольклору.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Черты фольклора в поэме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/>
          <a:lstStyle/>
          <a:p>
            <a:r>
              <a:rPr lang="ru-RU" b="1" i="1" dirty="0" smtClean="0"/>
              <a:t>Стихотворный размер.</a:t>
            </a:r>
          </a:p>
          <a:p>
            <a:pPr>
              <a:buNone/>
            </a:pPr>
            <a:r>
              <a:rPr lang="ru-RU" dirty="0" smtClean="0"/>
              <a:t>   «Василий Теркин» написан четырехстопным хореем﻿ — размером, который характерен для песен, народного творчества.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2895600"/>
          <a:ext cx="86868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6858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Отрывок из поэмы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Отрывок из народной песни</a:t>
                      </a:r>
                      <a:endParaRPr lang="ru-RU" sz="2400" dirty="0"/>
                    </a:p>
                  </a:txBody>
                  <a:tcPr/>
                </a:tc>
              </a:tr>
              <a:tr h="1257300"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 п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рвых дн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й год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ны г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рькой,</a:t>
                      </a:r>
                      <a:r>
                        <a:rPr lang="ru-RU" sz="2400" dirty="0" smtClean="0"/>
                        <a:t/>
                      </a:r>
                      <a:br>
                        <a:rPr lang="ru-RU" sz="2400" dirty="0" smtClean="0"/>
                      </a:b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 т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жкий ч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земл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родн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й</a:t>
                      </a:r>
                      <a:r>
                        <a:rPr lang="ru-RU" sz="2400" dirty="0" smtClean="0"/>
                        <a:t/>
                      </a:r>
                      <a:br>
                        <a:rPr lang="ru-RU" sz="2400" dirty="0" smtClean="0"/>
                      </a:b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 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шут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Вас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лий Т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ркин,</a:t>
                      </a:r>
                      <a:r>
                        <a:rPr lang="ru-RU" sz="2400" dirty="0" smtClean="0"/>
                        <a:t/>
                      </a:r>
                      <a:br>
                        <a:rPr lang="ru-RU" sz="2400" dirty="0" smtClean="0"/>
                      </a:b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друж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лись м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ы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с тоб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й,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ю, в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ю б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 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лен</a:t>
                      </a:r>
                      <a:r>
                        <a:rPr lang="ru-RU" sz="24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чек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r>
                        <a:rPr lang="ru-RU" sz="2400" dirty="0" smtClean="0"/>
                        <a:t/>
                      </a:r>
                      <a:br>
                        <a:rPr lang="ru-RU" sz="2400" dirty="0" smtClean="0"/>
                      </a:b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род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сь, мой б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 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лен</a:t>
                      </a:r>
                      <a:r>
                        <a:rPr lang="ru-RU" sz="24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чек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2400" dirty="0" smtClean="0"/>
                        <a:t/>
                      </a:r>
                      <a:br>
                        <a:rPr lang="ru-RU" sz="2400" dirty="0" smtClean="0"/>
                      </a:b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нок, д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лог, л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 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лен</a:t>
                      </a:r>
                      <a:r>
                        <a:rPr lang="ru-RU" sz="24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стый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2400" dirty="0" smtClean="0"/>
                        <a:t/>
                      </a:r>
                      <a:br>
                        <a:rPr lang="ru-RU" sz="2400" dirty="0" smtClean="0"/>
                      </a:b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 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лен</a:t>
                      </a:r>
                      <a:r>
                        <a:rPr lang="ru-RU" sz="24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2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стый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локн</a:t>
                      </a:r>
                      <a:r>
                        <a:rPr lang="ru-RU" sz="2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стый.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Афористичность.</a:t>
            </a:r>
          </a:p>
          <a:p>
            <a:pPr>
              <a:buNone/>
            </a:pPr>
            <a:r>
              <a:rPr lang="ru-RU" dirty="0" smtClean="0"/>
              <a:t>    В тексте много афоризмов﻿, лаконичных и легко запоминающихся мыслей: </a:t>
            </a:r>
          </a:p>
          <a:p>
            <a:pPr>
              <a:buNone/>
            </a:pPr>
            <a:r>
              <a:rPr lang="ru-RU" dirty="0" smtClean="0"/>
              <a:t>    «города сдают солдаты, генералы их берут», </a:t>
            </a:r>
          </a:p>
          <a:p>
            <a:pPr>
              <a:buNone/>
            </a:pPr>
            <a:r>
              <a:rPr lang="ru-RU" dirty="0" smtClean="0"/>
              <a:t>    «не гляди, что на груди, а гляди, что впереди», </a:t>
            </a:r>
          </a:p>
          <a:p>
            <a:pPr>
              <a:buNone/>
            </a:pPr>
            <a:r>
              <a:rPr lang="ru-RU" dirty="0" smtClean="0"/>
              <a:t>    «дальше фронта не пошлют», </a:t>
            </a:r>
          </a:p>
          <a:p>
            <a:pPr>
              <a:buNone/>
            </a:pPr>
            <a:r>
              <a:rPr lang="ru-RU" dirty="0" smtClean="0"/>
              <a:t>    «русский стерпит — он мужик»,  </a:t>
            </a:r>
          </a:p>
          <a:p>
            <a:pPr>
              <a:buNone/>
            </a:pPr>
            <a:r>
              <a:rPr lang="ru-RU" dirty="0" smtClean="0"/>
              <a:t>    «ты — солдат, хотя и млад, а солдат солдату — брат».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Повторы.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1. Бой идет святой и правый.</a:t>
            </a:r>
            <a:br>
              <a:rPr lang="ru-RU" dirty="0" smtClean="0"/>
            </a:br>
            <a:r>
              <a:rPr lang="ru-RU" dirty="0" smtClean="0"/>
              <a:t>    Смертный бой не ради славы,</a:t>
            </a:r>
            <a:br>
              <a:rPr lang="ru-RU" dirty="0" smtClean="0"/>
            </a:br>
            <a:r>
              <a:rPr lang="ru-RU" dirty="0" smtClean="0"/>
              <a:t>    Ради жизни на земле.</a:t>
            </a:r>
          </a:p>
          <a:p>
            <a:pPr>
              <a:buNone/>
            </a:pPr>
            <a:r>
              <a:rPr lang="ru-RU" dirty="0" smtClean="0"/>
              <a:t>    2. Переправа, переправа!</a:t>
            </a:r>
          </a:p>
          <a:p>
            <a:pPr>
              <a:buNone/>
            </a:pPr>
            <a:r>
              <a:rPr lang="ru-RU" dirty="0" smtClean="0"/>
              <a:t>    3. В поле вьюга-завируха,</a:t>
            </a:r>
            <a:br>
              <a:rPr lang="ru-RU" dirty="0" smtClean="0"/>
            </a:br>
            <a:r>
              <a:rPr lang="ru-RU" dirty="0" smtClean="0"/>
              <a:t>    В трех верстах гремит война.</a:t>
            </a:r>
            <a:br>
              <a:rPr lang="ru-RU" dirty="0" smtClean="0"/>
            </a:br>
            <a:r>
              <a:rPr lang="ru-RU" dirty="0" smtClean="0"/>
              <a:t>    На печи в избе — старуха.</a:t>
            </a:r>
            <a:br>
              <a:rPr lang="ru-RU" dirty="0" smtClean="0"/>
            </a:br>
            <a:r>
              <a:rPr lang="ru-RU" dirty="0" smtClean="0"/>
              <a:t>    Дед-хозяин у окна.</a:t>
            </a:r>
          </a:p>
          <a:p>
            <a:pPr>
              <a:buNone/>
            </a:pPr>
            <a:r>
              <a:rPr lang="ru-RU" dirty="0" smtClean="0"/>
              <a:t>    4.  Вот что значит мы, солдаты.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В главе гармонь можно не только прочитать о том, как звучит гармошка на фронтовой дороге, но и почувствовать плясовой, частушечный ритм.</a:t>
            </a:r>
          </a:p>
          <a:p>
            <a:r>
              <a:rPr lang="ru-RU" dirty="0" smtClean="0"/>
              <a:t>Словно в праздник на вечерке</a:t>
            </a:r>
            <a:br>
              <a:rPr lang="ru-RU" dirty="0" smtClean="0"/>
            </a:br>
            <a:r>
              <a:rPr lang="ru-RU" dirty="0" smtClean="0"/>
              <a:t>Половицы гнет в избе,</a:t>
            </a:r>
            <a:br>
              <a:rPr lang="ru-RU" dirty="0" smtClean="0"/>
            </a:br>
            <a:r>
              <a:rPr lang="ru-RU" dirty="0" smtClean="0"/>
              <a:t>Прибаутки, поговорки</a:t>
            </a:r>
            <a:br>
              <a:rPr lang="ru-RU" dirty="0" smtClean="0"/>
            </a:br>
            <a:r>
              <a:rPr lang="ru-RU" dirty="0" smtClean="0"/>
              <a:t>Сыплет под ноги себе.</a:t>
            </a:r>
            <a:br>
              <a:rPr lang="ru-RU" dirty="0" smtClean="0"/>
            </a:br>
            <a:r>
              <a:rPr lang="ru-RU" dirty="0" smtClean="0"/>
              <a:t>Подает за штукой штуку:</a:t>
            </a:r>
            <a:br>
              <a:rPr lang="ru-RU" dirty="0" smtClean="0"/>
            </a:br>
            <a:r>
              <a:rPr lang="ru-RU" dirty="0" smtClean="0"/>
              <a:t>— Эх, жаль, что нету стуку,</a:t>
            </a:r>
            <a:br>
              <a:rPr lang="ru-RU" dirty="0" smtClean="0"/>
            </a:br>
            <a:r>
              <a:rPr lang="ru-RU" dirty="0" smtClean="0"/>
              <a:t>Эх, друг,</a:t>
            </a:r>
            <a:br>
              <a:rPr lang="ru-RU" dirty="0" smtClean="0"/>
            </a:br>
            <a:r>
              <a:rPr lang="ru-RU" dirty="0" smtClean="0"/>
              <a:t>Кабы стук,</a:t>
            </a:r>
            <a:br>
              <a:rPr lang="ru-RU" dirty="0" smtClean="0"/>
            </a:br>
            <a:r>
              <a:rPr lang="ru-RU" dirty="0" smtClean="0"/>
              <a:t>Кабы вдруг —</a:t>
            </a:r>
            <a:br>
              <a:rPr lang="ru-RU" dirty="0" smtClean="0"/>
            </a:br>
            <a:r>
              <a:rPr lang="ru-RU" dirty="0" smtClean="0"/>
              <a:t>Мощеный круг!</a:t>
            </a:r>
            <a:br>
              <a:rPr lang="ru-RU" dirty="0" smtClean="0"/>
            </a:br>
            <a:r>
              <a:rPr lang="ru-RU" dirty="0" smtClean="0"/>
              <a:t>Кабы валенки отбросить,</a:t>
            </a:r>
            <a:br>
              <a:rPr lang="ru-RU" dirty="0" smtClean="0"/>
            </a:br>
            <a:r>
              <a:rPr lang="ru-RU" dirty="0" smtClean="0"/>
              <a:t>Подковаться на каблук,</a:t>
            </a:r>
            <a:br>
              <a:rPr lang="ru-RU" dirty="0" smtClean="0"/>
            </a:br>
            <a:r>
              <a:rPr lang="ru-RU" dirty="0" smtClean="0"/>
              <a:t>Припечатать так, чтоб сразу</a:t>
            </a:r>
            <a:br>
              <a:rPr lang="ru-RU" dirty="0" smtClean="0"/>
            </a:br>
            <a:r>
              <a:rPr lang="ru-RU" dirty="0" smtClean="0"/>
              <a:t>Каблуку тому — каюк!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4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981200"/>
            <a:ext cx="3188097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</TotalTime>
  <Words>442</Words>
  <Application>Microsoft Office PowerPoint</Application>
  <PresentationFormat>Экран (4:3)</PresentationFormat>
  <Paragraphs>65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Слайд 1</vt:lpstr>
      <vt:lpstr>Черты фольклора в поэме А.Т. Твардовского «Василий Тёркин»</vt:lpstr>
      <vt:lpstr>Слайд 3</vt:lpstr>
      <vt:lpstr>Слайд 4</vt:lpstr>
      <vt:lpstr>Черты фольклора в поэме</vt:lpstr>
      <vt:lpstr> </vt:lpstr>
      <vt:lpstr> </vt:lpstr>
      <vt:lpstr>  </vt:lpstr>
      <vt:lpstr>Слайд 9</vt:lpstr>
      <vt:lpstr>Черты сказочного героя в образе Василия Тёркина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Источники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16</cp:revision>
  <dcterms:created xsi:type="dcterms:W3CDTF">2025-05-27T15:35:03Z</dcterms:created>
  <dcterms:modified xsi:type="dcterms:W3CDTF">2025-07-05T09:40:26Z</dcterms:modified>
</cp:coreProperties>
</file>