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9" r:id="rId3"/>
    <p:sldId id="270" r:id="rId4"/>
    <p:sldId id="268" r:id="rId5"/>
    <p:sldId id="272" r:id="rId6"/>
    <p:sldId id="25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Румянцева" initials="ИР" lastIdx="3" clrIdx="0">
    <p:extLst>
      <p:ext uri="{19B8F6BF-5375-455C-9EA6-DF929625EA0E}">
        <p15:presenceInfo xmlns:p15="http://schemas.microsoft.com/office/powerpoint/2012/main" userId="333b627a3fd3fa9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43F2-E699-446F-B9C5-EA34C8B12A6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4F913-79F4-4EB3-B65D-3F4CFB838B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49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4F913-79F4-4EB3-B65D-3F4CFB838BC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14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4AAA09-9168-4843-9C01-DD4B6A4FE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D5210F3-96DA-4FB8-A15E-F8361EB33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500229-54D1-4C12-9B90-2E246ACFD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D7D7B-AFD6-4785-849E-82F517CC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F92487-33EE-4C9D-85B4-3E6ECCD9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95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FE8B2-8769-4DBE-8D12-383AF9D69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0B86EA-E51B-46ED-B274-6AF34A82A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EC4B16-4E52-4F0B-998F-D9A6E2FA0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E1C1F0-16BF-4BD1-BBE6-DF3C5BCE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8B932C-8436-4868-984F-ADB40D4B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30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C910912-3966-48E1-9FC6-EB21A2D5F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8AC34B-FC15-4EB0-970F-3CA8355D7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B6F833-B97F-40E7-B08A-7DF0B0B1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07F9A-9227-4885-BA8A-3C036119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B1E5D8-FE3A-4125-A475-850AEE86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8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F575B-B08D-45FE-B3D3-68EB9B37B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4237E2-4E7E-4A02-8B7E-BC6BA45B8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BD80A8-6421-40D5-A9C3-F77249CB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3824E2-C375-4AD0-931B-DD0F6C9E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6E9CF1-3AB6-40B3-BB1E-41439951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6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C4214-6136-4BB0-82BB-65BD2D15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9CE092-4B3A-4747-ACF4-AF2F66C43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442CCA-3BB0-4C03-BDF6-2E3E1DDCD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747768-112E-42BD-954F-BF60A9289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FFDB61-48D2-43C5-B102-B48810BA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6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59484-8844-4102-A05C-0F9804FE5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D37E03-DEB9-43D1-BE63-C741F4D720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AADBD9-6FA0-40D7-BC71-C6708AADA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EDCB78-71AF-47E9-B32A-6BB1FEA4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4C1864-36ED-4E91-B7DB-3784554FD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EDFB11-A78C-4425-B941-042597646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7B205-C91E-423E-A3DD-E7DD64C9A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5A7CFA-9109-4F49-BE31-33BFD5D1E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8552A3-2550-45D5-AD91-90013C3B6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D586F4-5877-4828-943B-D578EEB84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D3CA31F-9B11-4435-B5FB-DFE502294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0A33B0B-A518-49AA-87CD-3272AB72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005B095-2CB0-434F-A06A-8DE506DF7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ED17B6-04DA-408D-960A-FB92CD9F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66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18EFBC-8BCC-4ABA-9E6F-569BFAE98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6DB91D5-DF19-47BB-889F-9E1F4B29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10C523-3135-4767-A47D-FEA10AD6B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36DEC2-0218-40DE-8344-E60490EE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1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4F91078-3F64-48DB-9CA6-DB918E57C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2F11B5-2EC7-4881-A679-47D7D2A2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C4211A5-FDA0-44C3-A279-35BEF7E53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266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4D5E6-009C-4267-AF40-20216AC2C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1BC3C4-20FE-4C9F-A5E9-AB0CEF372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E439B9-6866-4F30-AA42-766ECD456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9E817E-41B2-475A-87E7-53DE47D0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5D5FCB-315A-4869-9916-36D50181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435166-3B9D-4803-B07F-EAF7F3B57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61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E8955-3414-4BCE-B6AD-A2A9BA067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AEB69A2-77F4-4BE0-90C6-29B7597AC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590E58-ABA2-4D5B-A7E2-D7C2C834D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5C2FD8-C9C0-40CC-AA6C-6B22D043C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72EC20-D121-41AF-83F3-3B93AC56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77B4DC-61E6-412B-929D-2B98EEF3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3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C016F-EA92-47DA-A9EE-4D949C9B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599484-0095-42C5-B4B4-4F2D55E3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BFBA19-C385-4BE3-9704-FACF50698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EE8F1-824B-42CF-A777-284BF9E34C3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AA006-C4D3-48E6-8C6A-007C53AF1F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4F901B-62AF-49AC-AD48-6B8368984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F4472-BBA3-476D-A9A6-A6D7A8C234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46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6364" y="142852"/>
            <a:ext cx="114438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Движение называется равномерным, если за любые равные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Book Antiqua" panose="02040602050305030304" pitchFamily="18" charset="0"/>
              </a:rPr>
              <a:t>промежутки времени тело проходит одинаковые пути</a:t>
            </a:r>
          </a:p>
        </p:txBody>
      </p:sp>
      <p:sp>
        <p:nvSpPr>
          <p:cNvPr id="9" name="Овал 8"/>
          <p:cNvSpPr/>
          <p:nvPr/>
        </p:nvSpPr>
        <p:spPr>
          <a:xfrm>
            <a:off x="2095472" y="2643182"/>
            <a:ext cx="2786082" cy="2714644"/>
          </a:xfrm>
          <a:prstGeom prst="ellipse">
            <a:avLst/>
          </a:prstGeom>
          <a:noFill/>
          <a:ln w="254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381620" y="3143248"/>
            <a:ext cx="4714908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9953652" y="2643182"/>
            <a:ext cx="500066" cy="500066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фигурная скобка 19"/>
          <p:cNvSpPr/>
          <p:nvPr/>
        </p:nvSpPr>
        <p:spPr>
          <a:xfrm rot="16200000">
            <a:off x="9489305" y="2821777"/>
            <a:ext cx="285752" cy="928694"/>
          </a:xfrm>
          <a:prstGeom prst="leftBrac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Левая фигурная скобка 21"/>
          <p:cNvSpPr/>
          <p:nvPr/>
        </p:nvSpPr>
        <p:spPr>
          <a:xfrm rot="16200000">
            <a:off x="7631917" y="2821777"/>
            <a:ext cx="285752" cy="928694"/>
          </a:xfrm>
          <a:prstGeom prst="leftBrac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Левая фигурная скобка 22"/>
          <p:cNvSpPr/>
          <p:nvPr/>
        </p:nvSpPr>
        <p:spPr>
          <a:xfrm rot="16200000">
            <a:off x="6631785" y="2821777"/>
            <a:ext cx="285752" cy="928694"/>
          </a:xfrm>
          <a:prstGeom prst="leftBrac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 rot="16200000">
            <a:off x="5703091" y="2821777"/>
            <a:ext cx="285752" cy="928694"/>
          </a:xfrm>
          <a:prstGeom prst="leftBrac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780322" y="1539564"/>
            <a:ext cx="39878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Book Antiqua" panose="02040602050305030304" pitchFamily="18" charset="0"/>
              </a:rPr>
              <a:t>Может быть криволинейным</a:t>
            </a:r>
          </a:p>
          <a:p>
            <a:pPr algn="ctr"/>
            <a:r>
              <a:rPr lang="ru-RU" dirty="0">
                <a:latin typeface="Book Antiqua" panose="02040602050305030304" pitchFamily="18" charset="0"/>
              </a:rPr>
              <a:t>(траектория – кривая линия)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53191" y="1500174"/>
            <a:ext cx="402623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Book Antiqua" panose="02040602050305030304" pitchFamily="18" charset="0"/>
              </a:rPr>
              <a:t>Может быть прямолинейным</a:t>
            </a:r>
          </a:p>
          <a:p>
            <a:pPr algn="ctr"/>
            <a:r>
              <a:rPr lang="ru-RU" dirty="0">
                <a:latin typeface="Book Antiqua" panose="02040602050305030304" pitchFamily="18" charset="0"/>
              </a:rPr>
              <a:t>( траектория – прямая линия)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53586" y="335756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24892" y="335756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67372" y="335756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96198" y="335756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96066" y="3357562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4738678" y="3500438"/>
            <a:ext cx="142876" cy="1588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452926" y="4929198"/>
            <a:ext cx="142876" cy="1588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024034" y="3786190"/>
            <a:ext cx="123828" cy="90486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2738414" y="5143512"/>
            <a:ext cx="185742" cy="100010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53458" y="2937933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67174" y="4000504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81356" y="464344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381224" y="4214818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24100" y="3214686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1с</a:t>
            </a:r>
          </a:p>
        </p:txBody>
      </p:sp>
      <p:sp>
        <p:nvSpPr>
          <p:cNvPr id="47" name="Овал 46"/>
          <p:cNvSpPr/>
          <p:nvPr/>
        </p:nvSpPr>
        <p:spPr>
          <a:xfrm>
            <a:off x="2952728" y="2357430"/>
            <a:ext cx="500066" cy="50006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Левая фигурная скобка 48"/>
          <p:cNvSpPr/>
          <p:nvPr/>
        </p:nvSpPr>
        <p:spPr>
          <a:xfrm rot="16200000">
            <a:off x="8560611" y="2821777"/>
            <a:ext cx="285752" cy="928694"/>
          </a:xfrm>
          <a:prstGeom prst="leftBrac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ая прямоугольная выноска 51"/>
          <p:cNvSpPr/>
          <p:nvPr/>
        </p:nvSpPr>
        <p:spPr>
          <a:xfrm>
            <a:off x="6524628" y="1489433"/>
            <a:ext cx="4000528" cy="714380"/>
          </a:xfrm>
          <a:prstGeom prst="wedgeRoundRectCallout">
            <a:avLst>
              <a:gd name="adj1" fmla="val -32976"/>
              <a:gd name="adj2" fmla="val -4961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ая прямоугольная выноска 52"/>
          <p:cNvSpPr/>
          <p:nvPr/>
        </p:nvSpPr>
        <p:spPr>
          <a:xfrm flipH="1">
            <a:off x="1809720" y="1500174"/>
            <a:ext cx="3929090" cy="714380"/>
          </a:xfrm>
          <a:prstGeom prst="wedgeRoundRectCallout">
            <a:avLst>
              <a:gd name="adj1" fmla="val -36149"/>
              <a:gd name="adj2" fmla="val -48599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65 -2.59259E-6 C 0.11337 -2.59259E-6 0.18247 0.09028 0.18247 0.20139 C 0.18247 0.3125 0.11337 0.40301 0.02865 0.40301 C -0.05607 0.40301 -0.125 0.3125 -0.125 0.20139 C -0.125 0.09028 -0.05607 -2.59259E-6 0.02865 -2.59259E-6 Z " pathEditMode="relative" rAng="0" ptsTypes="fffff">
                                      <p:cBhvr>
                                        <p:cTn id="44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301 L -0.53698 0.00301 " pathEditMode="relative" rAng="0" ptsTypes="AA">
                                      <p:cBhvr>
                                        <p:cTn id="80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7" grpId="0" animBg="1"/>
      <p:bldP spid="17" grpId="1" animBg="1"/>
      <p:bldP spid="20" grpId="0" animBg="1"/>
      <p:bldP spid="22" grpId="0" animBg="1"/>
      <p:bldP spid="23" grpId="0" animBg="1"/>
      <p:bldP spid="24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42" grpId="0"/>
      <p:bldP spid="43" grpId="0"/>
      <p:bldP spid="44" grpId="0"/>
      <p:bldP spid="45" grpId="0"/>
      <p:bldP spid="46" grpId="0"/>
      <p:bldP spid="47" grpId="0" animBg="1"/>
      <p:bldP spid="47" grpId="1" animBg="1"/>
      <p:bldP spid="49" grpId="0" animBg="1"/>
      <p:bldP spid="52" grpId="0" animBg="1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86626" y="2890098"/>
            <a:ext cx="6500858" cy="142082"/>
            <a:chOff x="928662" y="4786322"/>
            <a:chExt cx="6500858" cy="142082"/>
          </a:xfrm>
        </p:grpSpPr>
        <p:cxnSp>
          <p:nvCxnSpPr>
            <p:cNvPr id="9" name="Прямая со стрелкой 8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Равнобедренный треугольник 18"/>
          <p:cNvSpPr/>
          <p:nvPr/>
        </p:nvSpPr>
        <p:spPr>
          <a:xfrm>
            <a:off x="6187286" y="3032974"/>
            <a:ext cx="142876" cy="214314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1115188" y="3032974"/>
            <a:ext cx="142876" cy="214314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687484" y="2604347"/>
            <a:ext cx="303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9436" y="25329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07930" y="3180121"/>
            <a:ext cx="2131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х</a:t>
            </a:r>
            <a:endParaRPr lang="ru-RU" sz="2400" b="1" i="1" baseline="-18000" dirty="0"/>
          </a:p>
        </p:txBody>
      </p:sp>
      <p:cxnSp>
        <p:nvCxnSpPr>
          <p:cNvPr id="24" name="Прямая со стрелкой 23"/>
          <p:cNvCxnSpPr>
            <a:stCxn id="20" idx="5"/>
            <a:endCxn id="19" idx="1"/>
          </p:cNvCxnSpPr>
          <p:nvPr/>
        </p:nvCxnSpPr>
        <p:spPr>
          <a:xfrm>
            <a:off x="1222345" y="3140131"/>
            <a:ext cx="5000660" cy="1588"/>
          </a:xfrm>
          <a:prstGeom prst="straightConnector1">
            <a:avLst/>
          </a:prstGeom>
          <a:ln w="317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829832" y="3354445"/>
            <a:ext cx="21312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</a:t>
            </a:r>
            <a:endParaRPr lang="ru-RU" b="1" baseline="-18000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3829832" y="3247288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90452" y="242967"/>
            <a:ext cx="850558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Book Antiqua" panose="02040602050305030304" pitchFamily="18" charset="0"/>
              </a:rPr>
              <a:t>Скорость</a:t>
            </a:r>
            <a:r>
              <a:rPr lang="ru-RU" sz="2000" b="1" dirty="0">
                <a:latin typeface="Book Antiqua" panose="02040602050305030304" pitchFamily="18" charset="0"/>
              </a:rPr>
              <a:t>  равномерного прямолинейного движения -это векторная величина,  равна отношению перемещения тела к промежутку времени, в течение которого это перемещение произошло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997527" y="3271323"/>
            <a:ext cx="23136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18000" dirty="0"/>
              <a:t>0</a:t>
            </a:r>
            <a:endParaRPr lang="ru-RU" sz="2400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9370914" y="544937"/>
            <a:ext cx="1451227" cy="1013403"/>
            <a:chOff x="3143240" y="3500438"/>
            <a:chExt cx="1451227" cy="1013403"/>
          </a:xfrm>
        </p:grpSpPr>
        <p:sp>
          <p:nvSpPr>
            <p:cNvPr id="35" name="TextBox 34"/>
            <p:cNvSpPr txBox="1"/>
            <p:nvPr/>
          </p:nvSpPr>
          <p:spPr>
            <a:xfrm>
              <a:off x="3143240" y="3714752"/>
              <a:ext cx="76335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>
                  <a:latin typeface="Book Antiqua" pitchFamily="18" charset="0"/>
                </a:rPr>
                <a:t>v =</a:t>
              </a:r>
              <a:endParaRPr lang="ru-RU" sz="3200" b="1" i="1" dirty="0">
                <a:latin typeface="Book Antiqua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3857620" y="4000504"/>
              <a:ext cx="736847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4071934" y="3500438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>
                  <a:latin typeface="Book Antiqua" pitchFamily="18" charset="0"/>
                </a:rPr>
                <a:t>s</a:t>
              </a:r>
              <a:endParaRPr lang="ru-RU" sz="3200" b="1" i="1" dirty="0">
                <a:latin typeface="Book Antiqua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71934" y="3929066"/>
              <a:ext cx="2857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latin typeface="Book Antiqua" pitchFamily="18" charset="0"/>
                </a:rPr>
                <a:t>t</a:t>
              </a:r>
              <a:endParaRPr lang="ru-RU" sz="3200" b="1" i="1" dirty="0">
                <a:latin typeface="Book Antiqua" pitchFamily="18" charset="0"/>
              </a:endParaRPr>
            </a:p>
          </p:txBody>
        </p:sp>
        <p:cxnSp>
          <p:nvCxnSpPr>
            <p:cNvPr id="41" name="Прямая со стрелкой 40"/>
            <p:cNvCxnSpPr/>
            <p:nvPr/>
          </p:nvCxnSpPr>
          <p:spPr>
            <a:xfrm>
              <a:off x="4071934" y="3643314"/>
              <a:ext cx="35719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3214678" y="3786190"/>
              <a:ext cx="35719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Прямая со стрелкой 42"/>
          <p:cNvCxnSpPr/>
          <p:nvPr/>
        </p:nvCxnSpPr>
        <p:spPr>
          <a:xfrm>
            <a:off x="1008031" y="3975790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8953521" y="298064"/>
            <a:ext cx="2121339" cy="1493877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32810" y="3886176"/>
            <a:ext cx="86741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>
                <a:latin typeface="Book Antiqua" pitchFamily="18" charset="0"/>
              </a:rPr>
              <a:t>v – </a:t>
            </a:r>
            <a:r>
              <a:rPr lang="ru-RU" sz="2000" b="1" dirty="0">
                <a:latin typeface="Book Antiqua" panose="02040602050305030304" pitchFamily="18" charset="0"/>
              </a:rPr>
              <a:t>векторная величина, направленная так же, как и перемещение</a:t>
            </a:r>
          </a:p>
        </p:txBody>
      </p:sp>
      <p:sp>
        <p:nvSpPr>
          <p:cNvPr id="47" name="Овал 46"/>
          <p:cNvSpPr/>
          <p:nvPr/>
        </p:nvSpPr>
        <p:spPr>
          <a:xfrm>
            <a:off x="1115188" y="2532908"/>
            <a:ext cx="357190" cy="3571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1615254" y="2318594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1972444" y="2461470"/>
            <a:ext cx="633418" cy="952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1615254" y="2175719"/>
            <a:ext cx="433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 </a:t>
            </a:r>
            <a:endParaRPr lang="ru-RU" sz="2400" dirty="0"/>
          </a:p>
        </p:txBody>
      </p:sp>
      <p:grpSp>
        <p:nvGrpSpPr>
          <p:cNvPr id="62" name="Группа 61"/>
          <p:cNvGrpSpPr/>
          <p:nvPr/>
        </p:nvGrpSpPr>
        <p:grpSpPr>
          <a:xfrm>
            <a:off x="6053751" y="4258861"/>
            <a:ext cx="1451227" cy="1108877"/>
            <a:chOff x="6572264" y="5190914"/>
            <a:chExt cx="1451227" cy="1108877"/>
          </a:xfrm>
        </p:grpSpPr>
        <p:sp>
          <p:nvSpPr>
            <p:cNvPr id="56" name="TextBox 55"/>
            <p:cNvSpPr txBox="1"/>
            <p:nvPr/>
          </p:nvSpPr>
          <p:spPr>
            <a:xfrm>
              <a:off x="7491616" y="5190914"/>
              <a:ext cx="305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latin typeface="Book Antiqua" pitchFamily="18" charset="0"/>
                </a:rPr>
                <a:t>s</a:t>
              </a:r>
              <a:endParaRPr lang="ru-RU" sz="3200" b="1" i="1" dirty="0">
                <a:latin typeface="Book Antiqua" pitchFamily="18" charset="0"/>
              </a:endParaRPr>
            </a:p>
          </p:txBody>
        </p:sp>
        <p:grpSp>
          <p:nvGrpSpPr>
            <p:cNvPr id="60" name="Группа 59"/>
            <p:cNvGrpSpPr/>
            <p:nvPr/>
          </p:nvGrpSpPr>
          <p:grpSpPr>
            <a:xfrm>
              <a:off x="6572264" y="5500702"/>
              <a:ext cx="1451227" cy="799089"/>
              <a:chOff x="4286248" y="5143512"/>
              <a:chExt cx="1451227" cy="799089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4286248" y="5143512"/>
                <a:ext cx="76335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>
                    <a:latin typeface="Book Antiqua" pitchFamily="18" charset="0"/>
                  </a:rPr>
                  <a:t>v =</a:t>
                </a:r>
                <a:endParaRPr lang="ru-RU" sz="3200" b="1" i="1" dirty="0">
                  <a:latin typeface="Book Antiqua" pitchFamily="18" charset="0"/>
                </a:endParaRPr>
              </a:p>
            </p:txBody>
          </p:sp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5000628" y="5429264"/>
                <a:ext cx="736847" cy="158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5214942" y="5357826"/>
                <a:ext cx="28575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>
                    <a:latin typeface="Book Antiqua" pitchFamily="18" charset="0"/>
                  </a:rPr>
                  <a:t>t</a:t>
                </a:r>
                <a:endParaRPr lang="ru-RU" sz="3200" b="1" i="1" dirty="0">
                  <a:latin typeface="Book Antiqua" pitchFamily="18" charset="0"/>
                </a:endParaRPr>
              </a:p>
            </p:txBody>
          </p:sp>
        </p:grpSp>
      </p:grpSp>
      <p:sp>
        <p:nvSpPr>
          <p:cNvPr id="61" name="TextBox 60"/>
          <p:cNvSpPr txBox="1"/>
          <p:nvPr/>
        </p:nvSpPr>
        <p:spPr>
          <a:xfrm>
            <a:off x="1055232" y="4619404"/>
            <a:ext cx="5052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>
                <a:solidFill>
                  <a:srgbClr val="7030A0"/>
                </a:solidFill>
                <a:latin typeface="Book Antiqua" panose="02040602050305030304" pitchFamily="18" charset="0"/>
              </a:rPr>
              <a:t> Физический смысл модуля скорости</a:t>
            </a:r>
            <a:r>
              <a:rPr lang="ru-RU" sz="2000" b="1" dirty="0">
                <a:solidFill>
                  <a:srgbClr val="7030A0"/>
                </a:solidFill>
                <a:latin typeface="Book Antiqua" panose="0204060205030503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13524" y="4258861"/>
            <a:ext cx="1096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latin typeface="Book Antiqua" pitchFamily="18" charset="0"/>
              </a:rPr>
              <a:t>х - х</a:t>
            </a:r>
            <a:r>
              <a:rPr lang="ru-RU" sz="3200" b="1" i="1" baseline="-18000" dirty="0">
                <a:latin typeface="Book Antiqua" pitchFamily="18" charset="0"/>
              </a:rPr>
              <a:t>0</a:t>
            </a:r>
          </a:p>
        </p:txBody>
      </p:sp>
      <p:cxnSp>
        <p:nvCxnSpPr>
          <p:cNvPr id="65" name="Прямая соединительная линия 64"/>
          <p:cNvCxnSpPr>
            <a:cxnSpLocks/>
          </p:cNvCxnSpPr>
          <p:nvPr/>
        </p:nvCxnSpPr>
        <p:spPr>
          <a:xfrm>
            <a:off x="7849181" y="4843636"/>
            <a:ext cx="9522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389659" y="4572778"/>
            <a:ext cx="1555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latin typeface="Book Antiqua" pitchFamily="18" charset="0"/>
              </a:rPr>
              <a:t> =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172466" y="4782963"/>
            <a:ext cx="1555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t</a:t>
            </a:r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2810" y="5643578"/>
            <a:ext cx="11261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>
                <a:solidFill>
                  <a:srgbClr val="C00000"/>
                </a:solidFill>
                <a:latin typeface="Book Antiqua" panose="02040602050305030304" pitchFamily="18" charset="0"/>
              </a:rPr>
              <a:t>Скорость показывает </a:t>
            </a:r>
            <a:r>
              <a:rPr lang="ru-RU" sz="2000" b="1" dirty="0">
                <a:latin typeface="Book Antiqua" panose="02040602050305030304" pitchFamily="18" charset="0"/>
              </a:rPr>
              <a:t>, какое расстояние  пройдено телом в единицу времени, </a:t>
            </a:r>
          </a:p>
          <a:p>
            <a:pPr algn="ctr"/>
            <a:r>
              <a:rPr lang="ru-RU" sz="2000" b="1" dirty="0">
                <a:latin typeface="Book Antiqua" panose="02040602050305030304" pitchFamily="18" charset="0"/>
              </a:rPr>
              <a:t>т.е.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 быстроту изменения координаты тела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54341 -1.48148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2" grpId="0"/>
      <p:bldP spid="23" grpId="0"/>
      <p:bldP spid="23" grpId="1"/>
      <p:bldP spid="25" grpId="0"/>
      <p:bldP spid="27" grpId="0"/>
      <p:bldP spid="34" grpId="0"/>
      <p:bldP spid="34" grpId="1"/>
      <p:bldP spid="45" grpId="0" animBg="1"/>
      <p:bldP spid="46" grpId="0"/>
      <p:bldP spid="47" grpId="0" animBg="1"/>
      <p:bldP spid="47" grpId="1" animBg="1"/>
      <p:bldP spid="51" grpId="0"/>
      <p:bldP spid="61" grpId="0"/>
      <p:bldP spid="63" grpId="0"/>
      <p:bldP spid="66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54727" y="428606"/>
            <a:ext cx="8856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Каков смысл  данных значений скоростей тел 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09720" y="1357299"/>
            <a:ext cx="1531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v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= </a:t>
            </a:r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 10 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м/с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09720" y="2643183"/>
            <a:ext cx="15311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v=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 7 км/с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1809720" y="2285993"/>
            <a:ext cx="2571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v=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  200 км/ч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09720" y="1785927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v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=</a:t>
            </a:r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 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1</a:t>
            </a:r>
            <a:r>
              <a:rPr lang="en-US" sz="2400" b="1" i="1" dirty="0">
                <a:solidFill>
                  <a:srgbClr val="7030A0"/>
                </a:solidFill>
                <a:latin typeface="Book Antiqua" pitchFamily="18" charset="0"/>
              </a:rPr>
              <a:t>5</a:t>
            </a:r>
            <a:r>
              <a:rPr lang="ru-RU" sz="2400" b="1" i="1" dirty="0">
                <a:solidFill>
                  <a:srgbClr val="7030A0"/>
                </a:solidFill>
                <a:latin typeface="Book Antiqua" pitchFamily="18" charset="0"/>
              </a:rPr>
              <a:t> м/мин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1423" y="1357298"/>
            <a:ext cx="6471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Это значит, что за каждую секунду   тело проходит 10 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1423" y="1785926"/>
            <a:ext cx="6385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За каждую минуту координата тела изменяется на 15м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2860" y="2275330"/>
            <a:ext cx="5949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За каждый час  тело проходит путь, равный 200 км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1422" y="2714620"/>
            <a:ext cx="6295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За каждую секунду   тело проходит путь, равный 7 км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54727" y="3214686"/>
            <a:ext cx="10248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Важно помнить, что единицей скорости в СИ является  1 м/с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95539" y="4143380"/>
            <a:ext cx="5800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Book Antiqua" panose="02040602050305030304" pitchFamily="18" charset="0"/>
              </a:rPr>
              <a:t>36 км/ч  =36*1000 м / 3600 с= 10 м/с</a:t>
            </a:r>
          </a:p>
          <a:p>
            <a:endParaRPr lang="ru-RU" sz="2400" b="1" dirty="0">
              <a:solidFill>
                <a:srgbClr val="7030A0"/>
              </a:solidFill>
              <a:latin typeface="Book Antiqua" panose="02040602050305030304" pitchFamily="18" charset="0"/>
            </a:endParaRPr>
          </a:p>
          <a:p>
            <a:r>
              <a:rPr lang="ru-RU" sz="2400" b="1" dirty="0">
                <a:solidFill>
                  <a:srgbClr val="7030A0"/>
                </a:solidFill>
                <a:latin typeface="Book Antiqua" panose="02040602050305030304" pitchFamily="18" charset="0"/>
              </a:rPr>
              <a:t>162 км/ч = 162 000 м / 3600 с =  45 м/с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7491" y="3745530"/>
            <a:ext cx="4668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latin typeface="Book Antiqua" panose="02040602050305030304" pitchFamily="18" charset="0"/>
              </a:rPr>
              <a:t> Перевод в СИ: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25683" y="5761458"/>
            <a:ext cx="5043994" cy="46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  <a:latin typeface="Book Antiqua" panose="02040602050305030304" pitchFamily="18" charset="0"/>
              </a:rPr>
              <a:t>300 м/мин = 300 м/60 с  = 5 м/с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9818" y="142853"/>
            <a:ext cx="1084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Если  известна начальная координата  и скорость движения, можно определить  координату тела  в данный момент времени 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6524628" y="3571876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38415" y="1500175"/>
            <a:ext cx="1096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latin typeface="Book Antiqua" pitchFamily="18" charset="0"/>
              </a:rPr>
              <a:t>х - х</a:t>
            </a:r>
            <a:r>
              <a:rPr lang="ru-RU" sz="3200" b="1" i="1" baseline="-18000" dirty="0">
                <a:latin typeface="Book Antiqua" pitchFamily="18" charset="0"/>
              </a:rPr>
              <a:t>0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2738414" y="2000240"/>
            <a:ext cx="1107350" cy="66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24166" y="1928803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t</a:t>
            </a:r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81159" y="1714489"/>
            <a:ext cx="899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v</a:t>
            </a:r>
            <a:r>
              <a:rPr lang="en-US" sz="3200" b="1" i="1" baseline="-16000" dirty="0">
                <a:latin typeface="Book Antiqua" pitchFamily="18" charset="0"/>
              </a:rPr>
              <a:t>x</a:t>
            </a:r>
            <a:r>
              <a:rPr lang="en-US" sz="3200" b="1" i="1" dirty="0">
                <a:latin typeface="Book Antiqua" pitchFamily="18" charset="0"/>
              </a:rPr>
              <a:t> =</a:t>
            </a:r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81158" y="1571612"/>
            <a:ext cx="2071702" cy="1000132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ашивка 13"/>
          <p:cNvSpPr/>
          <p:nvPr/>
        </p:nvSpPr>
        <p:spPr>
          <a:xfrm>
            <a:off x="4095736" y="1980476"/>
            <a:ext cx="607284" cy="305515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2993" y="1714489"/>
            <a:ext cx="1096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latin typeface="Book Antiqua" pitchFamily="18" charset="0"/>
              </a:rPr>
              <a:t>х - х</a:t>
            </a:r>
            <a:r>
              <a:rPr lang="ru-RU" sz="3200" b="1" i="1" baseline="-18000" dirty="0">
                <a:latin typeface="Book Antiqua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24562" y="1714488"/>
            <a:ext cx="15001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= v</a:t>
            </a:r>
            <a:r>
              <a:rPr lang="en-US" sz="3200" b="1" i="1" baseline="-16000" dirty="0">
                <a:latin typeface="Book Antiqua" pitchFamily="18" charset="0"/>
              </a:rPr>
              <a:t>x</a:t>
            </a:r>
            <a:r>
              <a:rPr lang="en-US" sz="3200" b="1" i="1" dirty="0">
                <a:latin typeface="Book Antiqua" pitchFamily="18" charset="0"/>
              </a:rPr>
              <a:t> t</a:t>
            </a:r>
            <a:endParaRPr lang="ru-RU" sz="3200" b="1" i="1" dirty="0">
              <a:latin typeface="Book Antiqua" pitchFamily="18" charset="0"/>
            </a:endParaRPr>
          </a:p>
          <a:p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952992" y="1714488"/>
            <a:ext cx="2214578" cy="71438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95736" y="5643578"/>
            <a:ext cx="2357454" cy="642942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ашивка 18"/>
          <p:cNvSpPr/>
          <p:nvPr/>
        </p:nvSpPr>
        <p:spPr>
          <a:xfrm>
            <a:off x="7310446" y="1928802"/>
            <a:ext cx="571504" cy="357190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53389" y="1714489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</a:t>
            </a:r>
            <a:r>
              <a:rPr lang="ru-RU" sz="3200" b="1" i="1" dirty="0">
                <a:latin typeface="Book Antiqua" pitchFamily="18" charset="0"/>
              </a:rPr>
              <a:t>х</a:t>
            </a:r>
            <a:endParaRPr lang="ru-RU" sz="3200" b="1" i="1" baseline="-18000" dirty="0">
              <a:latin typeface="Book Antiqua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53388" y="1714488"/>
            <a:ext cx="2357454" cy="71438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096264" y="1714488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 = </a:t>
            </a:r>
            <a:r>
              <a:rPr lang="ru-RU" sz="3200" b="1" i="1" dirty="0">
                <a:latin typeface="Book Antiqua" pitchFamily="18" charset="0"/>
              </a:rPr>
              <a:t>х</a:t>
            </a:r>
            <a:r>
              <a:rPr lang="ru-RU" sz="3200" b="1" i="1" baseline="-18000" dirty="0">
                <a:latin typeface="Book Antiqua" pitchFamily="18" charset="0"/>
              </a:rPr>
              <a:t>0</a:t>
            </a:r>
            <a:r>
              <a:rPr lang="en-US" sz="3200" b="1" i="1" baseline="-18000" dirty="0">
                <a:latin typeface="Book Antiqua" pitchFamily="18" charset="0"/>
              </a:rPr>
              <a:t> </a:t>
            </a:r>
            <a:r>
              <a:rPr lang="en-US" sz="3200" b="1" i="1" dirty="0">
                <a:latin typeface="Book Antiqua" pitchFamily="18" charset="0"/>
              </a:rPr>
              <a:t>+ v</a:t>
            </a:r>
            <a:r>
              <a:rPr lang="en-US" sz="3200" b="1" i="1" baseline="-16000" dirty="0">
                <a:latin typeface="Book Antiqua" pitchFamily="18" charset="0"/>
              </a:rPr>
              <a:t>x</a:t>
            </a:r>
            <a:r>
              <a:rPr lang="en-US" sz="3200" b="1" i="1" dirty="0">
                <a:latin typeface="Book Antiqua" pitchFamily="18" charset="0"/>
              </a:rPr>
              <a:t> t</a:t>
            </a:r>
            <a:endParaRPr lang="ru-RU" sz="3200" b="1" i="1" dirty="0">
              <a:latin typeface="Book Antiqua" pitchFamily="18" charset="0"/>
            </a:endParaRPr>
          </a:p>
          <a:p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09721" y="2643182"/>
            <a:ext cx="8541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Book Antiqua" panose="02040602050305030304" pitchFamily="18" charset="0"/>
              </a:rPr>
              <a:t>Полученная формула может видоизменяться в зависимости</a:t>
            </a:r>
          </a:p>
          <a:p>
            <a:pPr algn="ctr"/>
            <a:r>
              <a:rPr lang="ru-RU" sz="2000" b="1" dirty="0">
                <a:solidFill>
                  <a:srgbClr val="7030A0"/>
                </a:solidFill>
                <a:latin typeface="Book Antiqua" panose="02040602050305030304" pitchFamily="18" charset="0"/>
              </a:rPr>
              <a:t> от  знака проекции скорости и значения начальной координаты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2024034" y="4286256"/>
            <a:ext cx="8072494" cy="214314"/>
            <a:chOff x="928662" y="4786322"/>
            <a:chExt cx="6500858" cy="142082"/>
          </a:xfrm>
        </p:grpSpPr>
        <p:cxnSp>
          <p:nvCxnSpPr>
            <p:cNvPr id="25" name="Прямая со стрелкой 24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10096528" y="4429133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х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38678" y="43576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0</a:t>
            </a:r>
          </a:p>
        </p:txBody>
      </p:sp>
      <p:sp>
        <p:nvSpPr>
          <p:cNvPr id="37" name="Овал 36"/>
          <p:cNvSpPr/>
          <p:nvPr/>
        </p:nvSpPr>
        <p:spPr>
          <a:xfrm>
            <a:off x="5524496" y="3857628"/>
            <a:ext cx="357190" cy="35719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9024958" y="3857628"/>
            <a:ext cx="357190" cy="35719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595802" y="3857628"/>
            <a:ext cx="357190" cy="35719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/>
          <p:nvPr/>
        </p:nvCxnSpPr>
        <p:spPr>
          <a:xfrm rot="10800000">
            <a:off x="3881422" y="3714752"/>
            <a:ext cx="642942" cy="9524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0800000">
            <a:off x="8524892" y="3714752"/>
            <a:ext cx="642942" cy="9524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5810248" y="3714752"/>
            <a:ext cx="633418" cy="952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595934" y="435769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18000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381488" y="435769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18000" dirty="0"/>
              <a:t>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810644" y="435769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х</a:t>
            </a:r>
            <a:r>
              <a:rPr lang="ru-RU" sz="2400" b="1" i="1" baseline="-18000" dirty="0"/>
              <a:t>3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453190" y="3500439"/>
            <a:ext cx="535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ru-RU" sz="2400" b="1" i="1" baseline="-16000" dirty="0">
                <a:latin typeface="Book Antiqua" pitchFamily="18" charset="0"/>
              </a:rPr>
              <a:t>1</a:t>
            </a:r>
            <a:r>
              <a:rPr lang="en-US" sz="2400" b="1" i="1" dirty="0">
                <a:latin typeface="Book Antiqua" pitchFamily="18" charset="0"/>
              </a:rPr>
              <a:t> </a:t>
            </a:r>
            <a:endParaRPr lang="ru-RU" sz="24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524232" y="3500439"/>
            <a:ext cx="535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ru-RU" sz="2400" b="1" i="1" baseline="-16000" dirty="0">
                <a:latin typeface="Book Antiqua" pitchFamily="18" charset="0"/>
              </a:rPr>
              <a:t>2</a:t>
            </a:r>
            <a:r>
              <a:rPr lang="en-US" sz="2400" b="1" i="1" dirty="0">
                <a:latin typeface="Book Antiqua" pitchFamily="18" charset="0"/>
              </a:rPr>
              <a:t> </a:t>
            </a:r>
            <a:endParaRPr lang="ru-RU" sz="2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8167702" y="3429001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ru-RU" sz="2400" b="1" i="1" baseline="-16000" dirty="0">
                <a:latin typeface="Book Antiqua" pitchFamily="18" charset="0"/>
              </a:rPr>
              <a:t>3</a:t>
            </a:r>
            <a:endParaRPr lang="ru-RU" sz="2400" dirty="0"/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3595670" y="3571876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8239140" y="3571876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881159" y="4857761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</a:t>
            </a:r>
            <a:r>
              <a:rPr lang="ru-RU" sz="3200" b="1" i="1" dirty="0">
                <a:latin typeface="Book Antiqua" pitchFamily="18" charset="0"/>
              </a:rPr>
              <a:t>х</a:t>
            </a:r>
            <a:endParaRPr lang="ru-RU" sz="3200" b="1" i="1" baseline="-18000" dirty="0">
              <a:latin typeface="Book Antiqua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881158" y="4857760"/>
            <a:ext cx="2357454" cy="71438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2024034" y="4857760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 = </a:t>
            </a:r>
            <a:r>
              <a:rPr lang="ru-RU" sz="3200" b="1" i="1" dirty="0">
                <a:latin typeface="Book Antiqua" pitchFamily="18" charset="0"/>
              </a:rPr>
              <a:t>х</a:t>
            </a:r>
            <a:r>
              <a:rPr lang="ru-RU" sz="3200" b="1" i="1" baseline="-18000" dirty="0">
                <a:latin typeface="Book Antiqua" pitchFamily="18" charset="0"/>
              </a:rPr>
              <a:t>1</a:t>
            </a:r>
            <a:r>
              <a:rPr lang="en-US" sz="3200" b="1" i="1" baseline="-18000" dirty="0">
                <a:latin typeface="Book Antiqua" pitchFamily="18" charset="0"/>
              </a:rPr>
              <a:t> </a:t>
            </a:r>
            <a:r>
              <a:rPr lang="en-US" sz="3200" b="1" i="1" dirty="0">
                <a:latin typeface="Book Antiqua" pitchFamily="18" charset="0"/>
              </a:rPr>
              <a:t>+ v</a:t>
            </a:r>
            <a:r>
              <a:rPr lang="ru-RU" sz="3200" b="1" i="1" baseline="-16000" dirty="0">
                <a:latin typeface="Book Antiqua" pitchFamily="18" charset="0"/>
              </a:rPr>
              <a:t>1</a:t>
            </a:r>
            <a:r>
              <a:rPr lang="en-US" sz="3200" b="1" i="1" dirty="0">
                <a:latin typeface="Book Antiqua" pitchFamily="18" charset="0"/>
              </a:rPr>
              <a:t> t</a:t>
            </a:r>
            <a:endParaRPr lang="ru-RU" sz="3200" b="1" i="1" dirty="0">
              <a:latin typeface="Book Antiqua" pitchFamily="18" charset="0"/>
            </a:endParaRPr>
          </a:p>
          <a:p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310050" y="5000636"/>
            <a:ext cx="1300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т.к. </a:t>
            </a:r>
            <a:r>
              <a:rPr lang="en-US" sz="2000" b="1" i="1" dirty="0">
                <a:latin typeface="Book Antiqua" pitchFamily="18" charset="0"/>
              </a:rPr>
              <a:t>v</a:t>
            </a:r>
            <a:r>
              <a:rPr lang="ru-RU" sz="2000" b="1" i="1" baseline="-8000" dirty="0">
                <a:latin typeface="Book Antiqua" pitchFamily="18" charset="0"/>
              </a:rPr>
              <a:t>1</a:t>
            </a:r>
            <a:r>
              <a:rPr lang="en-US" sz="2000" b="1" i="1" baseline="-22000" dirty="0">
                <a:latin typeface="Book Antiqua" pitchFamily="18" charset="0"/>
              </a:rPr>
              <a:t>x</a:t>
            </a:r>
            <a:r>
              <a:rPr lang="ru-RU" sz="2000" b="1" i="1" baseline="-22000" dirty="0">
                <a:latin typeface="Book Antiqua" pitchFamily="18" charset="0"/>
              </a:rPr>
              <a:t> </a:t>
            </a:r>
            <a:r>
              <a:rPr lang="en-US" sz="2000" b="1" i="1" dirty="0">
                <a:latin typeface="Book Antiqua" pitchFamily="18" charset="0"/>
              </a:rPr>
              <a:t>&gt; 0</a:t>
            </a:r>
            <a:endParaRPr lang="ru-RU" sz="2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167438" y="4857760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 = </a:t>
            </a:r>
            <a:r>
              <a:rPr lang="ru-RU" sz="3200" b="1" i="1" dirty="0">
                <a:latin typeface="Book Antiqua" pitchFamily="18" charset="0"/>
              </a:rPr>
              <a:t>- </a:t>
            </a:r>
            <a:r>
              <a:rPr lang="en-US" sz="3200" b="1" i="1" dirty="0">
                <a:latin typeface="Book Antiqua" pitchFamily="18" charset="0"/>
              </a:rPr>
              <a:t>v</a:t>
            </a:r>
            <a:r>
              <a:rPr lang="ru-RU" sz="3200" b="1" i="1" baseline="-16000" dirty="0">
                <a:latin typeface="Book Antiqua" pitchFamily="18" charset="0"/>
              </a:rPr>
              <a:t>2</a:t>
            </a:r>
            <a:r>
              <a:rPr lang="en-US" sz="3200" b="1" i="1" dirty="0">
                <a:latin typeface="Book Antiqua" pitchFamily="18" charset="0"/>
              </a:rPr>
              <a:t> t</a:t>
            </a:r>
            <a:endParaRPr lang="ru-RU" sz="3200" b="1" i="1" dirty="0">
              <a:latin typeface="Book Antiqua" pitchFamily="18" charset="0"/>
            </a:endParaRPr>
          </a:p>
          <a:p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881686" y="4857760"/>
            <a:ext cx="2357454" cy="71438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5953125" y="4857761"/>
            <a:ext cx="6303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</a:t>
            </a:r>
            <a:r>
              <a:rPr lang="ru-RU" sz="3200" b="1" i="1" dirty="0">
                <a:latin typeface="Book Antiqua" pitchFamily="18" charset="0"/>
              </a:rPr>
              <a:t>х</a:t>
            </a:r>
            <a:r>
              <a:rPr lang="en-US" sz="3200" b="1" i="1" baseline="-16000" dirty="0">
                <a:latin typeface="Book Antiqua" pitchFamily="18" charset="0"/>
              </a:rPr>
              <a:t>  </a:t>
            </a:r>
            <a:endParaRPr lang="ru-RU" sz="3200" b="1" i="1" baseline="-16000" dirty="0">
              <a:latin typeface="Book Antiqua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382017" y="4929198"/>
            <a:ext cx="2097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т.к. </a:t>
            </a:r>
            <a:r>
              <a:rPr lang="en-US" sz="2000" b="1" i="1" dirty="0">
                <a:latin typeface="Book Antiqua" pitchFamily="18" charset="0"/>
              </a:rPr>
              <a:t>v</a:t>
            </a:r>
            <a:r>
              <a:rPr lang="ru-RU" sz="2000" b="1" i="1" baseline="-8000" dirty="0">
                <a:latin typeface="Book Antiqua" pitchFamily="18" charset="0"/>
              </a:rPr>
              <a:t>2</a:t>
            </a:r>
            <a:r>
              <a:rPr lang="en-US" sz="2000" b="1" i="1" baseline="-22000" dirty="0">
                <a:latin typeface="Book Antiqua" pitchFamily="18" charset="0"/>
              </a:rPr>
              <a:t>x</a:t>
            </a:r>
            <a:r>
              <a:rPr lang="ru-RU" sz="2000" b="1" i="1" baseline="-22000" dirty="0">
                <a:latin typeface="Book Antiqua" pitchFamily="18" charset="0"/>
              </a:rPr>
              <a:t> </a:t>
            </a:r>
            <a:r>
              <a:rPr lang="en-US" sz="2000" b="1" i="1" dirty="0">
                <a:latin typeface="Book Antiqua" pitchFamily="18" charset="0"/>
              </a:rPr>
              <a:t>&lt; 0 , x</a:t>
            </a:r>
            <a:r>
              <a:rPr lang="en-US" sz="2000" b="1" i="1" baseline="-16000" dirty="0">
                <a:latin typeface="Book Antiqua" pitchFamily="18" charset="0"/>
              </a:rPr>
              <a:t>2</a:t>
            </a:r>
            <a:r>
              <a:rPr lang="en-US" sz="2000" b="1" i="1" dirty="0">
                <a:latin typeface="Book Antiqua" pitchFamily="18" charset="0"/>
              </a:rPr>
              <a:t>= 0</a:t>
            </a:r>
            <a:endParaRPr lang="ru-RU" sz="2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4167175" y="5643579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</a:t>
            </a:r>
            <a:r>
              <a:rPr lang="ru-RU" sz="3200" b="1" i="1" dirty="0">
                <a:latin typeface="Book Antiqua" pitchFamily="18" charset="0"/>
              </a:rPr>
              <a:t>х</a:t>
            </a:r>
            <a:endParaRPr lang="ru-RU" sz="3200" b="1" i="1" baseline="-16000" dirty="0">
              <a:latin typeface="Book Antiqua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310050" y="5643578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Book Antiqua" pitchFamily="18" charset="0"/>
              </a:rPr>
              <a:t>  = </a:t>
            </a:r>
            <a:r>
              <a:rPr lang="ru-RU" sz="3200" b="1" i="1" dirty="0">
                <a:latin typeface="Book Antiqua" pitchFamily="18" charset="0"/>
              </a:rPr>
              <a:t>х</a:t>
            </a:r>
            <a:r>
              <a:rPr lang="en-US" sz="3200" b="1" i="1" baseline="-18000" dirty="0">
                <a:latin typeface="Book Antiqua" pitchFamily="18" charset="0"/>
              </a:rPr>
              <a:t>3 </a:t>
            </a:r>
            <a:r>
              <a:rPr lang="en-US" sz="3200" b="1" i="1" dirty="0">
                <a:latin typeface="Book Antiqua" pitchFamily="18" charset="0"/>
              </a:rPr>
              <a:t>– v</a:t>
            </a:r>
            <a:r>
              <a:rPr lang="en-US" sz="3200" b="1" i="1" baseline="-16000" dirty="0">
                <a:latin typeface="Book Antiqua" pitchFamily="18" charset="0"/>
              </a:rPr>
              <a:t>3</a:t>
            </a:r>
            <a:r>
              <a:rPr lang="en-US" sz="3200" b="1" i="1" dirty="0">
                <a:latin typeface="Book Antiqua" pitchFamily="18" charset="0"/>
              </a:rPr>
              <a:t> t</a:t>
            </a:r>
            <a:endParaRPr lang="ru-RU" sz="3200" b="1" i="1" dirty="0">
              <a:latin typeface="Book Antiqua" pitchFamily="18" charset="0"/>
            </a:endParaRPr>
          </a:p>
          <a:p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596067" y="5786454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Book Antiqua" panose="02040602050305030304" pitchFamily="18" charset="0"/>
              </a:rPr>
              <a:t>т.к. </a:t>
            </a:r>
            <a:r>
              <a:rPr lang="en-US" sz="2000" b="1" i="1" dirty="0">
                <a:latin typeface="Book Antiqua" pitchFamily="18" charset="0"/>
              </a:rPr>
              <a:t>v</a:t>
            </a:r>
            <a:r>
              <a:rPr lang="en-US" sz="2000" b="1" i="1" baseline="-8000" dirty="0">
                <a:latin typeface="Book Antiqua" pitchFamily="18" charset="0"/>
              </a:rPr>
              <a:t>3</a:t>
            </a:r>
            <a:r>
              <a:rPr lang="en-US" sz="2000" b="1" i="1" baseline="-22000" dirty="0">
                <a:latin typeface="Book Antiqua" pitchFamily="18" charset="0"/>
              </a:rPr>
              <a:t>x</a:t>
            </a:r>
            <a:r>
              <a:rPr lang="ru-RU" sz="2000" b="1" i="1" baseline="-22000" dirty="0">
                <a:latin typeface="Book Antiqua" pitchFamily="18" charset="0"/>
              </a:rPr>
              <a:t> </a:t>
            </a:r>
            <a:r>
              <a:rPr lang="en-US" sz="2000" b="1" i="1" dirty="0">
                <a:latin typeface="Book Antiqua" pitchFamily="18" charset="0"/>
              </a:rPr>
              <a:t>&lt; 0 </a:t>
            </a:r>
            <a:endParaRPr lang="ru-RU" sz="2000" b="1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L 0.19271 -0.004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2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29722 2.22222E-6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" y="0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-0.09253 2.22222E-6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0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19" grpId="0" animBg="1"/>
      <p:bldP spid="20" grpId="0"/>
      <p:bldP spid="21" grpId="0" animBg="1"/>
      <p:bldP spid="22" grpId="0"/>
      <p:bldP spid="23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3" grpId="0"/>
      <p:bldP spid="44" grpId="0"/>
      <p:bldP spid="45" grpId="0"/>
      <p:bldP spid="46" grpId="0"/>
      <p:bldP spid="47" grpId="0"/>
      <p:bldP spid="48" grpId="0"/>
      <p:bldP spid="51" grpId="0"/>
      <p:bldP spid="52" grpId="0" animBg="1"/>
      <p:bldP spid="53" grpId="0"/>
      <p:bldP spid="54" grpId="0"/>
      <p:bldP spid="55" grpId="0"/>
      <p:bldP spid="56" grpId="0" animBg="1"/>
      <p:bldP spid="57" grpId="0"/>
      <p:bldP spid="58" grpId="0"/>
      <p:bldP spid="59" grpId="0"/>
      <p:bldP spid="60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5958" y="428605"/>
            <a:ext cx="9779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Book Antiqua" panose="02040602050305030304" pitchFamily="18" charset="0"/>
              </a:rPr>
              <a:t>Графическое представление движения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4762" y="1260143"/>
            <a:ext cx="50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Book Antiqua" panose="02040602050305030304" pitchFamily="18" charset="0"/>
              </a:rPr>
              <a:t>График скорости ( модуля скорости)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1881158" y="5500702"/>
            <a:ext cx="3571900" cy="142876"/>
            <a:chOff x="928662" y="4786322"/>
            <a:chExt cx="6500858" cy="142082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/>
          <p:nvPr/>
        </p:nvGrpSpPr>
        <p:grpSpPr>
          <a:xfrm rot="16200000">
            <a:off x="135689" y="3745709"/>
            <a:ext cx="3490938" cy="142876"/>
            <a:chOff x="928662" y="4786322"/>
            <a:chExt cx="6500858" cy="142082"/>
          </a:xfrm>
        </p:grpSpPr>
        <p:cxnSp>
          <p:nvCxnSpPr>
            <p:cNvPr id="22" name="Прямая со стрелкой 21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1881159" y="1714489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ru-RU" sz="2400" b="1" i="1" baseline="-16000" dirty="0">
                <a:latin typeface="Book Antiqua" pitchFamily="18" charset="0"/>
              </a:rPr>
              <a:t>,м/с</a:t>
            </a:r>
            <a:r>
              <a:rPr lang="en-US" sz="2400" b="1" i="1" dirty="0">
                <a:latin typeface="Book Antiqua" pitchFamily="18" charset="0"/>
              </a:rPr>
              <a:t> 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10381" y="1928803"/>
            <a:ext cx="811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en-US" sz="2400" b="1" i="1" baseline="-16000" dirty="0">
                <a:latin typeface="Book Antiqua" pitchFamily="18" charset="0"/>
              </a:rPr>
              <a:t>x</a:t>
            </a:r>
            <a:r>
              <a:rPr lang="ru-RU" sz="2400" b="1" i="1" baseline="-16000" dirty="0">
                <a:latin typeface="Book Antiqua" pitchFamily="18" charset="0"/>
              </a:rPr>
              <a:t>,м/с</a:t>
            </a:r>
            <a:endParaRPr lang="ru-RU" sz="2400" b="1" i="1" dirty="0">
              <a:latin typeface="Book Antiqu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381620" y="5143513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t</a:t>
            </a:r>
            <a:r>
              <a:rPr lang="ru-RU" sz="2400" b="1" i="1" dirty="0">
                <a:latin typeface="Book Antiqua" pitchFamily="18" charset="0"/>
              </a:rPr>
              <a:t>,с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53190" y="392906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24000" y="542926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24000" y="492919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10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24000" y="457200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524000" y="378619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40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24000" y="421481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30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524000" y="34290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50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166910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24000" y="307181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60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381752" y="357187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10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24000" y="271462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70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453586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7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452926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7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667768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667108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309918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952728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24100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10578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96132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524760" y="4143380"/>
            <a:ext cx="288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81554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8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881950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024958" y="414338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6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095736" y="55721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6</a:t>
            </a:r>
          </a:p>
        </p:txBody>
      </p:sp>
      <p:sp>
        <p:nvSpPr>
          <p:cNvPr id="73" name="Прямоугольник 72"/>
          <p:cNvSpPr/>
          <p:nvPr/>
        </p:nvSpPr>
        <p:spPr>
          <a:xfrm rot="5400000">
            <a:off x="3251341" y="1844507"/>
            <a:ext cx="45719" cy="278608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1879597" y="3259412"/>
            <a:ext cx="2786082" cy="2286016"/>
          </a:xfrm>
          <a:prstGeom prst="rect">
            <a:avLst/>
          </a:prstGeom>
          <a:solidFill>
            <a:srgbClr val="FFFF0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 rot="5400000">
            <a:off x="3251340" y="2987514"/>
            <a:ext cx="45719" cy="27860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1881158" y="4429132"/>
            <a:ext cx="2786082" cy="1143008"/>
          </a:xfrm>
          <a:prstGeom prst="rect">
            <a:avLst/>
          </a:prstGeom>
          <a:solidFill>
            <a:schemeClr val="accent3">
              <a:lumMod val="40000"/>
              <a:lumOff val="60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7" name="Группа 76"/>
          <p:cNvGrpSpPr/>
          <p:nvPr/>
        </p:nvGrpSpPr>
        <p:grpSpPr>
          <a:xfrm>
            <a:off x="6810380" y="4071942"/>
            <a:ext cx="3571900" cy="142876"/>
            <a:chOff x="928662" y="4786322"/>
            <a:chExt cx="6500858" cy="142082"/>
          </a:xfrm>
        </p:grpSpPr>
        <p:cxnSp>
          <p:nvCxnSpPr>
            <p:cNvPr id="78" name="Прямая со стрелкой 77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Группа 87"/>
          <p:cNvGrpSpPr/>
          <p:nvPr/>
        </p:nvGrpSpPr>
        <p:grpSpPr>
          <a:xfrm rot="16200000">
            <a:off x="5064911" y="3888585"/>
            <a:ext cx="3490938" cy="142876"/>
            <a:chOff x="928662" y="4786322"/>
            <a:chExt cx="6500858" cy="142082"/>
          </a:xfrm>
        </p:grpSpPr>
        <p:cxnSp>
          <p:nvCxnSpPr>
            <p:cNvPr id="89" name="Прямая со стрелкой 88"/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/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10025058" y="3571877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t</a:t>
            </a:r>
            <a:r>
              <a:rPr lang="ru-RU" sz="2400" b="1" i="1" dirty="0">
                <a:latin typeface="Book Antiqua" pitchFamily="18" charset="0"/>
              </a:rPr>
              <a:t>,с 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381752" y="5429264"/>
            <a:ext cx="455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-40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381752" y="242886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40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381752" y="5072074"/>
            <a:ext cx="455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-30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81752" y="285749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30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381752" y="4714884"/>
            <a:ext cx="455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-20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381752" y="4357694"/>
            <a:ext cx="4555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-10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381752" y="321468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20</a:t>
            </a:r>
          </a:p>
        </p:txBody>
      </p:sp>
      <p:sp>
        <p:nvSpPr>
          <p:cNvPr id="109" name="Прямоугольник 108"/>
          <p:cNvSpPr/>
          <p:nvPr/>
        </p:nvSpPr>
        <p:spPr>
          <a:xfrm rot="5400000">
            <a:off x="8216282" y="1165844"/>
            <a:ext cx="45719" cy="285752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 rot="5400000">
            <a:off x="8216281" y="3666174"/>
            <a:ext cx="45719" cy="2857520"/>
          </a:xfrm>
          <a:prstGeom prst="rect">
            <a:avLst/>
          </a:prstGeom>
          <a:solidFill>
            <a:srgbClr val="FF3399"/>
          </a:solidFill>
          <a:ln w="254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6810380" y="2629322"/>
            <a:ext cx="2857520" cy="1500198"/>
          </a:xfrm>
          <a:prstGeom prst="rect">
            <a:avLst/>
          </a:prstGeom>
          <a:solidFill>
            <a:schemeClr val="accent2">
              <a:lumMod val="60000"/>
              <a:lumOff val="40000"/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6810380" y="4143380"/>
            <a:ext cx="2857520" cy="928694"/>
          </a:xfrm>
          <a:prstGeom prst="rect">
            <a:avLst/>
          </a:prstGeom>
          <a:solidFill>
            <a:schemeClr val="accent1">
              <a:lumMod val="60000"/>
              <a:lumOff val="40000"/>
              <a:alpha val="75686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TextBox 112"/>
          <p:cNvSpPr txBox="1"/>
          <p:nvPr/>
        </p:nvSpPr>
        <p:spPr>
          <a:xfrm>
            <a:off x="1381092" y="5857892"/>
            <a:ext cx="42862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Book Antiqua" panose="02040602050305030304" pitchFamily="18" charset="0"/>
              </a:rPr>
              <a:t> </a:t>
            </a:r>
            <a:r>
              <a:rPr lang="ru-RU" sz="1600" b="1" dirty="0">
                <a:solidFill>
                  <a:srgbClr val="7030A0"/>
                </a:solidFill>
                <a:latin typeface="Book Antiqua" panose="02040602050305030304" pitchFamily="18" charset="0"/>
              </a:rPr>
              <a:t>Позволяет сравнить численные значения скоростей, но направления движения  определить  не позволяет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8024827" y="3000373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0070C0"/>
                </a:solidFill>
                <a:latin typeface="Book Antiqua" pitchFamily="18" charset="0"/>
              </a:rPr>
              <a:t>S</a:t>
            </a:r>
            <a:r>
              <a:rPr lang="ru-RU" sz="3200" b="1" i="1" baseline="-12000" dirty="0">
                <a:solidFill>
                  <a:srgbClr val="0070C0"/>
                </a:solidFill>
                <a:latin typeface="Book Antiqua" pitchFamily="18" charset="0"/>
              </a:rPr>
              <a:t>1</a:t>
            </a:r>
            <a:r>
              <a:rPr lang="en-US" sz="3200" b="1" i="1" baseline="-22000" dirty="0">
                <a:solidFill>
                  <a:srgbClr val="0070C0"/>
                </a:solidFill>
                <a:latin typeface="Book Antiqua" pitchFamily="18" charset="0"/>
              </a:rPr>
              <a:t>x</a:t>
            </a:r>
            <a:endParaRPr lang="ru-RU" sz="3200" baseline="-22000" dirty="0">
              <a:solidFill>
                <a:srgbClr val="0070C0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3095604" y="4643447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chemeClr val="accent3">
                    <a:lumMod val="75000"/>
                  </a:schemeClr>
                </a:solidFill>
                <a:latin typeface="Book Antiqua" pitchFamily="18" charset="0"/>
              </a:rPr>
              <a:t>S</a:t>
            </a:r>
            <a:r>
              <a:rPr lang="ru-RU" sz="3200" b="1" i="1" baseline="-12000" dirty="0">
                <a:solidFill>
                  <a:schemeClr val="accent3">
                    <a:lumMod val="75000"/>
                  </a:schemeClr>
                </a:solidFill>
                <a:latin typeface="Book Antiqua" pitchFamily="18" charset="0"/>
              </a:rPr>
              <a:t>2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3024166" y="3643315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S</a:t>
            </a:r>
            <a:r>
              <a:rPr lang="ru-RU" sz="3200" b="1" i="1" baseline="-12000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1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8024827" y="4357695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FF3399"/>
                </a:solidFill>
                <a:latin typeface="Book Antiqua" pitchFamily="18" charset="0"/>
              </a:rPr>
              <a:t>S</a:t>
            </a:r>
            <a:r>
              <a:rPr lang="ru-RU" sz="3200" b="1" i="1" baseline="-12000" dirty="0">
                <a:solidFill>
                  <a:srgbClr val="FF3399"/>
                </a:solidFill>
                <a:latin typeface="Book Antiqua" pitchFamily="18" charset="0"/>
              </a:rPr>
              <a:t>2</a:t>
            </a:r>
            <a:r>
              <a:rPr lang="en-US" sz="3200" b="1" i="1" baseline="-22000" dirty="0">
                <a:solidFill>
                  <a:srgbClr val="FF3399"/>
                </a:solidFill>
                <a:latin typeface="Book Antiqua" pitchFamily="18" charset="0"/>
              </a:rPr>
              <a:t>x</a:t>
            </a:r>
            <a:endParaRPr lang="ru-RU" sz="3200" baseline="-22000" dirty="0">
              <a:solidFill>
                <a:srgbClr val="FF3399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9310711" y="2143117"/>
            <a:ext cx="788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en-US" sz="2400" b="1" i="1" baseline="-10000" dirty="0">
                <a:latin typeface="Book Antiqua" pitchFamily="18" charset="0"/>
              </a:rPr>
              <a:t>1</a:t>
            </a:r>
            <a:r>
              <a:rPr lang="en-US" sz="2400" b="1" i="1" baseline="-16000" dirty="0">
                <a:latin typeface="Book Antiqua" pitchFamily="18" charset="0"/>
              </a:rPr>
              <a:t>x&gt;0</a:t>
            </a:r>
            <a:endParaRPr lang="ru-RU" sz="2400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9596463" y="5000637"/>
            <a:ext cx="840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en-US" sz="2400" b="1" i="1" baseline="-10000" dirty="0">
                <a:latin typeface="Book Antiqua" pitchFamily="18" charset="0"/>
              </a:rPr>
              <a:t>2</a:t>
            </a:r>
            <a:r>
              <a:rPr lang="en-US" sz="2400" b="1" i="1" baseline="-16000" dirty="0">
                <a:latin typeface="Book Antiqua" pitchFamily="18" charset="0"/>
              </a:rPr>
              <a:t>x&lt; 0</a:t>
            </a:r>
            <a:endParaRPr lang="ru-RU" sz="2400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4738678" y="2928935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en-US" sz="2400" b="1" i="1" baseline="-10000" dirty="0">
                <a:latin typeface="Book Antiqua" pitchFamily="18" charset="0"/>
              </a:rPr>
              <a:t>1</a:t>
            </a:r>
            <a:endParaRPr lang="ru-RU" sz="2400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4738678" y="4214819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Book Antiqua" pitchFamily="18" charset="0"/>
              </a:rPr>
              <a:t>v</a:t>
            </a:r>
            <a:r>
              <a:rPr lang="en-US" sz="2400" b="1" i="1" baseline="-10000" dirty="0">
                <a:latin typeface="Book Antiqua" pitchFamily="18" charset="0"/>
              </a:rPr>
              <a:t>2</a:t>
            </a:r>
            <a:endParaRPr lang="ru-RU" sz="24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810380" y="5786454"/>
            <a:ext cx="37147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 </a:t>
            </a:r>
            <a:r>
              <a:rPr lang="ru-RU" sz="1600" b="1" dirty="0">
                <a:solidFill>
                  <a:srgbClr val="7030A0"/>
                </a:solidFill>
                <a:latin typeface="Book Antiqua" panose="02040602050305030304" pitchFamily="18" charset="0"/>
              </a:rPr>
              <a:t>Позволяет сравнить численные значения скоростей и определить  направление движения  тел.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31CB1E3-E439-41B8-838E-A9436C5F2D85}"/>
              </a:ext>
            </a:extLst>
          </p:cNvPr>
          <p:cNvSpPr txBox="1"/>
          <p:nvPr/>
        </p:nvSpPr>
        <p:spPr>
          <a:xfrm>
            <a:off x="6453189" y="1303778"/>
            <a:ext cx="40719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7030A0"/>
                </a:solidFill>
                <a:latin typeface="Book Antiqua" panose="02040602050305030304" pitchFamily="18" charset="0"/>
              </a:rPr>
              <a:t>График  проекции скорости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39" grpId="0"/>
      <p:bldP spid="40" grpId="0"/>
      <p:bldP spid="41" grpId="0"/>
      <p:bldP spid="42" grpId="0"/>
      <p:bldP spid="56" grpId="0"/>
      <p:bldP spid="58" grpId="0"/>
      <p:bldP spid="60" grpId="0"/>
      <p:bldP spid="65" grpId="0"/>
      <p:bldP spid="66" grpId="0"/>
      <p:bldP spid="67" grpId="0"/>
      <p:bldP spid="69" grpId="0"/>
      <p:bldP spid="70" grpId="0"/>
      <p:bldP spid="73" grpId="0" animBg="1"/>
      <p:bldP spid="74" grpId="0" animBg="1"/>
      <p:bldP spid="75" grpId="0" animBg="1"/>
      <p:bldP spid="76" grpId="0" animBg="1"/>
      <p:bldP spid="76" grpId="1" animBg="1"/>
      <p:bldP spid="99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 animBg="1"/>
      <p:bldP spid="110" grpId="0" animBg="1"/>
      <p:bldP spid="111" grpId="0" animBg="1"/>
      <p:bldP spid="111" grpId="1" animBg="1"/>
      <p:bldP spid="112" grpId="0" animBg="1"/>
      <p:bldP spid="112" grpId="1" animBg="1"/>
      <p:bldP spid="113" grpId="0"/>
      <p:bldP spid="114" grpId="0"/>
      <p:bldP spid="114" grpId="1"/>
      <p:bldP spid="115" grpId="0"/>
      <p:bldP spid="115" grpId="1"/>
      <p:bldP spid="116" grpId="0"/>
      <p:bldP spid="117" grpId="0"/>
      <p:bldP spid="117" grpId="1"/>
      <p:bldP spid="118" grpId="0"/>
      <p:bldP spid="119" grpId="0"/>
      <p:bldP spid="120" grpId="0"/>
      <p:bldP spid="121" grpId="0"/>
      <p:bldP spid="1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Вектор черный и белый квадрат клетчатый фон">
            <a:extLst>
              <a:ext uri="{FF2B5EF4-FFF2-40B4-BE49-F238E27FC236}">
                <a16:creationId xmlns:a16="http://schemas.microsoft.com/office/drawing/2014/main" id="{194B50EF-6EEE-4542-91E7-AD86700C0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65" y="1171454"/>
            <a:ext cx="5035677" cy="5035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A1C2BB5A-1AF3-4D0C-82AD-37E1E008A7CD}"/>
              </a:ext>
            </a:extLst>
          </p:cNvPr>
          <p:cNvCxnSpPr/>
          <p:nvPr/>
        </p:nvCxnSpPr>
        <p:spPr>
          <a:xfrm>
            <a:off x="621791" y="960120"/>
            <a:ext cx="0" cy="52398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A3D8E472-6FBA-41E1-82CF-22ED5AEFB51D}"/>
              </a:ext>
            </a:extLst>
          </p:cNvPr>
          <p:cNvCxnSpPr/>
          <p:nvPr/>
        </p:nvCxnSpPr>
        <p:spPr>
          <a:xfrm flipV="1">
            <a:off x="621782" y="960119"/>
            <a:ext cx="0" cy="51755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5E194C4E-97E6-4457-8728-9074C04655B7}"/>
              </a:ext>
            </a:extLst>
          </p:cNvPr>
          <p:cNvCxnSpPr>
            <a:cxnSpLocks/>
          </p:cNvCxnSpPr>
          <p:nvPr/>
        </p:nvCxnSpPr>
        <p:spPr>
          <a:xfrm flipV="1">
            <a:off x="621791" y="4187951"/>
            <a:ext cx="531266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BC4D1C2-DF00-4FC4-B5EC-FAFA19FC6596}"/>
              </a:ext>
            </a:extLst>
          </p:cNvPr>
          <p:cNvSpPr txBox="1"/>
          <p:nvPr/>
        </p:nvSpPr>
        <p:spPr>
          <a:xfrm>
            <a:off x="374903" y="4014216"/>
            <a:ext cx="164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26CDBE-AD25-4717-9D1D-57B9FB8D29DC}"/>
              </a:ext>
            </a:extLst>
          </p:cNvPr>
          <p:cNvSpPr txBox="1"/>
          <p:nvPr/>
        </p:nvSpPr>
        <p:spPr>
          <a:xfrm>
            <a:off x="256036" y="3511296"/>
            <a:ext cx="521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E7333D-7531-44F7-BCF8-8328202F99CC}"/>
              </a:ext>
            </a:extLst>
          </p:cNvPr>
          <p:cNvSpPr txBox="1"/>
          <p:nvPr/>
        </p:nvSpPr>
        <p:spPr>
          <a:xfrm>
            <a:off x="256032" y="3017520"/>
            <a:ext cx="521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8FB1D3-FF6E-420B-AAD2-A776972A85E2}"/>
              </a:ext>
            </a:extLst>
          </p:cNvPr>
          <p:cNvSpPr txBox="1"/>
          <p:nvPr/>
        </p:nvSpPr>
        <p:spPr>
          <a:xfrm>
            <a:off x="256032" y="2496312"/>
            <a:ext cx="585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30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976C15-AF5A-4D0E-AA2A-29B332A928EB}"/>
              </a:ext>
            </a:extLst>
          </p:cNvPr>
          <p:cNvSpPr txBox="1"/>
          <p:nvPr/>
        </p:nvSpPr>
        <p:spPr>
          <a:xfrm>
            <a:off x="228595" y="2002158"/>
            <a:ext cx="585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E47BD5-A2DC-4C1B-944A-ADC63EBBD838}"/>
              </a:ext>
            </a:extLst>
          </p:cNvPr>
          <p:cNvSpPr txBox="1"/>
          <p:nvPr/>
        </p:nvSpPr>
        <p:spPr>
          <a:xfrm>
            <a:off x="256029" y="1499616"/>
            <a:ext cx="877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4A230F-8071-465A-9402-B3AFFE62B666}"/>
              </a:ext>
            </a:extLst>
          </p:cNvPr>
          <p:cNvSpPr txBox="1"/>
          <p:nvPr/>
        </p:nvSpPr>
        <p:spPr>
          <a:xfrm>
            <a:off x="82300" y="698135"/>
            <a:ext cx="69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Х, м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520DAB-CD9D-4A97-A360-F2AB3811AD82}"/>
              </a:ext>
            </a:extLst>
          </p:cNvPr>
          <p:cNvSpPr txBox="1"/>
          <p:nvPr/>
        </p:nvSpPr>
        <p:spPr>
          <a:xfrm>
            <a:off x="5329716" y="3849850"/>
            <a:ext cx="820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ook Antiqua" panose="02040602050305030304" pitchFamily="18" charset="0"/>
              </a:rPr>
              <a:t>t</a:t>
            </a:r>
            <a:r>
              <a:rPr lang="ru-RU" b="1" dirty="0">
                <a:latin typeface="Book Antiqua" panose="02040602050305030304" pitchFamily="18" charset="0"/>
              </a:rPr>
              <a:t>, с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C7ABCE-7FFB-4931-8E82-02C658966BA6}"/>
              </a:ext>
            </a:extLst>
          </p:cNvPr>
          <p:cNvSpPr txBox="1"/>
          <p:nvPr/>
        </p:nvSpPr>
        <p:spPr>
          <a:xfrm>
            <a:off x="978028" y="4187952"/>
            <a:ext cx="247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83788C-7FB3-4EF9-86BD-ECA13B053C53}"/>
              </a:ext>
            </a:extLst>
          </p:cNvPr>
          <p:cNvSpPr txBox="1"/>
          <p:nvPr/>
        </p:nvSpPr>
        <p:spPr>
          <a:xfrm>
            <a:off x="1472185" y="4187952"/>
            <a:ext cx="32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379B41-1F78-4633-8830-F3DEC4FEFD93}"/>
              </a:ext>
            </a:extLst>
          </p:cNvPr>
          <p:cNvSpPr txBox="1"/>
          <p:nvPr/>
        </p:nvSpPr>
        <p:spPr>
          <a:xfrm>
            <a:off x="1993010" y="4187952"/>
            <a:ext cx="247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7758DA-748A-4CCD-9F8F-8071137E3B64}"/>
              </a:ext>
            </a:extLst>
          </p:cNvPr>
          <p:cNvSpPr txBox="1"/>
          <p:nvPr/>
        </p:nvSpPr>
        <p:spPr>
          <a:xfrm>
            <a:off x="2496312" y="4187952"/>
            <a:ext cx="182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70D1D7-A873-4AD6-BD9C-57063DB9E94F}"/>
              </a:ext>
            </a:extLst>
          </p:cNvPr>
          <p:cNvSpPr txBox="1"/>
          <p:nvPr/>
        </p:nvSpPr>
        <p:spPr>
          <a:xfrm>
            <a:off x="2989326" y="4187952"/>
            <a:ext cx="247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090F75-C573-4EC1-BE7E-B9CD9729D259}"/>
              </a:ext>
            </a:extLst>
          </p:cNvPr>
          <p:cNvSpPr txBox="1"/>
          <p:nvPr/>
        </p:nvSpPr>
        <p:spPr>
          <a:xfrm>
            <a:off x="3492643" y="4187952"/>
            <a:ext cx="247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EAADD34-6889-4A70-92E4-5EE5CCC9C97B}"/>
              </a:ext>
            </a:extLst>
          </p:cNvPr>
          <p:cNvSpPr txBox="1"/>
          <p:nvPr/>
        </p:nvSpPr>
        <p:spPr>
          <a:xfrm>
            <a:off x="4005073" y="4187952"/>
            <a:ext cx="247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2783A1-B965-4759-ADF9-30D01CD73A19}"/>
              </a:ext>
            </a:extLst>
          </p:cNvPr>
          <p:cNvSpPr txBox="1"/>
          <p:nvPr/>
        </p:nvSpPr>
        <p:spPr>
          <a:xfrm>
            <a:off x="4517502" y="4187952"/>
            <a:ext cx="274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8</a:t>
            </a: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5EDCB99C-5949-4758-9B9A-EF6E9BC37F2D}"/>
              </a:ext>
            </a:extLst>
          </p:cNvPr>
          <p:cNvCxnSpPr/>
          <p:nvPr/>
        </p:nvCxnSpPr>
        <p:spPr>
          <a:xfrm>
            <a:off x="622022" y="2158983"/>
            <a:ext cx="3803905" cy="384048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Блок-схема: узел 36">
            <a:extLst>
              <a:ext uri="{FF2B5EF4-FFF2-40B4-BE49-F238E27FC236}">
                <a16:creationId xmlns:a16="http://schemas.microsoft.com/office/drawing/2014/main" id="{CDEE1632-C833-4AE5-9EBE-48D415AB2460}"/>
              </a:ext>
            </a:extLst>
          </p:cNvPr>
          <p:cNvSpPr/>
          <p:nvPr/>
        </p:nvSpPr>
        <p:spPr>
          <a:xfrm>
            <a:off x="576072" y="2157984"/>
            <a:ext cx="45719" cy="45719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узел 37">
            <a:extLst>
              <a:ext uri="{FF2B5EF4-FFF2-40B4-BE49-F238E27FC236}">
                <a16:creationId xmlns:a16="http://schemas.microsoft.com/office/drawing/2014/main" id="{A5AAA49C-55E1-499D-A36C-513E5239FF0A}"/>
              </a:ext>
            </a:extLst>
          </p:cNvPr>
          <p:cNvSpPr/>
          <p:nvPr/>
        </p:nvSpPr>
        <p:spPr>
          <a:xfrm>
            <a:off x="2633076" y="418795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узел 38">
            <a:extLst>
              <a:ext uri="{FF2B5EF4-FFF2-40B4-BE49-F238E27FC236}">
                <a16:creationId xmlns:a16="http://schemas.microsoft.com/office/drawing/2014/main" id="{DF6A798A-229E-4BDE-991F-40C2626A17E1}"/>
              </a:ext>
            </a:extLst>
          </p:cNvPr>
          <p:cNvSpPr/>
          <p:nvPr/>
        </p:nvSpPr>
        <p:spPr>
          <a:xfrm>
            <a:off x="2633076" y="4187952"/>
            <a:ext cx="45719" cy="45719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04468C7E-8AD9-401B-95DE-B001C5C85E36}"/>
              </a:ext>
            </a:extLst>
          </p:cNvPr>
          <p:cNvCxnSpPr>
            <a:cxnSpLocks/>
          </p:cNvCxnSpPr>
          <p:nvPr/>
        </p:nvCxnSpPr>
        <p:spPr>
          <a:xfrm flipV="1">
            <a:off x="607602" y="1191421"/>
            <a:ext cx="1015176" cy="302447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" name="Блок-схема: узел 41">
            <a:extLst>
              <a:ext uri="{FF2B5EF4-FFF2-40B4-BE49-F238E27FC236}">
                <a16:creationId xmlns:a16="http://schemas.microsoft.com/office/drawing/2014/main" id="{74C77995-25D1-46A2-9324-1FE3E37A642E}"/>
              </a:ext>
            </a:extLst>
          </p:cNvPr>
          <p:cNvSpPr/>
          <p:nvPr/>
        </p:nvSpPr>
        <p:spPr>
          <a:xfrm flipV="1">
            <a:off x="576063" y="4142232"/>
            <a:ext cx="64013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9F7B725D-6C87-486D-8C08-0FCD91680F55}"/>
              </a:ext>
            </a:extLst>
          </p:cNvPr>
          <p:cNvCxnSpPr>
            <a:cxnSpLocks/>
          </p:cNvCxnSpPr>
          <p:nvPr/>
        </p:nvCxnSpPr>
        <p:spPr>
          <a:xfrm flipH="1">
            <a:off x="603504" y="4672584"/>
            <a:ext cx="182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BC8E4B22-4C11-480E-B609-C6F2ADF08E36}"/>
              </a:ext>
            </a:extLst>
          </p:cNvPr>
          <p:cNvCxnSpPr>
            <a:cxnSpLocks/>
          </p:cNvCxnSpPr>
          <p:nvPr/>
        </p:nvCxnSpPr>
        <p:spPr>
          <a:xfrm flipV="1">
            <a:off x="621782" y="2084832"/>
            <a:ext cx="3118114" cy="310896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DED830AF-D627-4907-BDF6-ECCC48641863}"/>
              </a:ext>
            </a:extLst>
          </p:cNvPr>
          <p:cNvCxnSpPr>
            <a:cxnSpLocks/>
          </p:cNvCxnSpPr>
          <p:nvPr/>
        </p:nvCxnSpPr>
        <p:spPr>
          <a:xfrm flipH="1">
            <a:off x="608069" y="5193792"/>
            <a:ext cx="13713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1" name="Блок-схема: узел 60">
            <a:extLst>
              <a:ext uri="{FF2B5EF4-FFF2-40B4-BE49-F238E27FC236}">
                <a16:creationId xmlns:a16="http://schemas.microsoft.com/office/drawing/2014/main" id="{9988C773-9DD0-4329-A563-B3BECE0F4D2E}"/>
              </a:ext>
            </a:extLst>
          </p:cNvPr>
          <p:cNvSpPr/>
          <p:nvPr/>
        </p:nvSpPr>
        <p:spPr>
          <a:xfrm>
            <a:off x="1591239" y="4142232"/>
            <a:ext cx="45719" cy="45719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Блок-схема: узел 62">
            <a:extLst>
              <a:ext uri="{FF2B5EF4-FFF2-40B4-BE49-F238E27FC236}">
                <a16:creationId xmlns:a16="http://schemas.microsoft.com/office/drawing/2014/main" id="{0B640311-ED45-424E-B752-806FE72814FF}"/>
              </a:ext>
            </a:extLst>
          </p:cNvPr>
          <p:cNvSpPr/>
          <p:nvPr/>
        </p:nvSpPr>
        <p:spPr>
          <a:xfrm>
            <a:off x="598931" y="5148073"/>
            <a:ext cx="45719" cy="45719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TextBox 1024">
            <a:extLst>
              <a:ext uri="{FF2B5EF4-FFF2-40B4-BE49-F238E27FC236}">
                <a16:creationId xmlns:a16="http://schemas.microsoft.com/office/drawing/2014/main" id="{0B8AA80D-6AD6-47D0-A91A-A1E2754D45B1}"/>
              </a:ext>
            </a:extLst>
          </p:cNvPr>
          <p:cNvSpPr txBox="1"/>
          <p:nvPr/>
        </p:nvSpPr>
        <p:spPr>
          <a:xfrm>
            <a:off x="1472185" y="960120"/>
            <a:ext cx="32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</a:t>
            </a: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2F85EC55-4081-449A-BDF1-8721BF745185}"/>
              </a:ext>
            </a:extLst>
          </p:cNvPr>
          <p:cNvSpPr txBox="1"/>
          <p:nvPr/>
        </p:nvSpPr>
        <p:spPr>
          <a:xfrm>
            <a:off x="3630168" y="1792233"/>
            <a:ext cx="37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66082BE6-FD6B-4AF0-8CFF-0A8C7A7B6A2C}"/>
              </a:ext>
            </a:extLst>
          </p:cNvPr>
          <p:cNvSpPr txBox="1"/>
          <p:nvPr/>
        </p:nvSpPr>
        <p:spPr>
          <a:xfrm>
            <a:off x="4425687" y="5888737"/>
            <a:ext cx="39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A6C8AB5B-6AD7-4FAA-B627-53AF59524BA7}"/>
              </a:ext>
            </a:extLst>
          </p:cNvPr>
          <p:cNvSpPr txBox="1"/>
          <p:nvPr/>
        </p:nvSpPr>
        <p:spPr>
          <a:xfrm>
            <a:off x="516632" y="158016"/>
            <a:ext cx="5242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Book Antiqua" panose="02040602050305030304" pitchFamily="18" charset="0"/>
                <a:cs typeface="Arial" panose="020B0604020202020204" pitchFamily="34" charset="0"/>
              </a:rPr>
              <a:t>Равномерное прямолинейное движение</a:t>
            </a:r>
          </a:p>
          <a:p>
            <a:r>
              <a:rPr lang="ru-RU" b="1" i="1" dirty="0">
                <a:latin typeface="Book Antiqua" panose="02040602050305030304" pitchFamily="18" charset="0"/>
                <a:cs typeface="Arial" panose="020B0604020202020204" pitchFamily="34" charset="0"/>
              </a:rPr>
              <a:t>График зависимости координаты от времени</a:t>
            </a:r>
          </a:p>
        </p:txBody>
      </p:sp>
      <p:graphicFrame>
        <p:nvGraphicFramePr>
          <p:cNvPr id="1033" name="Таблица 1033">
            <a:extLst>
              <a:ext uri="{FF2B5EF4-FFF2-40B4-BE49-F238E27FC236}">
                <a16:creationId xmlns:a16="http://schemas.microsoft.com/office/drawing/2014/main" id="{3744E4AC-3E35-4409-A499-B2092684C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583150"/>
              </p:ext>
            </p:extLst>
          </p:nvPr>
        </p:nvGraphicFramePr>
        <p:xfrm>
          <a:off x="5888304" y="397331"/>
          <a:ext cx="6209209" cy="6301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09209">
                  <a:extLst>
                    <a:ext uri="{9D8B030D-6E8A-4147-A177-3AD203B41FA5}">
                      <a16:colId xmlns:a16="http://schemas.microsoft.com/office/drawing/2014/main" val="1920398091"/>
                    </a:ext>
                  </a:extLst>
                </a:gridCol>
              </a:tblGrid>
              <a:tr h="1839981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1 тело:  </a:t>
                      </a:r>
                      <a:r>
                        <a:rPr lang="ru-RU" b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х</a:t>
                      </a:r>
                      <a:r>
                        <a:rPr lang="ru-RU" b="1" baseline="-25000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0</a:t>
                      </a:r>
                      <a:r>
                        <a:rPr lang="ru-RU" b="1" baseline="0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=0, </a:t>
                      </a:r>
                      <a:r>
                        <a:rPr lang="en-US" b="1" baseline="0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t</a:t>
                      </a:r>
                      <a:r>
                        <a:rPr lang="ru-RU" b="1" baseline="0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=1 с, х=30 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>
                          <a:solidFill>
                            <a:srgbClr val="0070C0"/>
                          </a:solidFill>
                          <a:latin typeface="Book Antiqua" pitchFamily="18" charset="0"/>
                        </a:rPr>
                        <a:t>         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   </a:t>
                      </a:r>
                      <a:r>
                        <a:rPr lang="ru-RU" sz="1800" b="1" i="1" dirty="0">
                          <a:solidFill>
                            <a:srgbClr val="0070C0"/>
                          </a:solidFill>
                          <a:latin typeface="Book Antiqua" pitchFamily="18" charset="0"/>
                        </a:rPr>
                        <a:t>х - х</a:t>
                      </a:r>
                      <a:r>
                        <a:rPr lang="ru-RU" sz="1800" b="1" i="1" baseline="-18000" dirty="0">
                          <a:solidFill>
                            <a:srgbClr val="0070C0"/>
                          </a:solidFill>
                          <a:latin typeface="Book Antiqua" pitchFamily="18" charset="0"/>
                        </a:rPr>
                        <a:t>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  </a:t>
                      </a:r>
                      <a:endParaRPr lang="ru-RU" b="1" dirty="0">
                        <a:solidFill>
                          <a:srgbClr val="0070C0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Тело движется из начала отсчета в положительном направлении оси ОХ со скоростью 30м/с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    </a:t>
                      </a:r>
                      <a:endParaRPr lang="ru-RU" b="1" i="1" dirty="0">
                        <a:solidFill>
                          <a:srgbClr val="0070C0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>
                          <a:solidFill>
                            <a:srgbClr val="0070C0"/>
                          </a:solidFill>
                          <a:latin typeface="Book Antiqua" panose="02040602050305030304" pitchFamily="18" charset="0"/>
                        </a:rPr>
                        <a:t>    </a:t>
                      </a:r>
                      <a:endParaRPr lang="ru-RU" b="1" i="1" dirty="0">
                        <a:solidFill>
                          <a:srgbClr val="0070C0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690129"/>
                  </a:ext>
                </a:extLst>
              </a:tr>
              <a:tr h="2161151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2 тело: х = -20 м, </a:t>
                      </a:r>
                      <a:r>
                        <a:rPr lang="en-US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t </a:t>
                      </a:r>
                      <a:r>
                        <a:rPr lang="ru-RU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= 2 с, х = 0 м</a:t>
                      </a:r>
                    </a:p>
                    <a:p>
                      <a:r>
                        <a:rPr lang="en-US" sz="1800" b="1" i="1" dirty="0">
                          <a:solidFill>
                            <a:schemeClr val="accent6"/>
                          </a:solidFill>
                          <a:latin typeface="Book Antiqua" pitchFamily="18" charset="0"/>
                        </a:rPr>
                        <a:t>v</a:t>
                      </a:r>
                      <a:r>
                        <a:rPr lang="en-US" sz="1800" b="1" i="1" baseline="-10000" dirty="0">
                          <a:solidFill>
                            <a:schemeClr val="accent6"/>
                          </a:solidFill>
                          <a:latin typeface="Book Antiqua" pitchFamily="18" charset="0"/>
                        </a:rPr>
                        <a:t>x</a:t>
                      </a:r>
                      <a:r>
                        <a:rPr lang="ru-RU" sz="1800" b="1" i="1" baseline="-20000" dirty="0">
                          <a:solidFill>
                            <a:schemeClr val="accent6"/>
                          </a:solidFill>
                          <a:latin typeface="Book Antiqua" pitchFamily="18" charset="0"/>
                        </a:rPr>
                        <a:t>2</a:t>
                      </a:r>
                      <a:r>
                        <a:rPr lang="ru-RU" sz="1800" b="1" i="1" baseline="0" dirty="0">
                          <a:solidFill>
                            <a:schemeClr val="accent6"/>
                          </a:solidFill>
                          <a:latin typeface="Book Antiqua" pitchFamily="18" charset="0"/>
                        </a:rPr>
                        <a:t> </a:t>
                      </a:r>
                      <a:r>
                        <a:rPr lang="ru-RU" sz="1600" b="1" i="1" baseline="0" dirty="0">
                          <a:solidFill>
                            <a:schemeClr val="accent6"/>
                          </a:solidFill>
                          <a:latin typeface="Book Antiqua" pitchFamily="18" charset="0"/>
                        </a:rPr>
                        <a:t>=</a:t>
                      </a:r>
                      <a:r>
                        <a:rPr lang="ru-RU" sz="1600" b="1" i="1" baseline="-2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 </a:t>
                      </a:r>
                    </a:p>
                    <a:p>
                      <a:endParaRPr lang="ru-RU" sz="1600" b="1" i="1" baseline="-20000" dirty="0">
                        <a:solidFill>
                          <a:schemeClr val="accent2"/>
                        </a:solidFill>
                        <a:latin typeface="Book Antiqua" pitchFamily="18" charset="0"/>
                      </a:endParaRPr>
                    </a:p>
                    <a:p>
                      <a:r>
                        <a:rPr lang="ru-RU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Тело движется из координаты -20 м в положительном</a:t>
                      </a:r>
                    </a:p>
                    <a:p>
                      <a:r>
                        <a:rPr lang="ru-RU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направлении оси ОХ со скоростью 10м/с</a:t>
                      </a:r>
                      <a:r>
                        <a:rPr lang="en-US" b="1" i="1" dirty="0">
                          <a:solidFill>
                            <a:schemeClr val="accent6"/>
                          </a:solidFill>
                          <a:latin typeface="Book Antiqua" panose="02040602050305030304" pitchFamily="18" charset="0"/>
                        </a:rPr>
                        <a:t>    </a:t>
                      </a:r>
                      <a:endParaRPr lang="ru-RU" b="1" i="1" dirty="0">
                        <a:solidFill>
                          <a:schemeClr val="accent6"/>
                        </a:solidFill>
                        <a:latin typeface="Book Antiqua" panose="02040602050305030304" pitchFamily="18" charset="0"/>
                      </a:endParaRPr>
                    </a:p>
                    <a:p>
                      <a:endParaRPr lang="ru-RU" sz="1800" b="1" i="1" baseline="0" dirty="0">
                        <a:solidFill>
                          <a:schemeClr val="accent6"/>
                        </a:solidFill>
                        <a:latin typeface="Book Antiqua" pitchFamily="18" charset="0"/>
                      </a:endParaRPr>
                    </a:p>
                    <a:p>
                      <a:endParaRPr lang="ru-RU" sz="1800" b="1" i="1" baseline="0" dirty="0">
                        <a:solidFill>
                          <a:schemeClr val="accent6"/>
                        </a:solidFill>
                        <a:latin typeface="Book Antiqua" pitchFamily="18" charset="0"/>
                      </a:endParaRPr>
                    </a:p>
                    <a:p>
                      <a:endParaRPr lang="ru-RU" sz="1800" b="0" i="1" dirty="0">
                        <a:solidFill>
                          <a:schemeClr val="accent6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231791"/>
                  </a:ext>
                </a:extLst>
              </a:tr>
              <a:tr h="2286860">
                <a:tc>
                  <a:txBody>
                    <a:bodyPr/>
                    <a:lstStyle/>
                    <a:p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Book Antiqua" panose="02040602050305030304" pitchFamily="18" charset="0"/>
                        </a:rPr>
                        <a:t>3 тело: х =40 м, </a:t>
                      </a:r>
                      <a:r>
                        <a:rPr lang="en-US" b="1" i="1" dirty="0">
                          <a:solidFill>
                            <a:schemeClr val="accent2"/>
                          </a:solidFill>
                          <a:latin typeface="Book Antiqua" panose="02040602050305030304" pitchFamily="18" charset="0"/>
                        </a:rPr>
                        <a:t>t</a:t>
                      </a:r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Book Antiqua" panose="02040602050305030304" pitchFamily="18" charset="0"/>
                        </a:rPr>
                        <a:t> =4 с, х =0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v</a:t>
                      </a:r>
                      <a:r>
                        <a:rPr lang="en-US" sz="1800" b="1" i="1" baseline="-1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x</a:t>
                      </a:r>
                      <a:r>
                        <a:rPr lang="ru-RU" sz="1800" b="1" i="1" baseline="-2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3 </a:t>
                      </a:r>
                      <a:r>
                        <a:rPr lang="ru-RU" sz="1600" b="1" i="1" baseline="-2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=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dirty="0">
                        <a:solidFill>
                          <a:schemeClr val="accent2"/>
                        </a:solidFill>
                        <a:latin typeface="Book Antiqua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Book Antiqua" panose="02040602050305030304" pitchFamily="18" charset="0"/>
                        </a:rPr>
                        <a:t>Тело движется из точки с координатой 40 м                         в отрицательном  направлении оси О ( т.к. </a:t>
                      </a:r>
                      <a:r>
                        <a:rPr lang="en-US" sz="1800" b="1" i="1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v</a:t>
                      </a:r>
                      <a:r>
                        <a:rPr lang="en-US" sz="1800" b="1" i="1" baseline="-1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x</a:t>
                      </a:r>
                      <a:r>
                        <a:rPr lang="ru-RU" sz="1800" b="1" i="1" baseline="-20000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3</a:t>
                      </a:r>
                      <a:r>
                        <a:rPr lang="en-US" sz="1800" b="1" i="1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&lt; 0</a:t>
                      </a:r>
                      <a:r>
                        <a:rPr lang="ru-RU" sz="1800" b="1" i="1" dirty="0">
                          <a:solidFill>
                            <a:schemeClr val="accent2"/>
                          </a:solidFill>
                          <a:latin typeface="Book Antiqua" pitchFamily="18" charset="0"/>
                        </a:rPr>
                        <a:t>)</a:t>
                      </a:r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Book Antiqua" panose="02040602050305030304" pitchFamily="18" charset="0"/>
                        </a:rPr>
                        <a:t>             равномерно со скоростью 10 м/с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105531"/>
                  </a:ext>
                </a:extLst>
              </a:tr>
            </a:tbl>
          </a:graphicData>
        </a:graphic>
      </p:graphicFrame>
      <p:sp>
        <p:nvSpPr>
          <p:cNvPr id="1035" name="TextBox 1034">
            <a:extLst>
              <a:ext uri="{FF2B5EF4-FFF2-40B4-BE49-F238E27FC236}">
                <a16:creationId xmlns:a16="http://schemas.microsoft.com/office/drawing/2014/main" id="{A817D1E6-6CB0-4FF2-8213-10952212F142}"/>
              </a:ext>
            </a:extLst>
          </p:cNvPr>
          <p:cNvSpPr txBox="1"/>
          <p:nvPr/>
        </p:nvSpPr>
        <p:spPr>
          <a:xfrm>
            <a:off x="6571850" y="-28189"/>
            <a:ext cx="400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latin typeface="Book Antiqua" panose="02040602050305030304" pitchFamily="18" charset="0"/>
              </a:rPr>
              <a:t>«Читаем» график!</a:t>
            </a:r>
          </a:p>
        </p:txBody>
      </p:sp>
      <p:cxnSp>
        <p:nvCxnSpPr>
          <p:cNvPr id="1041" name="Прямая соединительная линия 1040">
            <a:extLst>
              <a:ext uri="{FF2B5EF4-FFF2-40B4-BE49-F238E27FC236}">
                <a16:creationId xmlns:a16="http://schemas.microsoft.com/office/drawing/2014/main" id="{8C50CE7C-C508-4F9A-94A2-48AD0D67DF71}"/>
              </a:ext>
            </a:extLst>
          </p:cNvPr>
          <p:cNvCxnSpPr>
            <a:cxnSpLocks/>
          </p:cNvCxnSpPr>
          <p:nvPr/>
        </p:nvCxnSpPr>
        <p:spPr>
          <a:xfrm>
            <a:off x="6604620" y="957013"/>
            <a:ext cx="63024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C0B98BC-1B1D-4754-9FAE-0012806502E9}"/>
              </a:ext>
            </a:extLst>
          </p:cNvPr>
          <p:cNvSpPr txBox="1"/>
          <p:nvPr/>
        </p:nvSpPr>
        <p:spPr>
          <a:xfrm>
            <a:off x="5967999" y="710583"/>
            <a:ext cx="71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0070C0"/>
                </a:solidFill>
                <a:latin typeface="Book Antiqua" panose="02040602050305030304" pitchFamily="18" charset="0"/>
              </a:rPr>
              <a:t> v</a:t>
            </a:r>
            <a:r>
              <a:rPr lang="en-US" sz="2000" b="1" i="1" baseline="-16000" dirty="0">
                <a:solidFill>
                  <a:srgbClr val="0070C0"/>
                </a:solidFill>
                <a:latin typeface="Book Antiqua" panose="02040602050305030304" pitchFamily="18" charset="0"/>
              </a:rPr>
              <a:t>x</a:t>
            </a:r>
            <a:r>
              <a:rPr lang="ru-RU" sz="2000" b="1" i="1" baseline="-22000" dirty="0">
                <a:solidFill>
                  <a:srgbClr val="0070C0"/>
                </a:solidFill>
                <a:latin typeface="Book Antiqua" pitchFamily="18" charset="0"/>
              </a:rPr>
              <a:t>1</a:t>
            </a:r>
            <a:r>
              <a:rPr lang="en-US" sz="2000" b="1" i="1" baseline="-2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en-US" sz="1800" b="1" i="1" baseline="-22000" dirty="0">
                <a:solidFill>
                  <a:srgbClr val="0070C0"/>
                </a:solidFill>
                <a:latin typeface="Book Antiqua" pitchFamily="18" charset="0"/>
              </a:rPr>
              <a:t>=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AABB638C-8247-466A-A4CE-A73CB09D0B5F}"/>
              </a:ext>
            </a:extLst>
          </p:cNvPr>
          <p:cNvSpPr txBox="1"/>
          <p:nvPr/>
        </p:nvSpPr>
        <p:spPr>
          <a:xfrm>
            <a:off x="6743250" y="916113"/>
            <a:ext cx="28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>
                <a:solidFill>
                  <a:srgbClr val="0070C0"/>
                </a:solidFill>
                <a:latin typeface="Book Antiqua" pitchFamily="18" charset="0"/>
              </a:rPr>
              <a:t>t</a:t>
            </a:r>
            <a:endParaRPr lang="ru-RU" sz="1800" b="1" i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C108E89F-DDEA-4533-B31F-96003040A3C4}"/>
              </a:ext>
            </a:extLst>
          </p:cNvPr>
          <p:cNvSpPr txBox="1"/>
          <p:nvPr/>
        </p:nvSpPr>
        <p:spPr>
          <a:xfrm>
            <a:off x="7178711" y="788697"/>
            <a:ext cx="1105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051" name="Прямая соединительная линия 1050">
            <a:extLst>
              <a:ext uri="{FF2B5EF4-FFF2-40B4-BE49-F238E27FC236}">
                <a16:creationId xmlns:a16="http://schemas.microsoft.com/office/drawing/2014/main" id="{ED3BF6F9-99DA-45E2-8C96-38CA0584A66A}"/>
              </a:ext>
            </a:extLst>
          </p:cNvPr>
          <p:cNvCxnSpPr>
            <a:cxnSpLocks/>
          </p:cNvCxnSpPr>
          <p:nvPr/>
        </p:nvCxnSpPr>
        <p:spPr>
          <a:xfrm>
            <a:off x="7411019" y="983865"/>
            <a:ext cx="110642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53" name="TextBox 1052">
            <a:extLst>
              <a:ext uri="{FF2B5EF4-FFF2-40B4-BE49-F238E27FC236}">
                <a16:creationId xmlns:a16="http://schemas.microsoft.com/office/drawing/2014/main" id="{8A6AF511-11B1-41C4-8371-41D4D032F8A0}"/>
              </a:ext>
            </a:extLst>
          </p:cNvPr>
          <p:cNvSpPr txBox="1"/>
          <p:nvPr/>
        </p:nvSpPr>
        <p:spPr>
          <a:xfrm>
            <a:off x="7324824" y="698135"/>
            <a:ext cx="2542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70C0"/>
                </a:solidFill>
                <a:latin typeface="Book Antiqua" panose="02040602050305030304" pitchFamily="18" charset="0"/>
              </a:rPr>
              <a:t>30</a:t>
            </a:r>
            <a:r>
              <a:rPr lang="ru-RU" b="1" i="1" dirty="0">
                <a:solidFill>
                  <a:srgbClr val="0070C0"/>
                </a:solidFill>
                <a:latin typeface="Book Antiqua" panose="02040602050305030304" pitchFamily="18" charset="0"/>
              </a:rPr>
              <a:t> м</a:t>
            </a:r>
            <a:r>
              <a:rPr lang="en-US" b="1" i="1" dirty="0">
                <a:solidFill>
                  <a:srgbClr val="0070C0"/>
                </a:solidFill>
                <a:latin typeface="Book Antiqua" panose="02040602050305030304" pitchFamily="18" charset="0"/>
              </a:rPr>
              <a:t>-0</a:t>
            </a:r>
            <a:r>
              <a:rPr lang="ru-RU" b="1" i="1" dirty="0">
                <a:solidFill>
                  <a:srgbClr val="0070C0"/>
                </a:solidFill>
                <a:latin typeface="Book Antiqua" panose="02040602050305030304" pitchFamily="18" charset="0"/>
              </a:rPr>
              <a:t> м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98229FD-4DE8-4EC0-ABE7-15599CCDC9E7}"/>
              </a:ext>
            </a:extLst>
          </p:cNvPr>
          <p:cNvSpPr txBox="1"/>
          <p:nvPr/>
        </p:nvSpPr>
        <p:spPr>
          <a:xfrm rot="10800000" flipV="1">
            <a:off x="7681783" y="928600"/>
            <a:ext cx="850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Book Antiqua" panose="02040602050305030304" pitchFamily="18" charset="0"/>
              </a:rPr>
              <a:t>1</a:t>
            </a:r>
            <a:r>
              <a:rPr lang="ru-RU" b="1" dirty="0">
                <a:solidFill>
                  <a:srgbClr val="0070C0"/>
                </a:solidFill>
                <a:latin typeface="Book Antiqua" panose="02040602050305030304" pitchFamily="18" charset="0"/>
              </a:rPr>
              <a:t> с</a:t>
            </a: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FC42A2CB-BE9C-473B-97E9-F9763FE3DA93}"/>
              </a:ext>
            </a:extLst>
          </p:cNvPr>
          <p:cNvSpPr txBox="1"/>
          <p:nvPr/>
        </p:nvSpPr>
        <p:spPr>
          <a:xfrm>
            <a:off x="8426375" y="796842"/>
            <a:ext cx="922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Book Antiqua" panose="02040602050305030304" pitchFamily="18" charset="0"/>
              </a:rPr>
              <a:t>=30</a:t>
            </a:r>
            <a:r>
              <a:rPr lang="ru-RU" b="1" dirty="0">
                <a:solidFill>
                  <a:srgbClr val="0070C0"/>
                </a:solidFill>
                <a:latin typeface="Book Antiqua" panose="02040602050305030304" pitchFamily="18" charset="0"/>
              </a:rPr>
              <a:t>м/с</a:t>
            </a:r>
          </a:p>
        </p:txBody>
      </p:sp>
      <p:cxnSp>
        <p:nvCxnSpPr>
          <p:cNvPr id="1058" name="Прямая соединительная линия 1057">
            <a:extLst>
              <a:ext uri="{FF2B5EF4-FFF2-40B4-BE49-F238E27FC236}">
                <a16:creationId xmlns:a16="http://schemas.microsoft.com/office/drawing/2014/main" id="{658E5CB6-1509-4378-BE0C-08F364241694}"/>
              </a:ext>
            </a:extLst>
          </p:cNvPr>
          <p:cNvCxnSpPr>
            <a:cxnSpLocks/>
          </p:cNvCxnSpPr>
          <p:nvPr/>
        </p:nvCxnSpPr>
        <p:spPr>
          <a:xfrm>
            <a:off x="6512221" y="4994469"/>
            <a:ext cx="914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59" name="TextBox 1058">
            <a:extLst>
              <a:ext uri="{FF2B5EF4-FFF2-40B4-BE49-F238E27FC236}">
                <a16:creationId xmlns:a16="http://schemas.microsoft.com/office/drawing/2014/main" id="{A0C627E3-06BF-4265-81B3-FB7CCF9D39E9}"/>
              </a:ext>
            </a:extLst>
          </p:cNvPr>
          <p:cNvSpPr txBox="1"/>
          <p:nvPr/>
        </p:nvSpPr>
        <p:spPr>
          <a:xfrm>
            <a:off x="6421081" y="4704824"/>
            <a:ext cx="216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/>
                </a:solidFill>
                <a:latin typeface="Book Antiqua" panose="02040602050305030304" pitchFamily="18" charset="0"/>
              </a:rPr>
              <a:t>0 м-40 м</a:t>
            </a:r>
          </a:p>
        </p:txBody>
      </p:sp>
      <p:sp>
        <p:nvSpPr>
          <p:cNvPr id="1061" name="TextBox 1060">
            <a:extLst>
              <a:ext uri="{FF2B5EF4-FFF2-40B4-BE49-F238E27FC236}">
                <a16:creationId xmlns:a16="http://schemas.microsoft.com/office/drawing/2014/main" id="{EBC01619-DEF2-4371-837E-E37F589C48BC}"/>
              </a:ext>
            </a:extLst>
          </p:cNvPr>
          <p:cNvSpPr txBox="1"/>
          <p:nvPr/>
        </p:nvSpPr>
        <p:spPr>
          <a:xfrm flipH="1">
            <a:off x="6571848" y="4907749"/>
            <a:ext cx="45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accent2"/>
                </a:solidFill>
                <a:latin typeface="Book Antiqua" panose="02040602050305030304" pitchFamily="18" charset="0"/>
              </a:rPr>
              <a:t>4с</a:t>
            </a:r>
          </a:p>
        </p:txBody>
      </p:sp>
      <p:sp>
        <p:nvSpPr>
          <p:cNvPr id="1062" name="TextBox 1061">
            <a:extLst>
              <a:ext uri="{FF2B5EF4-FFF2-40B4-BE49-F238E27FC236}">
                <a16:creationId xmlns:a16="http://schemas.microsoft.com/office/drawing/2014/main" id="{306198D6-A9DC-41B8-ADD6-B7D0E20FCCFA}"/>
              </a:ext>
            </a:extLst>
          </p:cNvPr>
          <p:cNvSpPr txBox="1"/>
          <p:nvPr/>
        </p:nvSpPr>
        <p:spPr>
          <a:xfrm>
            <a:off x="7411019" y="4813215"/>
            <a:ext cx="1321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/>
                </a:solidFill>
                <a:latin typeface="Book Antiqua" panose="02040602050305030304" pitchFamily="18" charset="0"/>
              </a:rPr>
              <a:t>=-10 м/с</a:t>
            </a:r>
          </a:p>
        </p:txBody>
      </p:sp>
      <p:sp>
        <p:nvSpPr>
          <p:cNvPr id="1063" name="TextBox 1062">
            <a:extLst>
              <a:ext uri="{FF2B5EF4-FFF2-40B4-BE49-F238E27FC236}">
                <a16:creationId xmlns:a16="http://schemas.microsoft.com/office/drawing/2014/main" id="{E577D512-BC66-4644-907D-00BE27E06248}"/>
              </a:ext>
            </a:extLst>
          </p:cNvPr>
          <p:cNvSpPr txBox="1"/>
          <p:nvPr/>
        </p:nvSpPr>
        <p:spPr>
          <a:xfrm>
            <a:off x="6563345" y="2505269"/>
            <a:ext cx="1328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6"/>
                </a:solidFill>
                <a:latin typeface="Book Antiqua" panose="02040602050305030304" pitchFamily="18" charset="0"/>
              </a:rPr>
              <a:t>0 м-(-20м</a:t>
            </a:r>
            <a:r>
              <a:rPr lang="ru-RU" dirty="0">
                <a:solidFill>
                  <a:schemeClr val="accent6"/>
                </a:solidFill>
                <a:latin typeface="Book Antiqua" panose="02040602050305030304" pitchFamily="18" charset="0"/>
              </a:rPr>
              <a:t>)</a:t>
            </a:r>
          </a:p>
        </p:txBody>
      </p:sp>
      <p:cxnSp>
        <p:nvCxnSpPr>
          <p:cNvPr id="1067" name="Прямая соединительная линия 1066">
            <a:extLst>
              <a:ext uri="{FF2B5EF4-FFF2-40B4-BE49-F238E27FC236}">
                <a16:creationId xmlns:a16="http://schemas.microsoft.com/office/drawing/2014/main" id="{8E037836-4FDC-4879-94C7-F6C30C1F8A9E}"/>
              </a:ext>
            </a:extLst>
          </p:cNvPr>
          <p:cNvCxnSpPr>
            <a:cxnSpLocks/>
          </p:cNvCxnSpPr>
          <p:nvPr/>
        </p:nvCxnSpPr>
        <p:spPr>
          <a:xfrm flipV="1">
            <a:off x="6642619" y="2818092"/>
            <a:ext cx="1055436" cy="1851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68" name="TextBox 1067">
            <a:extLst>
              <a:ext uri="{FF2B5EF4-FFF2-40B4-BE49-F238E27FC236}">
                <a16:creationId xmlns:a16="http://schemas.microsoft.com/office/drawing/2014/main" id="{CE57CD71-DCF9-4670-80FA-CB2BE6EE1C75}"/>
              </a:ext>
            </a:extLst>
          </p:cNvPr>
          <p:cNvSpPr txBox="1"/>
          <p:nvPr/>
        </p:nvSpPr>
        <p:spPr>
          <a:xfrm>
            <a:off x="6867145" y="2751150"/>
            <a:ext cx="621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6"/>
                </a:solidFill>
                <a:latin typeface="Book Antiqua" panose="02040602050305030304" pitchFamily="18" charset="0"/>
              </a:rPr>
              <a:t>2 с</a:t>
            </a:r>
          </a:p>
        </p:txBody>
      </p:sp>
      <p:grpSp>
        <p:nvGrpSpPr>
          <p:cNvPr id="112" name="Группа 111">
            <a:extLst>
              <a:ext uri="{FF2B5EF4-FFF2-40B4-BE49-F238E27FC236}">
                <a16:creationId xmlns:a16="http://schemas.microsoft.com/office/drawing/2014/main" id="{88CE51C0-02F8-4BED-99AC-2FFCB781AC38}"/>
              </a:ext>
            </a:extLst>
          </p:cNvPr>
          <p:cNvGrpSpPr/>
          <p:nvPr/>
        </p:nvGrpSpPr>
        <p:grpSpPr>
          <a:xfrm>
            <a:off x="6254499" y="3922075"/>
            <a:ext cx="4319391" cy="247083"/>
            <a:chOff x="928662" y="4786322"/>
            <a:chExt cx="6500858" cy="142082"/>
          </a:xfrm>
        </p:grpSpPr>
        <p:cxnSp>
          <p:nvCxnSpPr>
            <p:cNvPr id="113" name="Прямая со стрелкой 112">
              <a:extLst>
                <a:ext uri="{FF2B5EF4-FFF2-40B4-BE49-F238E27FC236}">
                  <a16:creationId xmlns:a16="http://schemas.microsoft.com/office/drawing/2014/main" id="{E82CEA37-B5F7-4497-B15C-814416A37EC1}"/>
                </a:ext>
              </a:extLst>
            </p:cNvPr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>
              <a:extLst>
                <a:ext uri="{FF2B5EF4-FFF2-40B4-BE49-F238E27FC236}">
                  <a16:creationId xmlns:a16="http://schemas.microsoft.com/office/drawing/2014/main" id="{840C6613-E079-4F2E-A186-3EFC8E11EBEE}"/>
                </a:ext>
              </a:extLst>
            </p:cNvPr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>
              <a:extLst>
                <a:ext uri="{FF2B5EF4-FFF2-40B4-BE49-F238E27FC236}">
                  <a16:creationId xmlns:a16="http://schemas.microsoft.com/office/drawing/2014/main" id="{35392E39-6F86-420A-B618-586579EA161F}"/>
                </a:ext>
              </a:extLst>
            </p:cNvPr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>
              <a:extLst>
                <a:ext uri="{FF2B5EF4-FFF2-40B4-BE49-F238E27FC236}">
                  <a16:creationId xmlns:a16="http://schemas.microsoft.com/office/drawing/2014/main" id="{3E293480-55E2-4ED3-8359-6D7BD89B2EDC}"/>
                </a:ext>
              </a:extLst>
            </p:cNvPr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>
              <a:extLst>
                <a:ext uri="{FF2B5EF4-FFF2-40B4-BE49-F238E27FC236}">
                  <a16:creationId xmlns:a16="http://schemas.microsoft.com/office/drawing/2014/main" id="{FE9E405D-F3EF-43EB-9FE5-B2EF0CCE8A94}"/>
                </a:ext>
              </a:extLst>
            </p:cNvPr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>
              <a:extLst>
                <a:ext uri="{FF2B5EF4-FFF2-40B4-BE49-F238E27FC236}">
                  <a16:creationId xmlns:a16="http://schemas.microsoft.com/office/drawing/2014/main" id="{EF97E95F-7997-4EB4-96F4-5456514164AD}"/>
                </a:ext>
              </a:extLst>
            </p:cNvPr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>
              <a:extLst>
                <a:ext uri="{FF2B5EF4-FFF2-40B4-BE49-F238E27FC236}">
                  <a16:creationId xmlns:a16="http://schemas.microsoft.com/office/drawing/2014/main" id="{F316D1F1-3905-4F36-B506-C8FE872238BE}"/>
                </a:ext>
              </a:extLst>
            </p:cNvPr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>
              <a:extLst>
                <a:ext uri="{FF2B5EF4-FFF2-40B4-BE49-F238E27FC236}">
                  <a16:creationId xmlns:a16="http://schemas.microsoft.com/office/drawing/2014/main" id="{7B897FDF-4D9F-4B98-99AA-A363ABA734A6}"/>
                </a:ext>
              </a:extLst>
            </p:cNvPr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>
              <a:extLst>
                <a:ext uri="{FF2B5EF4-FFF2-40B4-BE49-F238E27FC236}">
                  <a16:creationId xmlns:a16="http://schemas.microsoft.com/office/drawing/2014/main" id="{DC27AA8E-31B7-4BCF-83D7-21A091DADB66}"/>
                </a:ext>
              </a:extLst>
            </p:cNvPr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>
              <a:extLst>
                <a:ext uri="{FF2B5EF4-FFF2-40B4-BE49-F238E27FC236}">
                  <a16:creationId xmlns:a16="http://schemas.microsoft.com/office/drawing/2014/main" id="{60309415-9A9E-49B8-8167-95EFC734094E}"/>
                </a:ext>
              </a:extLst>
            </p:cNvPr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Группа 122">
            <a:extLst>
              <a:ext uri="{FF2B5EF4-FFF2-40B4-BE49-F238E27FC236}">
                <a16:creationId xmlns:a16="http://schemas.microsoft.com/office/drawing/2014/main" id="{5EDE6DA0-5069-4D6A-9775-0AC26FC68B00}"/>
              </a:ext>
            </a:extLst>
          </p:cNvPr>
          <p:cNvGrpSpPr/>
          <p:nvPr/>
        </p:nvGrpSpPr>
        <p:grpSpPr>
          <a:xfrm>
            <a:off x="6285145" y="1936738"/>
            <a:ext cx="4293989" cy="178562"/>
            <a:chOff x="928662" y="4786322"/>
            <a:chExt cx="6500858" cy="142082"/>
          </a:xfrm>
        </p:grpSpPr>
        <p:cxnSp>
          <p:nvCxnSpPr>
            <p:cNvPr id="124" name="Прямая со стрелкой 123">
              <a:extLst>
                <a:ext uri="{FF2B5EF4-FFF2-40B4-BE49-F238E27FC236}">
                  <a16:creationId xmlns:a16="http://schemas.microsoft.com/office/drawing/2014/main" id="{3D06C846-B4DF-43E5-9F2A-EF3F0E804795}"/>
                </a:ext>
              </a:extLst>
            </p:cNvPr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единительная линия 124">
              <a:extLst>
                <a:ext uri="{FF2B5EF4-FFF2-40B4-BE49-F238E27FC236}">
                  <a16:creationId xmlns:a16="http://schemas.microsoft.com/office/drawing/2014/main" id="{67173880-F0C2-421D-AD36-D54BA9E84CC3}"/>
                </a:ext>
              </a:extLst>
            </p:cNvPr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Прямая соединительная линия 125">
              <a:extLst>
                <a:ext uri="{FF2B5EF4-FFF2-40B4-BE49-F238E27FC236}">
                  <a16:creationId xmlns:a16="http://schemas.microsoft.com/office/drawing/2014/main" id="{070AB4D0-1658-41AF-AAC4-0C52D83C3994}"/>
                </a:ext>
              </a:extLst>
            </p:cNvPr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Прямая соединительная линия 126">
              <a:extLst>
                <a:ext uri="{FF2B5EF4-FFF2-40B4-BE49-F238E27FC236}">
                  <a16:creationId xmlns:a16="http://schemas.microsoft.com/office/drawing/2014/main" id="{79A27B63-4EE9-4BC2-9BFC-42B2593454F7}"/>
                </a:ext>
              </a:extLst>
            </p:cNvPr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>
              <a:extLst>
                <a:ext uri="{FF2B5EF4-FFF2-40B4-BE49-F238E27FC236}">
                  <a16:creationId xmlns:a16="http://schemas.microsoft.com/office/drawing/2014/main" id="{72E355AE-0236-4E3B-BF29-4089FA131E91}"/>
                </a:ext>
              </a:extLst>
            </p:cNvPr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Прямая соединительная линия 128">
              <a:extLst>
                <a:ext uri="{FF2B5EF4-FFF2-40B4-BE49-F238E27FC236}">
                  <a16:creationId xmlns:a16="http://schemas.microsoft.com/office/drawing/2014/main" id="{9030CBFF-344D-48BA-8154-A67547222148}"/>
                </a:ext>
              </a:extLst>
            </p:cNvPr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>
              <a:extLst>
                <a:ext uri="{FF2B5EF4-FFF2-40B4-BE49-F238E27FC236}">
                  <a16:creationId xmlns:a16="http://schemas.microsoft.com/office/drawing/2014/main" id="{B3A7059A-C112-404A-96DB-DB2C7DD01CAB}"/>
                </a:ext>
              </a:extLst>
            </p:cNvPr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>
              <a:extLst>
                <a:ext uri="{FF2B5EF4-FFF2-40B4-BE49-F238E27FC236}">
                  <a16:creationId xmlns:a16="http://schemas.microsoft.com/office/drawing/2014/main" id="{DF3927B2-1F77-4F74-9C57-B5A285FAF2EC}"/>
                </a:ext>
              </a:extLst>
            </p:cNvPr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>
              <a:extLst>
                <a:ext uri="{FF2B5EF4-FFF2-40B4-BE49-F238E27FC236}">
                  <a16:creationId xmlns:a16="http://schemas.microsoft.com/office/drawing/2014/main" id="{4B825B0E-3B6E-473B-B646-91C3430A139E}"/>
                </a:ext>
              </a:extLst>
            </p:cNvPr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>
              <a:extLst>
                <a:ext uri="{FF2B5EF4-FFF2-40B4-BE49-F238E27FC236}">
                  <a16:creationId xmlns:a16="http://schemas.microsoft.com/office/drawing/2014/main" id="{7695715B-2B87-433A-8657-03E99E6F34E6}"/>
                </a:ext>
              </a:extLst>
            </p:cNvPr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Группа 133">
            <a:extLst>
              <a:ext uri="{FF2B5EF4-FFF2-40B4-BE49-F238E27FC236}">
                <a16:creationId xmlns:a16="http://schemas.microsoft.com/office/drawing/2014/main" id="{A3BF3307-3DA9-48C8-AE32-B7A9574909B6}"/>
              </a:ext>
            </a:extLst>
          </p:cNvPr>
          <p:cNvGrpSpPr/>
          <p:nvPr/>
        </p:nvGrpSpPr>
        <p:grpSpPr>
          <a:xfrm>
            <a:off x="6153237" y="6368795"/>
            <a:ext cx="4546271" cy="163017"/>
            <a:chOff x="928662" y="4786322"/>
            <a:chExt cx="6500858" cy="142082"/>
          </a:xfrm>
        </p:grpSpPr>
        <p:cxnSp>
          <p:nvCxnSpPr>
            <p:cNvPr id="135" name="Прямая со стрелкой 134">
              <a:extLst>
                <a:ext uri="{FF2B5EF4-FFF2-40B4-BE49-F238E27FC236}">
                  <a16:creationId xmlns:a16="http://schemas.microsoft.com/office/drawing/2014/main" id="{A4CC34F2-C6C3-4B4B-905D-84008EB5F778}"/>
                </a:ext>
              </a:extLst>
            </p:cNvPr>
            <p:cNvCxnSpPr/>
            <p:nvPr/>
          </p:nvCxnSpPr>
          <p:spPr>
            <a:xfrm>
              <a:off x="928662" y="4857760"/>
              <a:ext cx="650085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Прямая соединительная линия 135">
              <a:extLst>
                <a:ext uri="{FF2B5EF4-FFF2-40B4-BE49-F238E27FC236}">
                  <a16:creationId xmlns:a16="http://schemas.microsoft.com/office/drawing/2014/main" id="{E35E91CF-D05B-4AAE-A76E-983504ADCD46}"/>
                </a:ext>
              </a:extLst>
            </p:cNvPr>
            <p:cNvCxnSpPr/>
            <p:nvPr/>
          </p:nvCxnSpPr>
          <p:spPr>
            <a:xfrm rot="5400000">
              <a:off x="858018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Прямая соединительная линия 136">
              <a:extLst>
                <a:ext uri="{FF2B5EF4-FFF2-40B4-BE49-F238E27FC236}">
                  <a16:creationId xmlns:a16="http://schemas.microsoft.com/office/drawing/2014/main" id="{C400259C-40EF-42EB-A003-2D4D9D454B37}"/>
                </a:ext>
              </a:extLst>
            </p:cNvPr>
            <p:cNvCxnSpPr/>
            <p:nvPr/>
          </p:nvCxnSpPr>
          <p:spPr>
            <a:xfrm rot="5400000">
              <a:off x="16438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единительная линия 137">
              <a:extLst>
                <a:ext uri="{FF2B5EF4-FFF2-40B4-BE49-F238E27FC236}">
                  <a16:creationId xmlns:a16="http://schemas.microsoft.com/office/drawing/2014/main" id="{E9DE23A0-7874-473D-A0A5-51EFFB41505D}"/>
                </a:ext>
              </a:extLst>
            </p:cNvPr>
            <p:cNvCxnSpPr/>
            <p:nvPr/>
          </p:nvCxnSpPr>
          <p:spPr>
            <a:xfrm rot="5400000">
              <a:off x="23582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Прямая соединительная линия 138">
              <a:extLst>
                <a:ext uri="{FF2B5EF4-FFF2-40B4-BE49-F238E27FC236}">
                  <a16:creationId xmlns:a16="http://schemas.microsoft.com/office/drawing/2014/main" id="{4A2FAE06-A934-4DB4-9A2E-4C754603A60E}"/>
                </a:ext>
              </a:extLst>
            </p:cNvPr>
            <p:cNvCxnSpPr/>
            <p:nvPr/>
          </p:nvCxnSpPr>
          <p:spPr>
            <a:xfrm rot="5400000">
              <a:off x="30725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единительная линия 139">
              <a:extLst>
                <a:ext uri="{FF2B5EF4-FFF2-40B4-BE49-F238E27FC236}">
                  <a16:creationId xmlns:a16="http://schemas.microsoft.com/office/drawing/2014/main" id="{8A1DE5FF-728A-43B0-82C1-B2F2BF24A2D4}"/>
                </a:ext>
              </a:extLst>
            </p:cNvPr>
            <p:cNvCxnSpPr/>
            <p:nvPr/>
          </p:nvCxnSpPr>
          <p:spPr>
            <a:xfrm rot="5400000">
              <a:off x="378697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Прямая соединительная линия 140">
              <a:extLst>
                <a:ext uri="{FF2B5EF4-FFF2-40B4-BE49-F238E27FC236}">
                  <a16:creationId xmlns:a16="http://schemas.microsoft.com/office/drawing/2014/main" id="{BF763930-7025-47E5-8733-E476C15A16D5}"/>
                </a:ext>
              </a:extLst>
            </p:cNvPr>
            <p:cNvCxnSpPr/>
            <p:nvPr/>
          </p:nvCxnSpPr>
          <p:spPr>
            <a:xfrm rot="5400000">
              <a:off x="450135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единительная линия 141">
              <a:extLst>
                <a:ext uri="{FF2B5EF4-FFF2-40B4-BE49-F238E27FC236}">
                  <a16:creationId xmlns:a16="http://schemas.microsoft.com/office/drawing/2014/main" id="{FE87839C-513D-499E-9260-7DA6F847CF27}"/>
                </a:ext>
              </a:extLst>
            </p:cNvPr>
            <p:cNvCxnSpPr/>
            <p:nvPr/>
          </p:nvCxnSpPr>
          <p:spPr>
            <a:xfrm rot="5400000">
              <a:off x="521573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Прямая соединительная линия 142">
              <a:extLst>
                <a:ext uri="{FF2B5EF4-FFF2-40B4-BE49-F238E27FC236}">
                  <a16:creationId xmlns:a16="http://schemas.microsoft.com/office/drawing/2014/main" id="{2BA36E83-958F-4B06-8A2A-3E3CA094093B}"/>
                </a:ext>
              </a:extLst>
            </p:cNvPr>
            <p:cNvCxnSpPr/>
            <p:nvPr/>
          </p:nvCxnSpPr>
          <p:spPr>
            <a:xfrm rot="5400000">
              <a:off x="593011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единительная линия 143">
              <a:extLst>
                <a:ext uri="{FF2B5EF4-FFF2-40B4-BE49-F238E27FC236}">
                  <a16:creationId xmlns:a16="http://schemas.microsoft.com/office/drawing/2014/main" id="{A4691550-10BE-4927-92D9-CCB15D2DBC17}"/>
                </a:ext>
              </a:extLst>
            </p:cNvPr>
            <p:cNvCxnSpPr/>
            <p:nvPr/>
          </p:nvCxnSpPr>
          <p:spPr>
            <a:xfrm rot="5400000">
              <a:off x="6644496" y="4856966"/>
              <a:ext cx="142082" cy="7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5" name="TextBox 1074">
            <a:extLst>
              <a:ext uri="{FF2B5EF4-FFF2-40B4-BE49-F238E27FC236}">
                <a16:creationId xmlns:a16="http://schemas.microsoft.com/office/drawing/2014/main" id="{ABABDC77-99F1-4676-A0DC-8AAD2D4C388E}"/>
              </a:ext>
            </a:extLst>
          </p:cNvPr>
          <p:cNvSpPr txBox="1"/>
          <p:nvPr/>
        </p:nvSpPr>
        <p:spPr>
          <a:xfrm>
            <a:off x="7681783" y="199127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0</a:t>
            </a:r>
          </a:p>
        </p:txBody>
      </p:sp>
      <p:sp>
        <p:nvSpPr>
          <p:cNvPr id="1076" name="Блок-схема: узел 1075">
            <a:extLst>
              <a:ext uri="{FF2B5EF4-FFF2-40B4-BE49-F238E27FC236}">
                <a16:creationId xmlns:a16="http://schemas.microsoft.com/office/drawing/2014/main" id="{B4E1406E-970F-4C9E-AD73-826B9DAA8B95}"/>
              </a:ext>
            </a:extLst>
          </p:cNvPr>
          <p:cNvSpPr/>
          <p:nvPr/>
        </p:nvSpPr>
        <p:spPr>
          <a:xfrm>
            <a:off x="7720958" y="186359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78" name="Прямая со стрелкой 1077">
            <a:extLst>
              <a:ext uri="{FF2B5EF4-FFF2-40B4-BE49-F238E27FC236}">
                <a16:creationId xmlns:a16="http://schemas.microsoft.com/office/drawing/2014/main" id="{8A6203FE-93F9-432C-B31F-B4538B97BFF0}"/>
              </a:ext>
            </a:extLst>
          </p:cNvPr>
          <p:cNvCxnSpPr>
            <a:cxnSpLocks/>
            <a:stCxn id="1076" idx="4"/>
          </p:cNvCxnSpPr>
          <p:nvPr/>
        </p:nvCxnSpPr>
        <p:spPr>
          <a:xfrm>
            <a:off x="7743818" y="1909311"/>
            <a:ext cx="68255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80" name="TextBox 1079">
            <a:extLst>
              <a:ext uri="{FF2B5EF4-FFF2-40B4-BE49-F238E27FC236}">
                <a16:creationId xmlns:a16="http://schemas.microsoft.com/office/drawing/2014/main" id="{AD39C279-F9D2-4CE1-9D64-967A392F100A}"/>
              </a:ext>
            </a:extLst>
          </p:cNvPr>
          <p:cNvSpPr txBox="1"/>
          <p:nvPr/>
        </p:nvSpPr>
        <p:spPr>
          <a:xfrm>
            <a:off x="10596228" y="1863592"/>
            <a:ext cx="509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Book Antiqua" panose="02040602050305030304" pitchFamily="18" charset="0"/>
              </a:rPr>
              <a:t>х</a:t>
            </a:r>
          </a:p>
        </p:txBody>
      </p:sp>
      <p:sp>
        <p:nvSpPr>
          <p:cNvPr id="1082" name="TextBox 1081">
            <a:extLst>
              <a:ext uri="{FF2B5EF4-FFF2-40B4-BE49-F238E27FC236}">
                <a16:creationId xmlns:a16="http://schemas.microsoft.com/office/drawing/2014/main" id="{459E2F40-3DFF-4BEB-91EF-9023506BA41B}"/>
              </a:ext>
            </a:extLst>
          </p:cNvPr>
          <p:cNvSpPr txBox="1"/>
          <p:nvPr/>
        </p:nvSpPr>
        <p:spPr>
          <a:xfrm>
            <a:off x="7765090" y="2587396"/>
            <a:ext cx="148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6"/>
                </a:solidFill>
                <a:latin typeface="Book Antiqua" panose="02040602050305030304" pitchFamily="18" charset="0"/>
              </a:rPr>
              <a:t>= 10 м/с</a:t>
            </a:r>
          </a:p>
        </p:txBody>
      </p:sp>
      <p:sp>
        <p:nvSpPr>
          <p:cNvPr id="1083" name="TextBox 1082">
            <a:extLst>
              <a:ext uri="{FF2B5EF4-FFF2-40B4-BE49-F238E27FC236}">
                <a16:creationId xmlns:a16="http://schemas.microsoft.com/office/drawing/2014/main" id="{8A400A1E-D698-40A5-8A4E-F430A4660F0F}"/>
              </a:ext>
            </a:extLst>
          </p:cNvPr>
          <p:cNvSpPr txBox="1"/>
          <p:nvPr/>
        </p:nvSpPr>
        <p:spPr>
          <a:xfrm>
            <a:off x="10596228" y="3880628"/>
            <a:ext cx="522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Book Antiqua" panose="02040602050305030304" pitchFamily="18" charset="0"/>
              </a:rPr>
              <a:t>х</a:t>
            </a:r>
          </a:p>
        </p:txBody>
      </p:sp>
      <p:sp>
        <p:nvSpPr>
          <p:cNvPr id="1084" name="TextBox 1083">
            <a:extLst>
              <a:ext uri="{FF2B5EF4-FFF2-40B4-BE49-F238E27FC236}">
                <a16:creationId xmlns:a16="http://schemas.microsoft.com/office/drawing/2014/main" id="{C5545D63-6AB7-4ABC-89C7-D2E4E35BFB53}"/>
              </a:ext>
            </a:extLst>
          </p:cNvPr>
          <p:cNvSpPr txBox="1"/>
          <p:nvPr/>
        </p:nvSpPr>
        <p:spPr>
          <a:xfrm>
            <a:off x="7578434" y="4090940"/>
            <a:ext cx="18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0</a:t>
            </a:r>
          </a:p>
        </p:txBody>
      </p:sp>
      <p:sp>
        <p:nvSpPr>
          <p:cNvPr id="1085" name="TextBox 1084">
            <a:extLst>
              <a:ext uri="{FF2B5EF4-FFF2-40B4-BE49-F238E27FC236}">
                <a16:creationId xmlns:a16="http://schemas.microsoft.com/office/drawing/2014/main" id="{57323295-B1D9-4664-B77C-64EBD1D06AB3}"/>
              </a:ext>
            </a:extLst>
          </p:cNvPr>
          <p:cNvSpPr txBox="1"/>
          <p:nvPr/>
        </p:nvSpPr>
        <p:spPr>
          <a:xfrm>
            <a:off x="6534512" y="4112956"/>
            <a:ext cx="826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Book Antiqua" panose="02040602050305030304" pitchFamily="18" charset="0"/>
              </a:rPr>
              <a:t>-20</a:t>
            </a:r>
          </a:p>
        </p:txBody>
      </p:sp>
      <p:sp>
        <p:nvSpPr>
          <p:cNvPr id="1086" name="Блок-схема: узел 1085">
            <a:extLst>
              <a:ext uri="{FF2B5EF4-FFF2-40B4-BE49-F238E27FC236}">
                <a16:creationId xmlns:a16="http://schemas.microsoft.com/office/drawing/2014/main" id="{99751203-A922-46E1-92E7-10787EB71191}"/>
              </a:ext>
            </a:extLst>
          </p:cNvPr>
          <p:cNvSpPr/>
          <p:nvPr/>
        </p:nvSpPr>
        <p:spPr>
          <a:xfrm>
            <a:off x="6753952" y="3749040"/>
            <a:ext cx="45719" cy="60317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C99DF8FA-416E-48B3-BE11-3E9FDCDB1DE9}"/>
              </a:ext>
            </a:extLst>
          </p:cNvPr>
          <p:cNvCxnSpPr>
            <a:stCxn id="1086" idx="7"/>
          </p:cNvCxnSpPr>
          <p:nvPr/>
        </p:nvCxnSpPr>
        <p:spPr>
          <a:xfrm>
            <a:off x="6792976" y="3757873"/>
            <a:ext cx="972114" cy="66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8C6AA34A-AE34-48C5-87A7-FB8DC9A3751F}"/>
              </a:ext>
            </a:extLst>
          </p:cNvPr>
          <p:cNvSpPr txBox="1"/>
          <p:nvPr/>
        </p:nvSpPr>
        <p:spPr>
          <a:xfrm>
            <a:off x="7578434" y="6450759"/>
            <a:ext cx="314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28AB5BD-3A52-4DE2-BB1C-C55CA5254DD4}"/>
              </a:ext>
            </a:extLst>
          </p:cNvPr>
          <p:cNvSpPr txBox="1"/>
          <p:nvPr/>
        </p:nvSpPr>
        <p:spPr>
          <a:xfrm>
            <a:off x="9490638" y="6450759"/>
            <a:ext cx="654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40</a:t>
            </a:r>
          </a:p>
        </p:txBody>
      </p:sp>
      <p:sp>
        <p:nvSpPr>
          <p:cNvPr id="67" name="Блок-схема: узел 66">
            <a:extLst>
              <a:ext uri="{FF2B5EF4-FFF2-40B4-BE49-F238E27FC236}">
                <a16:creationId xmlns:a16="http://schemas.microsoft.com/office/drawing/2014/main" id="{47BD67DC-467C-4C97-A79D-A8A92664A5C8}"/>
              </a:ext>
            </a:extLst>
          </p:cNvPr>
          <p:cNvSpPr/>
          <p:nvPr/>
        </p:nvSpPr>
        <p:spPr>
          <a:xfrm>
            <a:off x="9679422" y="6345936"/>
            <a:ext cx="45719" cy="45719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AEAB7F85-749A-44F4-9FF4-0F150BC9B256}"/>
              </a:ext>
            </a:extLst>
          </p:cNvPr>
          <p:cNvCxnSpPr>
            <a:cxnSpLocks/>
          </p:cNvCxnSpPr>
          <p:nvPr/>
        </p:nvCxnSpPr>
        <p:spPr>
          <a:xfrm flipH="1">
            <a:off x="8640020" y="6258069"/>
            <a:ext cx="100994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422B6BC6-7A33-40A4-955C-1F5C23E966B1}"/>
              </a:ext>
            </a:extLst>
          </p:cNvPr>
          <p:cNvSpPr txBox="1"/>
          <p:nvPr/>
        </p:nvSpPr>
        <p:spPr>
          <a:xfrm>
            <a:off x="10719815" y="6352631"/>
            <a:ext cx="61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Book Antiqua" panose="02040602050305030304" pitchFamily="18" charset="0"/>
              </a:rPr>
              <a:t>х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A044F92-0685-4588-A322-66440C9DB440}"/>
              </a:ext>
            </a:extLst>
          </p:cNvPr>
          <p:cNvSpPr txBox="1"/>
          <p:nvPr/>
        </p:nvSpPr>
        <p:spPr>
          <a:xfrm>
            <a:off x="201168" y="4507992"/>
            <a:ext cx="560060" cy="378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-10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B79EDEE-3140-4EE4-8393-1C0853B4E7E0}"/>
              </a:ext>
            </a:extLst>
          </p:cNvPr>
          <p:cNvSpPr txBox="1"/>
          <p:nvPr/>
        </p:nvSpPr>
        <p:spPr>
          <a:xfrm>
            <a:off x="156545" y="4989049"/>
            <a:ext cx="56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-20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90657D-938B-4056-AAF3-7F581AEFFFD1}"/>
              </a:ext>
            </a:extLst>
          </p:cNvPr>
          <p:cNvSpPr txBox="1"/>
          <p:nvPr/>
        </p:nvSpPr>
        <p:spPr>
          <a:xfrm>
            <a:off x="201168" y="5509261"/>
            <a:ext cx="515432" cy="377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-30</a:t>
            </a: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1B0C088E-E3F7-4AD2-A730-9154ECC49C1B}"/>
              </a:ext>
            </a:extLst>
          </p:cNvPr>
          <p:cNvSpPr/>
          <p:nvPr/>
        </p:nvSpPr>
        <p:spPr>
          <a:xfrm flipV="1">
            <a:off x="10418748" y="461701"/>
            <a:ext cx="686578" cy="358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672E032-48C2-475D-884D-A699A0B9F3CA}"/>
              </a:ext>
            </a:extLst>
          </p:cNvPr>
          <p:cNvSpPr txBox="1"/>
          <p:nvPr/>
        </p:nvSpPr>
        <p:spPr>
          <a:xfrm>
            <a:off x="9419367" y="461702"/>
            <a:ext cx="2678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х=0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+</a:t>
            </a:r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30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t</a:t>
            </a:r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,  х=30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t </a:t>
            </a:r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–зависимость х(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t</a:t>
            </a:r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F319C15-9891-4853-821D-51CC034BF405}"/>
              </a:ext>
            </a:extLst>
          </p:cNvPr>
          <p:cNvSpPr txBox="1"/>
          <p:nvPr/>
        </p:nvSpPr>
        <p:spPr>
          <a:xfrm>
            <a:off x="9744040" y="2294410"/>
            <a:ext cx="1641301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х=-20+10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t</a:t>
            </a:r>
            <a:endParaRPr lang="ru-RU" b="1" i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D9D27D55-66D2-430B-8F59-86646A30E4D2}"/>
              </a:ext>
            </a:extLst>
          </p:cNvPr>
          <p:cNvSpPr/>
          <p:nvPr/>
        </p:nvSpPr>
        <p:spPr>
          <a:xfrm>
            <a:off x="9801683" y="4423735"/>
            <a:ext cx="964211" cy="3665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BA8164E-BC9E-4300-A8BC-22C08D605B0B}"/>
              </a:ext>
            </a:extLst>
          </p:cNvPr>
          <p:cNvSpPr txBox="1"/>
          <p:nvPr/>
        </p:nvSpPr>
        <p:spPr>
          <a:xfrm>
            <a:off x="9744040" y="4445828"/>
            <a:ext cx="200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х=40-10</a:t>
            </a:r>
            <a:r>
              <a:rPr lang="en-US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t</a:t>
            </a:r>
            <a:endParaRPr lang="ru-RU" b="1" i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82" name="Блок-схема: узел 81">
            <a:extLst>
              <a:ext uri="{FF2B5EF4-FFF2-40B4-BE49-F238E27FC236}">
                <a16:creationId xmlns:a16="http://schemas.microsoft.com/office/drawing/2014/main" id="{25428CD5-2F3F-4939-BA5F-77B37601E787}"/>
              </a:ext>
            </a:extLst>
          </p:cNvPr>
          <p:cNvSpPr/>
          <p:nvPr/>
        </p:nvSpPr>
        <p:spPr>
          <a:xfrm>
            <a:off x="9649969" y="6405040"/>
            <a:ext cx="92961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Блок-схема: узел 82">
            <a:extLst>
              <a:ext uri="{FF2B5EF4-FFF2-40B4-BE49-F238E27FC236}">
                <a16:creationId xmlns:a16="http://schemas.microsoft.com/office/drawing/2014/main" id="{52E1E78F-78C4-4124-B1B8-8AE2C444E327}"/>
              </a:ext>
            </a:extLst>
          </p:cNvPr>
          <p:cNvSpPr/>
          <p:nvPr/>
        </p:nvSpPr>
        <p:spPr>
          <a:xfrm>
            <a:off x="6731076" y="4031893"/>
            <a:ext cx="45719" cy="45719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Блок-схема: узел 84">
            <a:extLst>
              <a:ext uri="{FF2B5EF4-FFF2-40B4-BE49-F238E27FC236}">
                <a16:creationId xmlns:a16="http://schemas.microsoft.com/office/drawing/2014/main" id="{D20D778A-B8B5-4442-BF62-A39C9DC2AADD}"/>
              </a:ext>
            </a:extLst>
          </p:cNvPr>
          <p:cNvSpPr/>
          <p:nvPr/>
        </p:nvSpPr>
        <p:spPr>
          <a:xfrm>
            <a:off x="9656562" y="621235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83671D-EF9F-4DCF-BBF5-B33092E4A818}"/>
              </a:ext>
            </a:extLst>
          </p:cNvPr>
          <p:cNvSpPr/>
          <p:nvPr/>
        </p:nvSpPr>
        <p:spPr>
          <a:xfrm>
            <a:off x="2133877" y="710583"/>
            <a:ext cx="1358766" cy="3863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45BF4D-921D-40E3-9166-034736A9F92E}"/>
              </a:ext>
            </a:extLst>
          </p:cNvPr>
          <p:cNvSpPr txBox="1"/>
          <p:nvPr/>
        </p:nvSpPr>
        <p:spPr>
          <a:xfrm>
            <a:off x="2133877" y="710584"/>
            <a:ext cx="2574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Book Antiqua" panose="02040602050305030304" pitchFamily="18" charset="0"/>
              </a:rPr>
              <a:t>х= х</a:t>
            </a:r>
            <a:r>
              <a:rPr lang="ru-RU" b="1" i="1" baseline="-25000" dirty="0">
                <a:solidFill>
                  <a:srgbClr val="FF0000"/>
                </a:solidFill>
                <a:latin typeface="Book Antiqua" panose="02040602050305030304" pitchFamily="18" charset="0"/>
              </a:rPr>
              <a:t>0  </a:t>
            </a:r>
            <a:r>
              <a:rPr lang="ru-RU" b="1" i="1" dirty="0">
                <a:solidFill>
                  <a:srgbClr val="FF0000"/>
                </a:solidFill>
                <a:latin typeface="Book Antiqua" panose="02040602050305030304" pitchFamily="18" charset="0"/>
              </a:rPr>
              <a:t>+ </a:t>
            </a:r>
            <a:r>
              <a:rPr lang="en-US" sz="1800" b="1" i="1" dirty="0">
                <a:solidFill>
                  <a:srgbClr val="FF0000"/>
                </a:solidFill>
                <a:latin typeface="Book Antiqua" panose="02040602050305030304" pitchFamily="18" charset="0"/>
              </a:rPr>
              <a:t>v</a:t>
            </a:r>
            <a:r>
              <a:rPr lang="en-US" sz="1800" b="1" i="1" baseline="-16000" dirty="0">
                <a:solidFill>
                  <a:srgbClr val="FF0000"/>
                </a:solidFill>
                <a:latin typeface="Book Antiqua" panose="02040602050305030304" pitchFamily="18" charset="0"/>
              </a:rPr>
              <a:t>x</a:t>
            </a:r>
            <a:r>
              <a:rPr lang="ru-RU" b="1" i="1" baseline="-22000" dirty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Book Antiqua" panose="02040602050305030304" pitchFamily="18" charset="0"/>
              </a:rPr>
              <a:t>t</a:t>
            </a:r>
            <a:r>
              <a:rPr lang="ru-RU" b="1" i="1" baseline="-25000" dirty="0">
                <a:solidFill>
                  <a:srgbClr val="FF0000"/>
                </a:solidFill>
                <a:latin typeface="Book Antiqua" panose="02040602050305030304" pitchFamily="18" charset="0"/>
              </a:rPr>
              <a:t>  </a:t>
            </a:r>
            <a:endParaRPr lang="ru-RU" b="1" i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r>
              <a:rPr lang="ru-RU" dirty="0"/>
              <a:t> </a:t>
            </a:r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4EB76322-6206-4F50-813D-2CC9E3A07104}"/>
              </a:ext>
            </a:extLst>
          </p:cNvPr>
          <p:cNvSpPr/>
          <p:nvPr/>
        </p:nvSpPr>
        <p:spPr>
          <a:xfrm>
            <a:off x="1121963" y="2644216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>
            <a:extLst>
              <a:ext uri="{FF2B5EF4-FFF2-40B4-BE49-F238E27FC236}">
                <a16:creationId xmlns:a16="http://schemas.microsoft.com/office/drawing/2014/main" id="{6EBA915A-3ECC-4F65-83D7-02FB4AD4D7BF}"/>
              </a:ext>
            </a:extLst>
          </p:cNvPr>
          <p:cNvSpPr/>
          <p:nvPr/>
        </p:nvSpPr>
        <p:spPr>
          <a:xfrm>
            <a:off x="1117398" y="2671016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>
            <a:extLst>
              <a:ext uri="{FF2B5EF4-FFF2-40B4-BE49-F238E27FC236}">
                <a16:creationId xmlns:a16="http://schemas.microsoft.com/office/drawing/2014/main" id="{7B8BCF00-F1FA-4E6C-B831-32F79924CA6F}"/>
              </a:ext>
            </a:extLst>
          </p:cNvPr>
          <p:cNvSpPr/>
          <p:nvPr/>
        </p:nvSpPr>
        <p:spPr>
          <a:xfrm>
            <a:off x="2088158" y="3670970"/>
            <a:ext cx="45719" cy="70275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39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725</Words>
  <Application>Microsoft Office PowerPoint</Application>
  <PresentationFormat>Широкоэкранный</PresentationFormat>
  <Paragraphs>193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Book Antiqua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Румянцева</dc:creator>
  <cp:lastModifiedBy>Ирина Румянцева</cp:lastModifiedBy>
  <cp:revision>2</cp:revision>
  <dcterms:created xsi:type="dcterms:W3CDTF">2024-06-13T17:45:10Z</dcterms:created>
  <dcterms:modified xsi:type="dcterms:W3CDTF">2024-06-14T08:35:25Z</dcterms:modified>
</cp:coreProperties>
</file>