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2" r:id="rId3"/>
    <p:sldId id="269" r:id="rId4"/>
    <p:sldId id="273" r:id="rId5"/>
    <p:sldId id="274" r:id="rId6"/>
    <p:sldId id="297" r:id="rId7"/>
    <p:sldId id="294" r:id="rId8"/>
    <p:sldId id="295" r:id="rId9"/>
    <p:sldId id="298" r:id="rId10"/>
    <p:sldId id="275" r:id="rId11"/>
    <p:sldId id="293" r:id="rId12"/>
    <p:sldId id="292" r:id="rId13"/>
    <p:sldId id="299" r:id="rId14"/>
    <p:sldId id="300" r:id="rId15"/>
    <p:sldId id="301" r:id="rId16"/>
    <p:sldId id="259" r:id="rId17"/>
    <p:sldId id="258" r:id="rId18"/>
    <p:sldId id="276" r:id="rId19"/>
    <p:sldId id="277" r:id="rId20"/>
    <p:sldId id="278" r:id="rId21"/>
    <p:sldId id="289" r:id="rId22"/>
    <p:sldId id="257" r:id="rId23"/>
    <p:sldId id="260" r:id="rId24"/>
    <p:sldId id="282" r:id="rId25"/>
    <p:sldId id="262" r:id="rId26"/>
    <p:sldId id="263" r:id="rId27"/>
    <p:sldId id="283" r:id="rId28"/>
    <p:sldId id="261" r:id="rId29"/>
    <p:sldId id="264" r:id="rId30"/>
    <p:sldId id="265" r:id="rId31"/>
    <p:sldId id="266" r:id="rId32"/>
    <p:sldId id="267" r:id="rId33"/>
    <p:sldId id="281" r:id="rId34"/>
    <p:sldId id="284" r:id="rId35"/>
    <p:sldId id="285" r:id="rId36"/>
    <p:sldId id="286" r:id="rId37"/>
    <p:sldId id="287" r:id="rId38"/>
    <p:sldId id="303" r:id="rId39"/>
    <p:sldId id="288" r:id="rId40"/>
    <p:sldId id="290" r:id="rId41"/>
    <p:sldId id="27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2" d="100"/>
          <a:sy n="62" d="100"/>
        </p:scale>
        <p:origin x="70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E9276-B170-483A-9B6D-8EC0A5F3B3FC}" type="datetimeFigureOut">
              <a:rPr lang="ru-RU" smtClean="0"/>
              <a:pPr/>
              <a:t>20.06.2025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F6C7F-D83D-40DD-9E01-427950A4CF6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167229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249112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46203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1"/>
            <a:ext cx="53848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197600" y="3941763"/>
            <a:ext cx="53848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10"/>
          </p:nvPr>
        </p:nvSpPr>
        <p:spPr>
          <a:xfrm>
            <a:off x="4165600" y="6248400"/>
            <a:ext cx="3860800" cy="457200"/>
          </a:xfrm>
        </p:spPr>
        <p:txBody>
          <a:bodyPr/>
          <a:lstStyle>
            <a:lvl1pPr>
              <a:defRPr/>
            </a:lvl1pPr>
          </a:lstStyle>
          <a:p>
            <a:endParaRPr lang="ru-RU"/>
          </a:p>
        </p:txBody>
      </p:sp>
      <p:sp>
        <p:nvSpPr>
          <p:cNvPr id="7" name="Номер слайда 6"/>
          <p:cNvSpPr>
            <a:spLocks noGrp="1"/>
          </p:cNvSpPr>
          <p:nvPr>
            <p:ph type="sldNum" sz="quarter" idx="11"/>
          </p:nvPr>
        </p:nvSpPr>
        <p:spPr>
          <a:xfrm>
            <a:off x="8737600" y="6243638"/>
            <a:ext cx="2844800" cy="457200"/>
          </a:xfrm>
        </p:spPr>
        <p:txBody>
          <a:bodyPr/>
          <a:lstStyle>
            <a:lvl1pPr>
              <a:defRPr/>
            </a:lvl1pPr>
          </a:lstStyle>
          <a:p>
            <a:fld id="{A6D60F52-1822-4DCE-8DEA-6E29094637DC}" type="slidenum">
              <a:rPr lang="ru-RU"/>
              <a:pPr/>
              <a:t>‹#›</a:t>
            </a:fld>
            <a:endParaRPr lang="ru-RU"/>
          </a:p>
        </p:txBody>
      </p:sp>
      <p:sp>
        <p:nvSpPr>
          <p:cNvPr id="8" name="Дата 7"/>
          <p:cNvSpPr>
            <a:spLocks noGrp="1"/>
          </p:cNvSpPr>
          <p:nvPr>
            <p:ph type="dt" sz="half" idx="12"/>
          </p:nvPr>
        </p:nvSpPr>
        <p:spPr>
          <a:xfrm>
            <a:off x="609600" y="6248400"/>
            <a:ext cx="2844800" cy="457200"/>
          </a:xfrm>
        </p:spPr>
        <p:txBody>
          <a:bodyPr/>
          <a:lstStyle>
            <a:lvl1pPr>
              <a:defRPr/>
            </a:lvl1pPr>
          </a:lstStyle>
          <a:p>
            <a:endParaRPr lang="ru-RU"/>
          </a:p>
        </p:txBody>
      </p:sp>
    </p:spTree>
  </p:cSld>
  <p:clrMapOvr>
    <a:masterClrMapping/>
  </p:clrMapOvr>
  <p:transition advTm="5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170250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359357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175574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24055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186355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72335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37698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7CB8C4E-BBDB-4726-8D22-42DDCE1C2297}" type="datetimeFigureOut">
              <a:rPr lang="ru-RU" smtClean="0"/>
              <a:pPr/>
              <a:t>20.06.2025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5A5694-979C-4248-9275-7C341DFAFAA3}" type="slidenum">
              <a:rPr lang="ru-RU" smtClean="0"/>
              <a:pPr/>
              <a:t>‹#›</a:t>
            </a:fld>
            <a:endParaRPr lang="ru-RU"/>
          </a:p>
        </p:txBody>
      </p:sp>
    </p:spTree>
    <p:extLst>
      <p:ext uri="{BB962C8B-B14F-4D97-AF65-F5344CB8AC3E}">
        <p14:creationId xmlns:p14="http://schemas.microsoft.com/office/powerpoint/2010/main" val="386491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B8C4E-BBDB-4726-8D22-42DDCE1C2297}" type="datetimeFigureOut">
              <a:rPr lang="ru-RU" smtClean="0"/>
              <a:pPr/>
              <a:t>20.06.2025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5694-979C-4248-9275-7C341DFAFAA3}" type="slidenum">
              <a:rPr lang="ru-RU" smtClean="0"/>
              <a:pPr/>
              <a:t>‹#›</a:t>
            </a:fld>
            <a:endParaRPr lang="ru-RU"/>
          </a:p>
        </p:txBody>
      </p:sp>
    </p:spTree>
    <p:extLst>
      <p:ext uri="{BB962C8B-B14F-4D97-AF65-F5344CB8AC3E}">
        <p14:creationId xmlns:p14="http://schemas.microsoft.com/office/powerpoint/2010/main" val="3327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5220CC9A-BB09-20E2-38A5-32A853879C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3"/>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13016"/>
            <a:ext cx="12209470" cy="80379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32735" y="2367067"/>
            <a:ext cx="9144000" cy="2387600"/>
          </a:xfrm>
        </p:spPr>
        <p:txBody>
          <a:bodyPr>
            <a:normAutofit fontScale="90000"/>
          </a:bodyPr>
          <a:lstStyle/>
          <a:p>
            <a:r>
              <a:rPr lang="ru-RU" b="1" dirty="0">
                <a:solidFill>
                  <a:srgbClr val="C00000"/>
                </a:solidFill>
                <a:latin typeface="Anonymous Pro" panose="02060609030202000504" pitchFamily="49" charset="0"/>
                <a:ea typeface="Anonymous Pro" panose="02060609030202000504" pitchFamily="49" charset="0"/>
              </a:rPr>
              <a:t>Красноярский край в годы Великой Отечественной войны</a:t>
            </a:r>
          </a:p>
        </p:txBody>
      </p:sp>
    </p:spTree>
    <p:extLst>
      <p:ext uri="{BB962C8B-B14F-4D97-AF65-F5344CB8AC3E}">
        <p14:creationId xmlns:p14="http://schemas.microsoft.com/office/powerpoint/2010/main" val="353082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8763" y="1701101"/>
            <a:ext cx="9601067" cy="3970318"/>
          </a:xfrm>
          <a:prstGeom prst="rect">
            <a:avLst/>
          </a:prstGeom>
        </p:spPr>
        <p:txBody>
          <a:bodyPr wrap="square">
            <a:spAutoFit/>
          </a:bodyPr>
          <a:lstStyle/>
          <a:p>
            <a:r>
              <a:rPr lang="ru-RU" sz="2800" b="1" dirty="0">
                <a:solidFill>
                  <a:srgbClr val="FF0000"/>
                </a:solidFill>
                <a:latin typeface="Anonymous Pro" panose="02060609030202000504" pitchFamily="49" charset="0"/>
                <a:ea typeface="Anonymous Pro" panose="02060609030202000504" pitchFamily="49" charset="0"/>
              </a:rPr>
              <a:t>176</a:t>
            </a:r>
            <a:r>
              <a:rPr lang="ru-RU" sz="2800" b="1" dirty="0">
                <a:latin typeface="Anonymous Pro" panose="02060609030202000504" pitchFamily="49" charset="0"/>
                <a:ea typeface="Anonymous Pro" panose="02060609030202000504" pitchFamily="49" charset="0"/>
              </a:rPr>
              <a:t> воинам Красноярского края было присвоено звание Героя Советского Союза. Из них пять навечно зачислены в строй воинских подразделений Советской Армии: </a:t>
            </a:r>
          </a:p>
          <a:p>
            <a:pPr marL="342900" indent="-342900">
              <a:buFont typeface="Wingdings" panose="05000000000000000000" pitchFamily="2" charset="2"/>
              <a:buChar char="q"/>
            </a:pPr>
            <a:r>
              <a:rPr lang="ru-RU" sz="2800" dirty="0">
                <a:solidFill>
                  <a:srgbClr val="C00000"/>
                </a:solidFill>
                <a:latin typeface="Anonymous Pro" panose="02060609030202000504" pitchFamily="49" charset="0"/>
                <a:ea typeface="Anonymous Pro" panose="02060609030202000504" pitchFamily="49" charset="0"/>
              </a:rPr>
              <a:t>Михаил Лаврентьевич Ивченко,</a:t>
            </a:r>
          </a:p>
          <a:p>
            <a:pPr marL="342900" indent="-342900">
              <a:buFont typeface="Wingdings" panose="05000000000000000000" pitchFamily="2" charset="2"/>
              <a:buChar char="q"/>
            </a:pPr>
            <a:r>
              <a:rPr lang="ru-RU" sz="2800" dirty="0">
                <a:solidFill>
                  <a:srgbClr val="C00000"/>
                </a:solidFill>
                <a:latin typeface="Anonymous Pro" panose="02060609030202000504" pitchFamily="49" charset="0"/>
                <a:ea typeface="Anonymous Pro" panose="02060609030202000504" pitchFamily="49" charset="0"/>
              </a:rPr>
              <a:t> Михаил </a:t>
            </a:r>
            <a:r>
              <a:rPr lang="ru-RU" sz="2800" dirty="0" err="1">
                <a:solidFill>
                  <a:srgbClr val="C00000"/>
                </a:solidFill>
                <a:latin typeface="Anonymous Pro" panose="02060609030202000504" pitchFamily="49" charset="0"/>
                <a:ea typeface="Anonymous Pro" panose="02060609030202000504" pitchFamily="49" charset="0"/>
              </a:rPr>
              <a:t>Поликарпович</a:t>
            </a:r>
            <a:r>
              <a:rPr lang="ru-RU" sz="2800" dirty="0">
                <a:solidFill>
                  <a:srgbClr val="C00000"/>
                </a:solidFill>
                <a:latin typeface="Anonymous Pro" panose="02060609030202000504" pitchFamily="49" charset="0"/>
                <a:ea typeface="Anonymous Pro" panose="02060609030202000504" pitchFamily="49" charset="0"/>
              </a:rPr>
              <a:t> </a:t>
            </a:r>
            <a:r>
              <a:rPr lang="ru-RU" sz="2800" dirty="0" err="1">
                <a:solidFill>
                  <a:srgbClr val="C00000"/>
                </a:solidFill>
                <a:latin typeface="Anonymous Pro" panose="02060609030202000504" pitchFamily="49" charset="0"/>
                <a:ea typeface="Anonymous Pro" panose="02060609030202000504" pitchFamily="49" charset="0"/>
              </a:rPr>
              <a:t>Хвастайцев</a:t>
            </a:r>
            <a:r>
              <a:rPr lang="ru-RU" sz="2800" dirty="0">
                <a:solidFill>
                  <a:srgbClr val="C00000"/>
                </a:solidFill>
                <a:latin typeface="Anonymous Pro" panose="02060609030202000504" pitchFamily="49" charset="0"/>
                <a:ea typeface="Anonymous Pro" panose="02060609030202000504" pitchFamily="49" charset="0"/>
              </a:rPr>
              <a:t>, </a:t>
            </a:r>
          </a:p>
          <a:p>
            <a:pPr marL="342900" indent="-342900">
              <a:buFont typeface="Wingdings" panose="05000000000000000000" pitchFamily="2" charset="2"/>
              <a:buChar char="q"/>
            </a:pPr>
            <a:r>
              <a:rPr lang="ru-RU" sz="2800" dirty="0">
                <a:solidFill>
                  <a:srgbClr val="C00000"/>
                </a:solidFill>
                <a:latin typeface="Anonymous Pro" panose="02060609030202000504" pitchFamily="49" charset="0"/>
                <a:ea typeface="Anonymous Pro" panose="02060609030202000504" pitchFamily="49" charset="0"/>
              </a:rPr>
              <a:t>Александр Акимович Петряев,</a:t>
            </a:r>
          </a:p>
          <a:p>
            <a:pPr marL="342900" indent="-342900">
              <a:buFont typeface="Wingdings" panose="05000000000000000000" pitchFamily="2" charset="2"/>
              <a:buChar char="q"/>
            </a:pPr>
            <a:r>
              <a:rPr lang="ru-RU" sz="2800" dirty="0">
                <a:solidFill>
                  <a:srgbClr val="C00000"/>
                </a:solidFill>
                <a:latin typeface="Anonymous Pro" panose="02060609030202000504" pitchFamily="49" charset="0"/>
                <a:ea typeface="Anonymous Pro" panose="02060609030202000504" pitchFamily="49" charset="0"/>
              </a:rPr>
              <a:t> Мария Никитична </a:t>
            </a:r>
            <a:r>
              <a:rPr lang="ru-RU" sz="2800" dirty="0" err="1">
                <a:solidFill>
                  <a:srgbClr val="C00000"/>
                </a:solidFill>
                <a:latin typeface="Anonymous Pro" panose="02060609030202000504" pitchFamily="49" charset="0"/>
                <a:ea typeface="Anonymous Pro" panose="02060609030202000504" pitchFamily="49" charset="0"/>
              </a:rPr>
              <a:t>Цуканова</a:t>
            </a:r>
            <a:r>
              <a:rPr lang="ru-RU" sz="2800" dirty="0">
                <a:solidFill>
                  <a:srgbClr val="C00000"/>
                </a:solidFill>
                <a:latin typeface="Anonymous Pro" panose="02060609030202000504" pitchFamily="49" charset="0"/>
                <a:ea typeface="Anonymous Pro" panose="02060609030202000504" pitchFamily="49" charset="0"/>
              </a:rPr>
              <a:t>,</a:t>
            </a:r>
          </a:p>
          <a:p>
            <a:pPr marL="342900" indent="-342900">
              <a:buFont typeface="Wingdings" panose="05000000000000000000" pitchFamily="2" charset="2"/>
              <a:buChar char="q"/>
            </a:pPr>
            <a:r>
              <a:rPr lang="ru-RU" sz="2800" dirty="0">
                <a:solidFill>
                  <a:srgbClr val="C00000"/>
                </a:solidFill>
                <a:latin typeface="Anonymous Pro" panose="02060609030202000504" pitchFamily="49" charset="0"/>
                <a:ea typeface="Anonymous Pro" panose="02060609030202000504" pitchFamily="49" charset="0"/>
              </a:rPr>
              <a:t> Леонид Георгиевич Храпов.</a:t>
            </a:r>
          </a:p>
        </p:txBody>
      </p:sp>
      <p:pic>
        <p:nvPicPr>
          <p:cNvPr id="4" name="Рисунок 3" descr="http://im7-tub-ru.yandex.net/i?id=332580257-14-72&amp;n=2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382" y="116632"/>
            <a:ext cx="1344149" cy="1296144"/>
          </a:xfrm>
          <a:prstGeom prst="rect">
            <a:avLst/>
          </a:prstGeom>
          <a:noFill/>
          <a:ln>
            <a:noFill/>
          </a:ln>
        </p:spPr>
      </p:pic>
    </p:spTree>
    <p:extLst>
      <p:ext uri="{BB962C8B-B14F-4D97-AF65-F5344CB8AC3E}">
        <p14:creationId xmlns:p14="http://schemas.microsoft.com/office/powerpoint/2010/main" val="410169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latin typeface="Anonymous Pro" panose="02060609030202000504" pitchFamily="49" charset="0"/>
                <a:ea typeface="Anonymous Pro" panose="02060609030202000504" pitchFamily="49" charset="0"/>
              </a:rPr>
              <a:t>Соединения и части, сформированные в годы войны в Красноярском крае и отличившиеся в боях</a:t>
            </a:r>
            <a:endParaRPr lang="ru-RU" sz="3200" dirty="0">
              <a:latin typeface="Anonymous Pro" panose="02060609030202000504" pitchFamily="49" charset="0"/>
              <a:ea typeface="Anonymous Pro" panose="02060609030202000504" pitchFamily="49" charset="0"/>
            </a:endParaRPr>
          </a:p>
        </p:txBody>
      </p:sp>
      <p:sp>
        <p:nvSpPr>
          <p:cNvPr id="3" name="Содержимое 2"/>
          <p:cNvSpPr>
            <a:spLocks noGrp="1"/>
          </p:cNvSpPr>
          <p:nvPr>
            <p:ph idx="1"/>
          </p:nvPr>
        </p:nvSpPr>
        <p:spPr>
          <a:xfrm>
            <a:off x="838200" y="1825625"/>
            <a:ext cx="4953001" cy="4351338"/>
          </a:xfrm>
        </p:spPr>
        <p:txBody>
          <a:bodyPr>
            <a:normAutofit lnSpcReduction="10000"/>
          </a:bodyPr>
          <a:lstStyle/>
          <a:p>
            <a:pPr>
              <a:lnSpc>
                <a:spcPct val="80000"/>
              </a:lnSpc>
              <a:buNone/>
            </a:pPr>
            <a:r>
              <a:rPr lang="ru-RU" sz="2400" b="1" dirty="0">
                <a:solidFill>
                  <a:srgbClr val="FF0000"/>
                </a:solidFill>
                <a:latin typeface="Anonymous Pro" panose="02060609030202000504" pitchFamily="49" charset="0"/>
                <a:ea typeface="Anonymous Pro" panose="02060609030202000504" pitchFamily="49" charset="0"/>
              </a:rPr>
              <a:t>91 - я стрелковая дивизия</a:t>
            </a:r>
          </a:p>
          <a:p>
            <a:pPr>
              <a:lnSpc>
                <a:spcPct val="80000"/>
              </a:lnSpc>
              <a:buNone/>
            </a:pPr>
            <a:r>
              <a:rPr lang="ru-RU" sz="2400" b="1" dirty="0">
                <a:latin typeface="Anonymous Pro" panose="02060609030202000504" pitchFamily="49" charset="0"/>
                <a:ea typeface="Anonymous Pro" panose="02060609030202000504" pitchFamily="49" charset="0"/>
              </a:rPr>
              <a:t>«Мелитопольская»</a:t>
            </a:r>
          </a:p>
          <a:p>
            <a:pPr>
              <a:lnSpc>
                <a:spcPct val="80000"/>
              </a:lnSpc>
            </a:pPr>
            <a:endParaRPr lang="ru-RU" sz="2400" b="1" dirty="0">
              <a:solidFill>
                <a:srgbClr val="FF0000"/>
              </a:solidFill>
              <a:latin typeface="Anonymous Pro" panose="02060609030202000504" pitchFamily="49" charset="0"/>
              <a:ea typeface="Anonymous Pro" panose="02060609030202000504" pitchFamily="49" charset="0"/>
            </a:endParaRPr>
          </a:p>
          <a:p>
            <a:pPr>
              <a:lnSpc>
                <a:spcPct val="80000"/>
              </a:lnSpc>
              <a:buNone/>
            </a:pPr>
            <a:r>
              <a:rPr lang="ru-RU" sz="2400" b="1" dirty="0">
                <a:solidFill>
                  <a:srgbClr val="FF0000"/>
                </a:solidFill>
                <a:latin typeface="Anonymous Pro" panose="02060609030202000504" pitchFamily="49" charset="0"/>
                <a:ea typeface="Anonymous Pro" panose="02060609030202000504" pitchFamily="49" charset="0"/>
              </a:rPr>
              <a:t>378 –я </a:t>
            </a:r>
            <a:r>
              <a:rPr lang="ru-RU" sz="2400" b="1" dirty="0">
                <a:latin typeface="Anonymous Pro" panose="02060609030202000504" pitchFamily="49" charset="0"/>
                <a:ea typeface="Anonymous Pro" panose="02060609030202000504" pitchFamily="49" charset="0"/>
              </a:rPr>
              <a:t>НОВГОРОДСКАЯ</a:t>
            </a:r>
          </a:p>
          <a:p>
            <a:pPr>
              <a:lnSpc>
                <a:spcPct val="80000"/>
              </a:lnSpc>
            </a:pPr>
            <a:r>
              <a:rPr lang="ru-RU" sz="2400" b="1" dirty="0">
                <a:latin typeface="Anonymous Pro" panose="02060609030202000504" pitchFamily="49" charset="0"/>
                <a:ea typeface="Anonymous Pro" panose="02060609030202000504" pitchFamily="49" charset="0"/>
              </a:rPr>
              <a:t>КРАСНОЗНАМЕННАЯ</a:t>
            </a:r>
          </a:p>
          <a:p>
            <a:pPr>
              <a:lnSpc>
                <a:spcPct val="80000"/>
              </a:lnSpc>
            </a:pPr>
            <a:r>
              <a:rPr lang="ru-RU" sz="2400" b="1" dirty="0">
                <a:latin typeface="Anonymous Pro" panose="02060609030202000504" pitchFamily="49" charset="0"/>
                <a:ea typeface="Anonymous Pro" panose="02060609030202000504" pitchFamily="49" charset="0"/>
              </a:rPr>
              <a:t>СТРЕЛКОВАЯ ДИВИЗИЯ</a:t>
            </a:r>
          </a:p>
          <a:p>
            <a:pPr>
              <a:lnSpc>
                <a:spcPct val="80000"/>
              </a:lnSpc>
            </a:pPr>
            <a:endParaRPr lang="ru-RU" sz="2400" b="1" dirty="0">
              <a:latin typeface="Anonymous Pro" panose="02060609030202000504" pitchFamily="49" charset="0"/>
              <a:ea typeface="Anonymous Pro" panose="02060609030202000504" pitchFamily="49" charset="0"/>
            </a:endParaRPr>
          </a:p>
          <a:p>
            <a:pPr>
              <a:lnSpc>
                <a:spcPct val="80000"/>
              </a:lnSpc>
              <a:buNone/>
            </a:pPr>
            <a:r>
              <a:rPr lang="ru-RU" sz="2400" b="1" dirty="0">
                <a:solidFill>
                  <a:srgbClr val="FF0000"/>
                </a:solidFill>
                <a:latin typeface="Anonymous Pro" panose="02060609030202000504" pitchFamily="49" charset="0"/>
                <a:ea typeface="Anonymous Pro" panose="02060609030202000504" pitchFamily="49" charset="0"/>
              </a:rPr>
              <a:t>382 – я НОВГОРОДСКАЯ</a:t>
            </a:r>
          </a:p>
          <a:p>
            <a:pPr>
              <a:lnSpc>
                <a:spcPct val="80000"/>
              </a:lnSpc>
            </a:pPr>
            <a:r>
              <a:rPr lang="ru-RU" sz="2400" b="1" dirty="0">
                <a:latin typeface="Anonymous Pro" panose="02060609030202000504" pitchFamily="49" charset="0"/>
                <a:ea typeface="Anonymous Pro" panose="02060609030202000504" pitchFamily="49" charset="0"/>
              </a:rPr>
              <a:t>СТРЕЛКОВАЯ ДИВИЗИЯ</a:t>
            </a:r>
          </a:p>
          <a:p>
            <a:pPr>
              <a:lnSpc>
                <a:spcPct val="80000"/>
              </a:lnSpc>
            </a:pPr>
            <a:r>
              <a:rPr lang="ru-RU" b="1" dirty="0">
                <a:latin typeface="Anonymous Pro" panose="02060609030202000504" pitchFamily="49" charset="0"/>
                <a:ea typeface="Anonymous Pro" panose="02060609030202000504" pitchFamily="49" charset="0"/>
              </a:rPr>
              <a:t>Участвовала в освобождении Ленинграда  </a:t>
            </a:r>
            <a:r>
              <a:rPr lang="ru-RU" sz="2400" dirty="0">
                <a:latin typeface="Anonymous Pro" panose="02060609030202000504" pitchFamily="49" charset="0"/>
                <a:ea typeface="Anonymous Pro" panose="02060609030202000504" pitchFamily="49" charset="0"/>
              </a:rPr>
              <a:t>                                                                                               </a:t>
            </a:r>
          </a:p>
          <a:p>
            <a:pPr>
              <a:lnSpc>
                <a:spcPct val="80000"/>
              </a:lnSpc>
              <a:buNone/>
            </a:pPr>
            <a:endParaRPr lang="ru-RU" sz="2400" b="1" dirty="0">
              <a:latin typeface="Anonymous Pro" panose="02060609030202000504" pitchFamily="49" charset="0"/>
              <a:ea typeface="Anonymous Pro" panose="02060609030202000504" pitchFamily="49" charset="0"/>
            </a:endParaRPr>
          </a:p>
          <a:p>
            <a:endParaRPr lang="ru-RU" sz="2400" dirty="0">
              <a:latin typeface="Anonymous Pro" panose="02060609030202000504" pitchFamily="49" charset="0"/>
              <a:ea typeface="Anonymous Pro" panose="02060609030202000504" pitchFamily="49" charset="0"/>
            </a:endParaRPr>
          </a:p>
        </p:txBody>
      </p:sp>
      <p:pic>
        <p:nvPicPr>
          <p:cNvPr id="1026" name="Picture 2" descr="http://ic.pics.livejournal.com/filin_dimitry/68381734/1610346/1610346_6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bwMode="auto">
          <a:xfrm>
            <a:off x="6400801" y="1825625"/>
            <a:ext cx="5562600" cy="431657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a:latin typeface="Anonymous Pro" panose="02060609030202000504" pitchFamily="49" charset="0"/>
                <a:ea typeface="Anonymous Pro" panose="02060609030202000504" pitchFamily="49" charset="0"/>
              </a:rPr>
              <a:t>Соединения и части, сформированные в годы войны в Красноярском крае и отличившиеся в боях</a:t>
            </a:r>
            <a:br>
              <a:rPr lang="ru-RU" sz="2800" b="1" dirty="0"/>
            </a:br>
            <a:endParaRPr lang="ru-RU" sz="2800" dirty="0"/>
          </a:p>
        </p:txBody>
      </p:sp>
      <p:sp>
        <p:nvSpPr>
          <p:cNvPr id="2" name="TextBox 1">
            <a:extLst>
              <a:ext uri="{FF2B5EF4-FFF2-40B4-BE49-F238E27FC236}">
                <a16:creationId xmlns:a16="http://schemas.microsoft.com/office/drawing/2014/main" id="{C2168F73-5D18-6991-6CDF-19748BDF1642}"/>
              </a:ext>
            </a:extLst>
          </p:cNvPr>
          <p:cNvSpPr txBox="1"/>
          <p:nvPr/>
        </p:nvSpPr>
        <p:spPr>
          <a:xfrm>
            <a:off x="7191911" y="1366448"/>
            <a:ext cx="3996647" cy="5355312"/>
          </a:xfrm>
          <a:prstGeom prst="rect">
            <a:avLst/>
          </a:prstGeom>
          <a:noFill/>
        </p:spPr>
        <p:txBody>
          <a:bodyPr wrap="square" rtlCol="0">
            <a:spAutoFit/>
          </a:bodyPr>
          <a:lstStyle/>
          <a:p>
            <a:r>
              <a:rPr lang="ru-RU" b="1" dirty="0">
                <a:solidFill>
                  <a:srgbClr val="FF0000"/>
                </a:solidFill>
                <a:latin typeface="Anonymous Pro" panose="02060609030202000504" pitchFamily="49" charset="0"/>
                <a:ea typeface="Anonymous Pro" panose="02060609030202000504" pitchFamily="49" charset="0"/>
              </a:rPr>
              <a:t>22 – й ГВАРДЕЙСКИЙ</a:t>
            </a:r>
          </a:p>
          <a:p>
            <a:r>
              <a:rPr lang="ru-RU" b="1" dirty="0">
                <a:latin typeface="Anonymous Pro" panose="02060609030202000504" pitchFamily="49" charset="0"/>
                <a:ea typeface="Anonymous Pro" panose="02060609030202000504" pitchFamily="49" charset="0"/>
              </a:rPr>
              <a:t>БОМБАРДИРОВОЧНЫЙ</a:t>
            </a:r>
          </a:p>
          <a:p>
            <a:r>
              <a:rPr lang="ru-RU" b="1" dirty="0">
                <a:latin typeface="Anonymous Pro" panose="02060609030202000504" pitchFamily="49" charset="0"/>
                <a:ea typeface="Anonymous Pro" panose="02060609030202000504" pitchFamily="49" charset="0"/>
              </a:rPr>
              <a:t>АВИАЦИОННЫЙ</a:t>
            </a:r>
          </a:p>
          <a:p>
            <a:r>
              <a:rPr lang="ru-RU" b="1" dirty="0">
                <a:latin typeface="Anonymous Pro" panose="02060609030202000504" pitchFamily="49" charset="0"/>
                <a:ea typeface="Anonymous Pro" panose="02060609030202000504" pitchFamily="49" charset="0"/>
              </a:rPr>
              <a:t>КРАСНОЯРСКИЙ</a:t>
            </a:r>
          </a:p>
          <a:p>
            <a:r>
              <a:rPr lang="ru-RU" b="1" dirty="0">
                <a:latin typeface="Anonymous Pro" panose="02060609030202000504" pitchFamily="49" charset="0"/>
                <a:ea typeface="Anonymous Pro" panose="02060609030202000504" pitchFamily="49" charset="0"/>
              </a:rPr>
              <a:t>ОРДЕНА СУВОРОВА ПОЛК.</a:t>
            </a:r>
          </a:p>
          <a:p>
            <a:endParaRPr lang="ru-RU" b="1" dirty="0">
              <a:latin typeface="Anonymous Pro" panose="02060609030202000504" pitchFamily="49" charset="0"/>
              <a:ea typeface="Anonymous Pro" panose="02060609030202000504" pitchFamily="49" charset="0"/>
            </a:endParaRPr>
          </a:p>
          <a:p>
            <a:r>
              <a:rPr lang="ru-RU" b="1" dirty="0">
                <a:solidFill>
                  <a:srgbClr val="FF0000"/>
                </a:solidFill>
                <a:latin typeface="Anonymous Pro" panose="02060609030202000504" pitchFamily="49" charset="0"/>
                <a:ea typeface="Anonymous Pro" panose="02060609030202000504" pitchFamily="49" charset="0"/>
              </a:rPr>
              <a:t>392 – й</a:t>
            </a:r>
            <a:endParaRPr lang="ru-RU" b="1" dirty="0">
              <a:latin typeface="Anonymous Pro" panose="02060609030202000504" pitchFamily="49" charset="0"/>
              <a:ea typeface="Anonymous Pro" panose="02060609030202000504" pitchFamily="49" charset="0"/>
            </a:endParaRPr>
          </a:p>
          <a:p>
            <a:r>
              <a:rPr lang="ru-RU" b="1" dirty="0">
                <a:latin typeface="Anonymous Pro" panose="02060609030202000504" pitchFamily="49" charset="0"/>
                <a:ea typeface="Anonymous Pro" panose="02060609030202000504" pitchFamily="49" charset="0"/>
              </a:rPr>
              <a:t>КРАСНОЯРСКО - СМОЛЕНСКИЙ</a:t>
            </a:r>
          </a:p>
          <a:p>
            <a:r>
              <a:rPr lang="ru-RU" b="1" dirty="0">
                <a:latin typeface="Anonymous Pro" panose="02060609030202000504" pitchFamily="49" charset="0"/>
                <a:ea typeface="Anonymous Pro" panose="02060609030202000504" pitchFamily="49" charset="0"/>
              </a:rPr>
              <a:t>КРАСНОЗНАМЕННЫЙ</a:t>
            </a:r>
          </a:p>
          <a:p>
            <a:r>
              <a:rPr lang="ru-RU" b="1" dirty="0">
                <a:latin typeface="Anonymous Pro" panose="02060609030202000504" pitchFamily="49" charset="0"/>
                <a:ea typeface="Anonymous Pro" panose="02060609030202000504" pitchFamily="49" charset="0"/>
              </a:rPr>
              <a:t>ОРДЕНА</a:t>
            </a:r>
          </a:p>
          <a:p>
            <a:r>
              <a:rPr lang="ru-RU" b="1" dirty="0">
                <a:latin typeface="Anonymous Pro" panose="02060609030202000504" pitchFamily="49" charset="0"/>
                <a:ea typeface="Anonymous Pro" panose="02060609030202000504" pitchFamily="49" charset="0"/>
              </a:rPr>
              <a:t>АЛЕКСАНДРА НЕВСКОГО</a:t>
            </a:r>
          </a:p>
          <a:p>
            <a:r>
              <a:rPr lang="ru-RU" b="1" dirty="0">
                <a:latin typeface="Anonymous Pro" panose="02060609030202000504" pitchFamily="49" charset="0"/>
                <a:ea typeface="Anonymous Pro" panose="02060609030202000504" pitchFamily="49" charset="0"/>
              </a:rPr>
              <a:t>АРТИЛЛЕРИЙСКИЙ ПОЛК</a:t>
            </a:r>
          </a:p>
          <a:p>
            <a:r>
              <a:rPr lang="ru-RU" b="1" dirty="0">
                <a:latin typeface="Anonymous Pro" panose="02060609030202000504" pitchFamily="49" charset="0"/>
                <a:ea typeface="Anonymous Pro" panose="02060609030202000504" pitchFamily="49" charset="0"/>
              </a:rPr>
              <a:t>(командир Э.Б. Семашко)</a:t>
            </a:r>
          </a:p>
          <a:p>
            <a:endParaRPr lang="ru-RU" b="1" dirty="0">
              <a:latin typeface="Anonymous Pro" panose="02060609030202000504" pitchFamily="49" charset="0"/>
              <a:ea typeface="Anonymous Pro" panose="02060609030202000504" pitchFamily="49" charset="0"/>
            </a:endParaRPr>
          </a:p>
          <a:p>
            <a:r>
              <a:rPr lang="ru-RU" b="1" dirty="0">
                <a:solidFill>
                  <a:srgbClr val="FF0000"/>
                </a:solidFill>
                <a:latin typeface="Anonymous Pro" panose="02060609030202000504" pitchFamily="49" charset="0"/>
                <a:ea typeface="Anonymous Pro" panose="02060609030202000504" pitchFamily="49" charset="0"/>
              </a:rPr>
              <a:t>78 – я ОТДЕЛЬНАЯ</a:t>
            </a:r>
          </a:p>
          <a:p>
            <a:r>
              <a:rPr lang="ru-RU" b="1" dirty="0">
                <a:latin typeface="Anonymous Pro" panose="02060609030202000504" pitchFamily="49" charset="0"/>
                <a:ea typeface="Anonymous Pro" panose="02060609030202000504" pitchFamily="49" charset="0"/>
              </a:rPr>
              <a:t>ДОБРОВОЛЬЧЕСКАЯ</a:t>
            </a:r>
          </a:p>
          <a:p>
            <a:r>
              <a:rPr lang="en-US" b="1" dirty="0">
                <a:latin typeface="Anonymous Pro" panose="02060609030202000504" pitchFamily="49" charset="0"/>
                <a:ea typeface="Anonymous Pro" panose="02060609030202000504" pitchFamily="49" charset="0"/>
              </a:rPr>
              <a:t>(</a:t>
            </a:r>
            <a:r>
              <a:rPr lang="ru-RU" b="1" dirty="0">
                <a:latin typeface="Anonymous Pro" panose="02060609030202000504" pitchFamily="49" charset="0"/>
                <a:ea typeface="Anonymous Pro" panose="02060609030202000504" pitchFamily="49" charset="0"/>
              </a:rPr>
              <a:t>Ржев, Рига)</a:t>
            </a:r>
          </a:p>
          <a:p>
            <a:endParaRPr lang="ru-RU" b="1" dirty="0"/>
          </a:p>
          <a:p>
            <a:endParaRPr lang="ru-RU" dirty="0"/>
          </a:p>
        </p:txBody>
      </p:sp>
      <p:sp>
        <p:nvSpPr>
          <p:cNvPr id="3" name="TextBox 2">
            <a:extLst>
              <a:ext uri="{FF2B5EF4-FFF2-40B4-BE49-F238E27FC236}">
                <a16:creationId xmlns:a16="http://schemas.microsoft.com/office/drawing/2014/main" id="{6F1E26F6-D162-E5B4-2BEB-BAE0AB41F1F5}"/>
              </a:ext>
            </a:extLst>
          </p:cNvPr>
          <p:cNvSpPr txBox="1"/>
          <p:nvPr/>
        </p:nvSpPr>
        <p:spPr>
          <a:xfrm>
            <a:off x="1151990" y="1366448"/>
            <a:ext cx="3848100" cy="4801314"/>
          </a:xfrm>
          <a:prstGeom prst="rect">
            <a:avLst/>
          </a:prstGeom>
          <a:noFill/>
        </p:spPr>
        <p:txBody>
          <a:bodyPr wrap="square" rtlCol="0">
            <a:spAutoFit/>
          </a:bodyPr>
          <a:lstStyle/>
          <a:p>
            <a:r>
              <a:rPr lang="ru-RU" b="1" dirty="0">
                <a:solidFill>
                  <a:srgbClr val="FF0000"/>
                </a:solidFill>
                <a:latin typeface="Anonymous Pro" panose="02060609030202000504" pitchFamily="49" charset="0"/>
                <a:ea typeface="Anonymous Pro" panose="02060609030202000504" pitchFamily="49" charset="0"/>
              </a:rPr>
              <a:t>17 – я (119 – я)</a:t>
            </a:r>
          </a:p>
          <a:p>
            <a:r>
              <a:rPr lang="ru-RU" b="1" dirty="0">
                <a:latin typeface="Anonymous Pro" panose="02060609030202000504" pitchFamily="49" charset="0"/>
                <a:ea typeface="Anonymous Pro" panose="02060609030202000504" pitchFamily="49" charset="0"/>
              </a:rPr>
              <a:t>ГВАРДЕЙСКАЯ</a:t>
            </a:r>
          </a:p>
          <a:p>
            <a:pPr>
              <a:lnSpc>
                <a:spcPct val="100000"/>
              </a:lnSpc>
              <a:buNone/>
            </a:pPr>
            <a:r>
              <a:rPr lang="ru-RU" b="1" dirty="0">
                <a:latin typeface="Anonymous Pro" panose="02060609030202000504" pitchFamily="49" charset="0"/>
                <a:ea typeface="Anonymous Pro" panose="02060609030202000504" pitchFamily="49" charset="0"/>
              </a:rPr>
              <a:t>ДУХОВЩИНСКО – ХИНГАНСКАЯ</a:t>
            </a:r>
          </a:p>
          <a:p>
            <a:pPr>
              <a:lnSpc>
                <a:spcPct val="100000"/>
              </a:lnSpc>
              <a:buNone/>
            </a:pPr>
            <a:r>
              <a:rPr lang="ru-RU" b="1" dirty="0">
                <a:latin typeface="Anonymous Pro" panose="02060609030202000504" pitchFamily="49" charset="0"/>
                <a:ea typeface="Anonymous Pro" panose="02060609030202000504" pitchFamily="49" charset="0"/>
              </a:rPr>
              <a:t>ОРДЕНА СУВОРОВА</a:t>
            </a:r>
          </a:p>
          <a:p>
            <a:pPr>
              <a:lnSpc>
                <a:spcPct val="100000"/>
              </a:lnSpc>
              <a:buNone/>
            </a:pPr>
            <a:r>
              <a:rPr lang="ru-RU" b="1" dirty="0">
                <a:latin typeface="Anonymous Pro" panose="02060609030202000504" pitchFamily="49" charset="0"/>
                <a:ea typeface="Anonymous Pro" panose="02060609030202000504" pitchFamily="49" charset="0"/>
              </a:rPr>
              <a:t>СТРЕЛКОВАЯ ДИВИЗИЯ</a:t>
            </a:r>
          </a:p>
          <a:p>
            <a:pPr>
              <a:lnSpc>
                <a:spcPct val="100000"/>
              </a:lnSpc>
              <a:buNone/>
            </a:pPr>
            <a:endParaRPr lang="ru-RU" b="1" dirty="0">
              <a:latin typeface="Anonymous Pro" panose="02060609030202000504" pitchFamily="49" charset="0"/>
              <a:ea typeface="Anonymous Pro" panose="02060609030202000504" pitchFamily="49" charset="0"/>
            </a:endParaRPr>
          </a:p>
          <a:p>
            <a:pPr>
              <a:lnSpc>
                <a:spcPct val="100000"/>
              </a:lnSpc>
              <a:buNone/>
            </a:pPr>
            <a:r>
              <a:rPr lang="ru-RU" b="1" dirty="0">
                <a:solidFill>
                  <a:srgbClr val="FF0000"/>
                </a:solidFill>
                <a:latin typeface="Anonymous Pro" panose="02060609030202000504" pitchFamily="49" charset="0"/>
                <a:ea typeface="Anonymous Pro" panose="02060609030202000504" pitchFamily="49" charset="0"/>
              </a:rPr>
              <a:t>309 – я ПИРЯТИНСКАЯ</a:t>
            </a:r>
          </a:p>
          <a:p>
            <a:pPr>
              <a:lnSpc>
                <a:spcPct val="100000"/>
              </a:lnSpc>
              <a:buNone/>
            </a:pPr>
            <a:r>
              <a:rPr lang="ru-RU" b="1" dirty="0">
                <a:latin typeface="Anonymous Pro" panose="02060609030202000504" pitchFamily="49" charset="0"/>
                <a:ea typeface="Anonymous Pro" panose="02060609030202000504" pitchFamily="49" charset="0"/>
              </a:rPr>
              <a:t>КРАСНОЗНАМЕННАЯ</a:t>
            </a:r>
          </a:p>
          <a:p>
            <a:pPr>
              <a:lnSpc>
                <a:spcPct val="100000"/>
              </a:lnSpc>
              <a:buNone/>
            </a:pPr>
            <a:r>
              <a:rPr lang="ru-RU" b="1" dirty="0">
                <a:latin typeface="Anonymous Pro" panose="02060609030202000504" pitchFamily="49" charset="0"/>
                <a:ea typeface="Anonymous Pro" panose="02060609030202000504" pitchFamily="49" charset="0"/>
              </a:rPr>
              <a:t>ОРДЕНА КУТУЗОВА</a:t>
            </a:r>
          </a:p>
          <a:p>
            <a:pPr>
              <a:lnSpc>
                <a:spcPct val="100000"/>
              </a:lnSpc>
              <a:buNone/>
            </a:pPr>
            <a:r>
              <a:rPr lang="ru-RU" b="1" dirty="0">
                <a:latin typeface="Anonymous Pro" panose="02060609030202000504" pitchFamily="49" charset="0"/>
                <a:ea typeface="Anonymous Pro" panose="02060609030202000504" pitchFamily="49" charset="0"/>
              </a:rPr>
              <a:t>СТРЕЛКОВАЯ ДИВИЗИЯ</a:t>
            </a:r>
          </a:p>
          <a:p>
            <a:pPr>
              <a:lnSpc>
                <a:spcPct val="100000"/>
              </a:lnSpc>
              <a:buNone/>
            </a:pPr>
            <a:endParaRPr lang="ru-RU" b="1" dirty="0">
              <a:latin typeface="Anonymous Pro" panose="02060609030202000504" pitchFamily="49" charset="0"/>
              <a:ea typeface="Anonymous Pro" panose="02060609030202000504" pitchFamily="49" charset="0"/>
            </a:endParaRPr>
          </a:p>
          <a:p>
            <a:pPr>
              <a:lnSpc>
                <a:spcPct val="100000"/>
              </a:lnSpc>
              <a:buNone/>
            </a:pPr>
            <a:r>
              <a:rPr lang="ru-RU" b="1" dirty="0">
                <a:solidFill>
                  <a:srgbClr val="FF0000"/>
                </a:solidFill>
                <a:latin typeface="Anonymous Pro" panose="02060609030202000504" pitchFamily="49" charset="0"/>
                <a:ea typeface="Anonymous Pro" panose="02060609030202000504" pitchFamily="49" charset="0"/>
              </a:rPr>
              <a:t>374 – я  ЛЮБАНСКАЯ</a:t>
            </a:r>
            <a:endParaRPr lang="ru-RU" b="1" dirty="0">
              <a:latin typeface="Anonymous Pro" panose="02060609030202000504" pitchFamily="49" charset="0"/>
              <a:ea typeface="Anonymous Pro" panose="02060609030202000504" pitchFamily="49" charset="0"/>
            </a:endParaRPr>
          </a:p>
          <a:p>
            <a:pPr>
              <a:lnSpc>
                <a:spcPct val="100000"/>
              </a:lnSpc>
              <a:buNone/>
            </a:pPr>
            <a:r>
              <a:rPr lang="ru-RU" b="1" dirty="0">
                <a:latin typeface="Anonymous Pro" panose="02060609030202000504" pitchFamily="49" charset="0"/>
                <a:ea typeface="Anonymous Pro" panose="02060609030202000504" pitchFamily="49" charset="0"/>
              </a:rPr>
              <a:t>СТРЕЛКОВАЯ ДИВИЗИЯ РЕЗЕРВА</a:t>
            </a:r>
          </a:p>
          <a:p>
            <a:pPr>
              <a:lnSpc>
                <a:spcPct val="100000"/>
              </a:lnSpc>
              <a:buNone/>
            </a:pPr>
            <a:r>
              <a:rPr lang="ru-RU" b="1" dirty="0">
                <a:latin typeface="Anonymous Pro" panose="02060609030202000504" pitchFamily="49" charset="0"/>
                <a:ea typeface="Anonymous Pro" panose="02060609030202000504" pitchFamily="49" charset="0"/>
              </a:rPr>
              <a:t>ГЛАВНОГО КОМАНДОВАНИЯ   </a:t>
            </a:r>
          </a:p>
          <a:p>
            <a:pPr>
              <a:lnSpc>
                <a:spcPct val="100000"/>
              </a:lnSpc>
              <a:buNone/>
            </a:pPr>
            <a:r>
              <a:rPr lang="ru-RU" b="1" dirty="0">
                <a:latin typeface="Anonymous Pro" panose="02060609030202000504" pitchFamily="49" charset="0"/>
                <a:ea typeface="Anonymous Pro" panose="02060609030202000504" pitchFamily="49" charset="0"/>
              </a:rPr>
              <a:t>СТРЕЛКОВАЯ</a:t>
            </a:r>
          </a:p>
          <a:p>
            <a:pPr>
              <a:lnSpc>
                <a:spcPct val="100000"/>
              </a:lnSpc>
              <a:buNone/>
            </a:pPr>
            <a:r>
              <a:rPr lang="ru-RU" b="1" dirty="0">
                <a:latin typeface="Anonymous Pro" panose="02060609030202000504" pitchFamily="49" charset="0"/>
                <a:ea typeface="Anonymous Pro" panose="02060609030202000504" pitchFamily="49" charset="0"/>
              </a:rPr>
              <a:t>БРИГАДА  </a:t>
            </a:r>
            <a:endParaRPr lang="en-US" b="1" dirty="0">
              <a:latin typeface="Anonymous Pro" panose="02060609030202000504" pitchFamily="49" charset="0"/>
              <a:ea typeface="Anonymous Pro" panose="02060609030202000504" pitchFamily="49" charset="0"/>
            </a:endParaRPr>
          </a:p>
          <a:p>
            <a:pPr>
              <a:lnSpc>
                <a:spcPct val="100000"/>
              </a:lnSpc>
              <a:buNone/>
            </a:pPr>
            <a:endParaRPr lang="ru-RU" b="1" dirty="0">
              <a:latin typeface="Anonymous Pro" panose="02060609030202000504" pitchFamily="49" charset="0"/>
              <a:ea typeface="Anonymous Pro" panose="020606090302020005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FF0000"/>
                </a:solidFill>
                <a:latin typeface="Anonymous Pro" panose="02060609030202000504" pitchFamily="49" charset="0"/>
                <a:ea typeface="Anonymous Pro" panose="02060609030202000504" pitchFamily="49" charset="0"/>
              </a:rPr>
              <a:t>Бои за Диксон</a:t>
            </a:r>
          </a:p>
        </p:txBody>
      </p:sp>
      <p:sp>
        <p:nvSpPr>
          <p:cNvPr id="3" name="Содержимое 2"/>
          <p:cNvSpPr>
            <a:spLocks noGrp="1"/>
          </p:cNvSpPr>
          <p:nvPr>
            <p:ph idx="1"/>
          </p:nvPr>
        </p:nvSpPr>
        <p:spPr/>
        <p:txBody>
          <a:bodyPr>
            <a:normAutofit fontScale="92500" lnSpcReduction="10000"/>
          </a:bodyPr>
          <a:lstStyle/>
          <a:p>
            <a:pPr>
              <a:buNone/>
            </a:pPr>
            <a:r>
              <a:rPr lang="ru-RU" dirty="0">
                <a:latin typeface="Anonymous Pro" panose="02060609030202000504" pitchFamily="49" charset="0"/>
                <a:ea typeface="Anonymous Pro" panose="02060609030202000504" pitchFamily="49" charset="0"/>
              </a:rPr>
              <a:t>Летом 1942 г немецкое командование решило высадить на остров Диксон морской десант, чтобы захватить штаб морских операций и уничтожить военные и оборонительные сооружения. Это</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задание было поручено линкору </a:t>
            </a:r>
            <a:r>
              <a:rPr lang="ru-RU" b="1" dirty="0">
                <a:latin typeface="Anonymous Pro" panose="02060609030202000504" pitchFamily="49" charset="0"/>
                <a:ea typeface="Anonymous Pro" panose="02060609030202000504" pitchFamily="49" charset="0"/>
              </a:rPr>
              <a:t>«Адмирал </a:t>
            </a:r>
            <a:r>
              <a:rPr lang="ru-RU" b="1" dirty="0" err="1">
                <a:latin typeface="Anonymous Pro" panose="02060609030202000504" pitchFamily="49" charset="0"/>
                <a:ea typeface="Anonymous Pro" panose="02060609030202000504" pitchFamily="49" charset="0"/>
              </a:rPr>
              <a:t>Шеер</a:t>
            </a:r>
            <a:r>
              <a:rPr lang="ru-RU" b="1" dirty="0">
                <a:latin typeface="Anonymous Pro" panose="02060609030202000504" pitchFamily="49" charset="0"/>
                <a:ea typeface="Anonymous Pro" panose="02060609030202000504" pitchFamily="49" charset="0"/>
              </a:rPr>
              <a:t>».</a:t>
            </a:r>
          </a:p>
          <a:p>
            <a:pPr>
              <a:buNone/>
            </a:pPr>
            <a:r>
              <a:rPr lang="ru-RU" dirty="0">
                <a:latin typeface="Anonymous Pro" panose="02060609030202000504" pitchFamily="49" charset="0"/>
                <a:ea typeface="Anonymous Pro" panose="02060609030202000504" pitchFamily="49" charset="0"/>
              </a:rPr>
              <a:t>25 августа 1942 на его пути оказался </a:t>
            </a:r>
            <a:r>
              <a:rPr lang="ru-RU" b="1" dirty="0">
                <a:latin typeface="Anonymous Pro" panose="02060609030202000504" pitchFamily="49" charset="0"/>
                <a:ea typeface="Anonymous Pro" panose="02060609030202000504" pitchFamily="49" charset="0"/>
              </a:rPr>
              <a:t>пароход «Сибиряков», </a:t>
            </a:r>
            <a:r>
              <a:rPr lang="ru-RU" dirty="0">
                <a:latin typeface="Anonymous Pro" panose="02060609030202000504" pitchFamily="49" charset="0"/>
                <a:ea typeface="Anonymous Pro" panose="02060609030202000504" pitchFamily="49" charset="0"/>
              </a:rPr>
              <a:t>который успел предупредить береговые службы об опасности, а сам погиб в неравном бою. </a:t>
            </a:r>
          </a:p>
          <a:p>
            <a:pPr>
              <a:buNone/>
            </a:pPr>
            <a:r>
              <a:rPr lang="ru-RU" dirty="0">
                <a:latin typeface="Anonymous Pro" panose="02060609030202000504" pitchFamily="49" charset="0"/>
                <a:ea typeface="Anonymous Pro" panose="02060609030202000504" pitchFamily="49" charset="0"/>
              </a:rPr>
              <a:t>Ночью 26 августа линкор появился на рейде Диксона. Корабль «Дежнев» (командир </a:t>
            </a:r>
            <a:r>
              <a:rPr lang="ru-RU" b="1" dirty="0">
                <a:latin typeface="Anonymous Pro" panose="02060609030202000504" pitchFamily="49" charset="0"/>
                <a:ea typeface="Anonymous Pro" panose="02060609030202000504" pitchFamily="49" charset="0"/>
              </a:rPr>
              <a:t>С. А. Кротов</a:t>
            </a:r>
            <a:r>
              <a:rPr lang="ru-RU" dirty="0">
                <a:latin typeface="Anonymous Pro" panose="02060609030202000504" pitchFamily="49" charset="0"/>
                <a:ea typeface="Anonymous Pro" panose="02060609030202000504" pitchFamily="49" charset="0"/>
              </a:rPr>
              <a:t>) и два береговых орудия заставили отступить в несколько раз превосходящий по вооружению линкор.</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Anonymous Pro" panose="02060609030202000504" pitchFamily="49" charset="0"/>
                <a:ea typeface="Anonymous Pro" panose="02060609030202000504" pitchFamily="49" charset="0"/>
              </a:rPr>
              <a:t>Траса </a:t>
            </a:r>
            <a:r>
              <a:rPr lang="ru-RU" b="1" dirty="0" err="1">
                <a:solidFill>
                  <a:srgbClr val="FF0000"/>
                </a:solidFill>
                <a:latin typeface="Anonymous Pro" panose="02060609030202000504" pitchFamily="49" charset="0"/>
                <a:ea typeface="Anonymous Pro" panose="02060609030202000504" pitchFamily="49" charset="0"/>
              </a:rPr>
              <a:t>АлСиб</a:t>
            </a:r>
            <a:endParaRPr lang="ru-RU" b="1" dirty="0">
              <a:solidFill>
                <a:srgbClr val="FF0000"/>
              </a:solidFill>
              <a:latin typeface="Anonymous Pro" panose="02060609030202000504" pitchFamily="49" charset="0"/>
              <a:ea typeface="Anonymous Pro" panose="02060609030202000504" pitchFamily="49" charset="0"/>
            </a:endParaRPr>
          </a:p>
        </p:txBody>
      </p:sp>
      <p:sp>
        <p:nvSpPr>
          <p:cNvPr id="3" name="Содержимое 2"/>
          <p:cNvSpPr>
            <a:spLocks noGrp="1"/>
          </p:cNvSpPr>
          <p:nvPr>
            <p:ph idx="1"/>
          </p:nvPr>
        </p:nvSpPr>
        <p:spPr>
          <a:xfrm>
            <a:off x="477795" y="1825624"/>
            <a:ext cx="7249297" cy="4657553"/>
          </a:xfrm>
        </p:spPr>
        <p:txBody>
          <a:bodyPr>
            <a:normAutofit fontScale="85000" lnSpcReduction="20000"/>
          </a:bodyPr>
          <a:lstStyle/>
          <a:p>
            <a:pPr>
              <a:buFont typeface="Wingdings" pitchFamily="2" charset="2"/>
              <a:buChar char="Ø"/>
            </a:pPr>
            <a:r>
              <a:rPr lang="ru-RU" dirty="0">
                <a:latin typeface="Anonymous Pro" panose="02060609030202000504" pitchFamily="49" charset="0"/>
                <a:ea typeface="Anonymous Pro" panose="02060609030202000504" pitchFamily="49" charset="0"/>
              </a:rPr>
              <a:t>В октябре 1941 г. правительство приняло решение о создании самолетной трассы из США, Чукотку и Якутию в Красноярск для доставки боевых и транспортных  самолетов   по программе </a:t>
            </a:r>
            <a:r>
              <a:rPr lang="ru-RU" b="1" dirty="0">
                <a:latin typeface="Anonymous Pro" panose="02060609030202000504" pitchFamily="49" charset="0"/>
                <a:ea typeface="Anonymous Pro" panose="02060609030202000504" pitchFamily="49" charset="0"/>
              </a:rPr>
              <a:t>ленд-лиза.</a:t>
            </a:r>
          </a:p>
          <a:p>
            <a:pPr>
              <a:buFont typeface="Wingdings" pitchFamily="2" charset="2"/>
              <a:buChar char="Ø"/>
            </a:pPr>
            <a:r>
              <a:rPr lang="ru-RU" b="1" dirty="0">
                <a:latin typeface="Anonymous Pro" panose="02060609030202000504" pitchFamily="49" charset="0"/>
                <a:ea typeface="Anonymous Pro" panose="02060609030202000504" pitchFamily="49" charset="0"/>
              </a:rPr>
              <a:t> Ленд-лиз- </a:t>
            </a:r>
            <a:r>
              <a:rPr lang="ru-RU" dirty="0">
                <a:latin typeface="Anonymous Pro" panose="02060609030202000504" pitchFamily="49" charset="0"/>
                <a:ea typeface="Anonymous Pro" panose="02060609030202000504" pitchFamily="49" charset="0"/>
              </a:rPr>
              <a:t>система передачи США взаймы или в аренду вооруженных боеприпасов, сырья, продовольствия и услуг странам-союзникам (10% танков и около 70% автотранспортной техники, использованной в Советской Армии).</a:t>
            </a:r>
          </a:p>
          <a:p>
            <a:pPr>
              <a:buFont typeface="Wingdings" pitchFamily="2" charset="2"/>
              <a:buChar char="Ø"/>
            </a:pPr>
            <a:r>
              <a:rPr lang="ru-RU" dirty="0">
                <a:latin typeface="Anonymous Pro" panose="02060609030202000504" pitchFamily="49" charset="0"/>
                <a:ea typeface="Anonymous Pro" panose="02060609030202000504" pitchFamily="49" charset="0"/>
              </a:rPr>
              <a:t>16 ноября 1942 г. в Красноярск приземлилась первая группа самолетов.</a:t>
            </a:r>
          </a:p>
          <a:p>
            <a:pPr>
              <a:buFont typeface="Wingdings" pitchFamily="2" charset="2"/>
              <a:buChar char="Ø"/>
            </a:pPr>
            <a:r>
              <a:rPr lang="ru-RU" dirty="0">
                <a:latin typeface="Anonymous Pro" panose="02060609030202000504" pitchFamily="49" charset="0"/>
                <a:ea typeface="Anonymous Pro" panose="02060609030202000504" pitchFamily="49" charset="0"/>
              </a:rPr>
              <a:t>Трасса протянулась </a:t>
            </a:r>
            <a:r>
              <a:rPr lang="ru-RU" b="1" dirty="0">
                <a:latin typeface="Anonymous Pro" panose="02060609030202000504" pitchFamily="49" charset="0"/>
                <a:ea typeface="Anonymous Pro" panose="02060609030202000504" pitchFamily="49" charset="0"/>
              </a:rPr>
              <a:t>6450 километров </a:t>
            </a:r>
            <a:r>
              <a:rPr lang="ru-RU" dirty="0">
                <a:latin typeface="Anonymous Pro" panose="02060609030202000504" pitchFamily="49" charset="0"/>
                <a:ea typeface="Anonymous Pro" panose="02060609030202000504" pitchFamily="49" charset="0"/>
              </a:rPr>
              <a:t>– над </a:t>
            </a:r>
            <a:r>
              <a:rPr lang="ru-RU" dirty="0" err="1">
                <a:latin typeface="Anonymous Pro" panose="02060609030202000504" pitchFamily="49" charset="0"/>
                <a:ea typeface="Anonymous Pro" panose="02060609030202000504" pitchFamily="49" charset="0"/>
              </a:rPr>
              <a:t>непрохоженной</a:t>
            </a:r>
            <a:r>
              <a:rPr lang="ru-RU" dirty="0">
                <a:latin typeface="Anonymous Pro" panose="02060609030202000504" pitchFamily="49" charset="0"/>
                <a:ea typeface="Anonymous Pro" panose="02060609030202000504" pitchFamily="49" charset="0"/>
              </a:rPr>
              <a:t> тайгой. </a:t>
            </a:r>
          </a:p>
          <a:p>
            <a:pPr>
              <a:buNone/>
            </a:pPr>
            <a:endParaRPr lang="ru-RU" dirty="0">
              <a:latin typeface="Anonymous Pro" panose="02060609030202000504" pitchFamily="49" charset="0"/>
              <a:ea typeface="Anonymous Pro" panose="02060609030202000504" pitchFamily="49" charset="0"/>
            </a:endParaRPr>
          </a:p>
        </p:txBody>
      </p:sp>
      <p:pic>
        <p:nvPicPr>
          <p:cNvPr id="29698" name="Picture 2" descr="http://archivesakha.ru/wp-content/uploads/2015/09/%D0%90%D0%BB%D1%8F%D1%81%D0%BA%D0%B0-%D0%A1%D0%B8%D0%B1%D0%B8%D1%80%D1%8C-%D0%B0.jpg"/>
          <p:cNvPicPr>
            <a:picLocks noChangeAspect="1" noChangeArrowheads="1"/>
          </p:cNvPicPr>
          <p:nvPr/>
        </p:nvPicPr>
        <p:blipFill>
          <a:blip r:embed="rId2"/>
          <a:srcRect/>
          <a:stretch>
            <a:fillRect/>
          </a:stretch>
        </p:blipFill>
        <p:spPr bwMode="auto">
          <a:xfrm>
            <a:off x="7822132" y="996779"/>
            <a:ext cx="3840158" cy="52152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957" y="52230"/>
            <a:ext cx="10515600" cy="1325563"/>
          </a:xfrm>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Медицинское обслуживание</a:t>
            </a:r>
          </a:p>
        </p:txBody>
      </p:sp>
      <p:sp>
        <p:nvSpPr>
          <p:cNvPr id="4" name="Содержимое 3"/>
          <p:cNvSpPr>
            <a:spLocks noGrp="1"/>
          </p:cNvSpPr>
          <p:nvPr>
            <p:ph sz="half" idx="1"/>
          </p:nvPr>
        </p:nvSpPr>
        <p:spPr/>
        <p:txBody>
          <a:bodyPr>
            <a:normAutofit lnSpcReduction="10000"/>
          </a:bodyPr>
          <a:lstStyle/>
          <a:p>
            <a:endParaRPr lang="ru-RU" dirty="0"/>
          </a:p>
        </p:txBody>
      </p:sp>
      <p:sp>
        <p:nvSpPr>
          <p:cNvPr id="5" name="Содержимое 4"/>
          <p:cNvSpPr>
            <a:spLocks noGrp="1"/>
          </p:cNvSpPr>
          <p:nvPr>
            <p:ph sz="half" idx="2"/>
          </p:nvPr>
        </p:nvSpPr>
        <p:spPr>
          <a:xfrm>
            <a:off x="6096000" y="1103698"/>
            <a:ext cx="5924764" cy="5882729"/>
          </a:xfrm>
        </p:spPr>
        <p:txBody>
          <a:bodyPr>
            <a:normAutofit lnSpcReduction="10000"/>
          </a:bodyPr>
          <a:lstStyle/>
          <a:p>
            <a:pPr>
              <a:buFont typeface="Wingdings" pitchFamily="2" charset="2"/>
              <a:buChar char="Ø"/>
            </a:pPr>
            <a:r>
              <a:rPr lang="ru-RU" sz="1800" dirty="0">
                <a:latin typeface="Anonymous Pro" panose="02060609030202000504" pitchFamily="49" charset="0"/>
                <a:ea typeface="Anonymous Pro" panose="02060609030202000504" pitchFamily="49" charset="0"/>
              </a:rPr>
              <a:t>Родился в 1877 г. в Керчи. Окончил медицинский факультет Киевского университета. С 1905 г. работал земским врачом. В 1920-х гг. подстригся в монахи, затем был рукоположен в сан епископа. При этом не оставлял медицинской практике, выполнял ее в местах многочисленных ссылок. 1924-1925 гг. епископ Лука провел в Енисейске, с 1937 г. работал в Туруханске, Игарке, Большой Мурте.</a:t>
            </a:r>
          </a:p>
          <a:p>
            <a:pPr>
              <a:buFont typeface="Wingdings" pitchFamily="2" charset="2"/>
              <a:buChar char="Ø"/>
            </a:pPr>
            <a:r>
              <a:rPr lang="ru-RU" sz="1800" dirty="0" err="1">
                <a:latin typeface="Anonymous Pro" panose="02060609030202000504" pitchFamily="49" charset="0"/>
                <a:ea typeface="Anonymous Pro" panose="02060609030202000504" pitchFamily="49" charset="0"/>
              </a:rPr>
              <a:t>Сначалом</a:t>
            </a:r>
            <a:r>
              <a:rPr lang="ru-RU" sz="1800" dirty="0">
                <a:latin typeface="Anonymous Pro" panose="02060609030202000504" pitchFamily="49" charset="0"/>
                <a:ea typeface="Anonymous Pro" panose="02060609030202000504" pitchFamily="49" charset="0"/>
              </a:rPr>
              <a:t> войны перевели в Красноярск консультантом госпиталей края. Он же возглавил эвакогоспиталь, расположенной в школе №10.</a:t>
            </a:r>
          </a:p>
          <a:p>
            <a:pPr>
              <a:buFont typeface="Wingdings" pitchFamily="2" charset="2"/>
              <a:buChar char="Ø"/>
            </a:pPr>
            <a:r>
              <a:rPr lang="ru-RU" sz="1800" dirty="0">
                <a:latin typeface="Anonymous Pro" panose="02060609030202000504" pitchFamily="49" charset="0"/>
                <a:ea typeface="Anonymous Pro" panose="02060609030202000504" pitchFamily="49" charset="0"/>
              </a:rPr>
              <a:t>«Хирург в рясе»проводил десятки сложнейших операций, читал лекции студентам, вел богослужения в церкви. Он получил медаль «За доблестный труд в Великой </a:t>
            </a:r>
            <a:r>
              <a:rPr lang="ru-RU" sz="1800" dirty="0" err="1">
                <a:latin typeface="Anonymous Pro" panose="02060609030202000504" pitchFamily="49" charset="0"/>
                <a:ea typeface="Anonymous Pro" panose="02060609030202000504" pitchFamily="49" charset="0"/>
              </a:rPr>
              <a:t>Отечечественной</a:t>
            </a:r>
            <a:r>
              <a:rPr lang="ru-RU" sz="1800" dirty="0">
                <a:latin typeface="Anonymous Pro" panose="02060609030202000504" pitchFamily="49" charset="0"/>
                <a:ea typeface="Anonymous Pro" panose="02060609030202000504" pitchFamily="49" charset="0"/>
              </a:rPr>
              <a:t> войне», Сталинскую премию </a:t>
            </a:r>
            <a:r>
              <a:rPr lang="en-US" sz="1800" dirty="0">
                <a:latin typeface="Anonymous Pro" panose="02060609030202000504" pitchFamily="49" charset="0"/>
                <a:ea typeface="Anonymous Pro" panose="02060609030202000504" pitchFamily="49" charset="0"/>
              </a:rPr>
              <a:t>I</a:t>
            </a:r>
            <a:r>
              <a:rPr lang="ru-RU" sz="1800" dirty="0">
                <a:latin typeface="Anonymous Pro" panose="02060609030202000504" pitchFamily="49" charset="0"/>
                <a:ea typeface="Anonymous Pro" panose="02060609030202000504" pitchFamily="49" charset="0"/>
              </a:rPr>
              <a:t> степени за блестящие научные работы «Гнойная хирургия» и «Поздние резекции при огнестрельных ранениях суставов». Святитель Лука умер в 1961 г. в Симферополе.</a:t>
            </a:r>
          </a:p>
        </p:txBody>
      </p:sp>
      <p:pic>
        <p:nvPicPr>
          <p:cNvPr id="28674" name="Picture 2" descr="https://allyslide.com/thumbs/cfaec44b497b1e30267c3468e6eed7f2/img5.jpg"/>
          <p:cNvPicPr>
            <a:picLocks noChangeAspect="1" noChangeArrowheads="1"/>
          </p:cNvPicPr>
          <p:nvPr/>
        </p:nvPicPr>
        <p:blipFill>
          <a:blip r:embed="rId2"/>
          <a:srcRect/>
          <a:stretch>
            <a:fillRect/>
          </a:stretch>
        </p:blipFill>
        <p:spPr bwMode="auto">
          <a:xfrm>
            <a:off x="-169078" y="1651889"/>
            <a:ext cx="6265078" cy="46988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На защиту Отечества</a:t>
            </a:r>
          </a:p>
        </p:txBody>
      </p:sp>
      <p:sp>
        <p:nvSpPr>
          <p:cNvPr id="3" name="Объект 2"/>
          <p:cNvSpPr>
            <a:spLocks noGrp="1"/>
          </p:cNvSpPr>
          <p:nvPr>
            <p:ph idx="1"/>
          </p:nvPr>
        </p:nvSpPr>
        <p:spPr/>
        <p:txBody>
          <a:bodyPr>
            <a:normAutofit lnSpcReduction="10000"/>
          </a:bodyPr>
          <a:lstStyle/>
          <a:p>
            <a:pPr>
              <a:buFont typeface="Wingdings" panose="05000000000000000000" pitchFamily="2" charset="2"/>
              <a:buChar char="Ø"/>
            </a:pPr>
            <a:r>
              <a:rPr lang="ru-RU" sz="2600" b="1" dirty="0">
                <a:latin typeface="Anonymous Pro" panose="02060609030202000504" pitchFamily="49" charset="0"/>
                <a:ea typeface="Anonymous Pro" panose="02060609030202000504" pitchFamily="49" charset="0"/>
              </a:rPr>
              <a:t>Всеобуч</a:t>
            </a:r>
            <a:r>
              <a:rPr lang="ru-RU" sz="2600" dirty="0">
                <a:latin typeface="Anonymous Pro" panose="02060609030202000504" pitchFamily="49" charset="0"/>
                <a:ea typeface="Anonymous Pro" panose="02060609030202000504" pitchFamily="49" charset="0"/>
              </a:rPr>
              <a:t> (всеобщее военное обучение населения (готовили снайперов, минометчиков, истребителей танков и др.)</a:t>
            </a:r>
          </a:p>
          <a:p>
            <a:pPr>
              <a:buFont typeface="Wingdings" panose="05000000000000000000" pitchFamily="2" charset="2"/>
              <a:buChar char="Ø"/>
            </a:pPr>
            <a:r>
              <a:rPr lang="ru-RU" sz="2600" b="1" dirty="0">
                <a:latin typeface="Anonymous Pro" panose="02060609030202000504" pitchFamily="49" charset="0"/>
                <a:ea typeface="Anonymous Pro" panose="02060609030202000504" pitchFamily="49" charset="0"/>
              </a:rPr>
              <a:t>Молодежь – фронту:</a:t>
            </a:r>
          </a:p>
          <a:p>
            <a:pPr lvl="1">
              <a:buFont typeface="Wingdings" panose="05000000000000000000" pitchFamily="2" charset="2"/>
              <a:buChar char="ü"/>
            </a:pPr>
            <a:r>
              <a:rPr lang="ru-RU" sz="2600" dirty="0">
                <a:latin typeface="Anonymous Pro" panose="02060609030202000504" pitchFamily="49" charset="0"/>
                <a:ea typeface="Anonymous Pro" panose="02060609030202000504" pitchFamily="49" charset="0"/>
              </a:rPr>
              <a:t>мобилизация на фронт (банно-прачечные поезда, санитарные поезда;</a:t>
            </a:r>
          </a:p>
          <a:p>
            <a:pPr lvl="1">
              <a:buFont typeface="Wingdings" panose="05000000000000000000" pitchFamily="2" charset="2"/>
              <a:buChar char="ü"/>
            </a:pPr>
            <a:r>
              <a:rPr lang="ru-RU" sz="2600" dirty="0">
                <a:latin typeface="Anonymous Pro" panose="02060609030202000504" pitchFamily="49" charset="0"/>
                <a:ea typeface="Anonymous Pro" panose="02060609030202000504" pitchFamily="49" charset="0"/>
              </a:rPr>
              <a:t>трудовой фронт;</a:t>
            </a:r>
          </a:p>
          <a:p>
            <a:pPr lvl="1">
              <a:buFont typeface="Wingdings" panose="05000000000000000000" pitchFamily="2" charset="2"/>
              <a:buChar char="ü"/>
            </a:pPr>
            <a:r>
              <a:rPr lang="ru-RU" sz="2600" dirty="0">
                <a:latin typeface="Anonymous Pro" panose="02060609030202000504" pitchFamily="49" charset="0"/>
                <a:ea typeface="Anonymous Pro" panose="02060609030202000504" pitchFamily="49" charset="0"/>
              </a:rPr>
              <a:t>военно-спортивная работа с молодежью (обучение штыковому бою, гранатометанию и др.);</a:t>
            </a:r>
          </a:p>
          <a:p>
            <a:pPr lvl="1">
              <a:buFont typeface="Wingdings" panose="05000000000000000000" pitchFamily="2" charset="2"/>
              <a:buChar char="ü"/>
            </a:pPr>
            <a:r>
              <a:rPr lang="ru-RU" sz="2600" dirty="0">
                <a:latin typeface="Anonymous Pro" panose="02060609030202000504" pitchFamily="49" charset="0"/>
                <a:ea typeface="Anonymous Pro" panose="02060609030202000504" pitchFamily="49" charset="0"/>
              </a:rPr>
              <a:t>лыжный переход Ачинск- Красноярск, посвященный 24-й годовщине РККА).</a:t>
            </a:r>
          </a:p>
          <a:p>
            <a:pPr marL="457200" lvl="1" indent="0">
              <a:buNone/>
            </a:pPr>
            <a:r>
              <a:rPr lang="ru-RU" sz="2600" u="sng" dirty="0">
                <a:latin typeface="Anonymous Pro" panose="02060609030202000504" pitchFamily="49" charset="0"/>
                <a:ea typeface="Anonymous Pro" panose="02060609030202000504" pitchFamily="49" charset="0"/>
              </a:rPr>
              <a:t>Итогом военно-спортивной работы стало то, что она дала фронту физически подготовленное пополнение</a:t>
            </a:r>
            <a:r>
              <a:rPr lang="ru-RU" sz="2600" i="1" dirty="0">
                <a:latin typeface="Anonymous Pro" panose="02060609030202000504" pitchFamily="49" charset="0"/>
                <a:ea typeface="Anonymous Pro" panose="02060609030202000504" pitchFamily="49" charset="0"/>
              </a:rPr>
              <a:t>.</a:t>
            </a:r>
          </a:p>
          <a:p>
            <a:pPr lvl="1">
              <a:buFont typeface="Wingdings" panose="05000000000000000000" pitchFamily="2" charset="2"/>
              <a:buChar char="ü"/>
            </a:pPr>
            <a:endParaRPr lang="ru-RU" dirty="0">
              <a:latin typeface="Anonymous Pro" panose="02060609030202000504" pitchFamily="49" charset="0"/>
              <a:ea typeface="Anonymous Pro" panose="02060609030202000504" pitchFamily="49" charset="0"/>
            </a:endParaRPr>
          </a:p>
          <a:p>
            <a:endParaRPr lang="ru-RU" dirty="0"/>
          </a:p>
          <a:p>
            <a:endParaRPr lang="ru-RU" dirty="0"/>
          </a:p>
        </p:txBody>
      </p:sp>
    </p:spTree>
    <p:extLst>
      <p:ext uri="{BB962C8B-B14F-4D97-AF65-F5344CB8AC3E}">
        <p14:creationId xmlns:p14="http://schemas.microsoft.com/office/powerpoint/2010/main" val="233511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«Все для фронта! Все для победы!»</a:t>
            </a:r>
          </a:p>
        </p:txBody>
      </p:sp>
      <p:sp>
        <p:nvSpPr>
          <p:cNvPr id="3" name="Объект 2"/>
          <p:cNvSpPr>
            <a:spLocks noGrp="1"/>
          </p:cNvSpPr>
          <p:nvPr>
            <p:ph idx="1"/>
          </p:nvPr>
        </p:nvSpPr>
        <p:spPr/>
        <p:txBody>
          <a:bodyPr>
            <a:normAutofit lnSpcReduction="10000"/>
          </a:bodyPr>
          <a:lstStyle/>
          <a:p>
            <a:pPr>
              <a:buFont typeface="Wingdings" panose="05000000000000000000" pitchFamily="2" charset="2"/>
              <a:buChar char="Ø"/>
            </a:pPr>
            <a:r>
              <a:rPr lang="ru-RU" dirty="0">
                <a:latin typeface="Anonymous Pro" panose="02060609030202000504" pitchFamily="49" charset="0"/>
                <a:ea typeface="Anonymous Pro" panose="02060609030202000504" pitchFamily="49" charset="0"/>
              </a:rPr>
              <a:t>Необходимость коренной реконструкции технологического процесса</a:t>
            </a:r>
          </a:p>
          <a:p>
            <a:pPr>
              <a:buFont typeface="Wingdings" panose="05000000000000000000" pitchFamily="2" charset="2"/>
              <a:buChar char="Ø"/>
            </a:pPr>
            <a:r>
              <a:rPr lang="ru-RU" b="1" dirty="0">
                <a:latin typeface="Anonymous Pro" panose="02060609030202000504" pitchFamily="49" charset="0"/>
                <a:ea typeface="Anonymous Pro" panose="02060609030202000504" pitchFamily="49" charset="0"/>
              </a:rPr>
              <a:t>Энтузиазм, инициатива и творчество всех работников:</a:t>
            </a:r>
          </a:p>
          <a:p>
            <a:pPr lvl="1">
              <a:buFont typeface="Wingdings" panose="05000000000000000000" pitchFamily="2" charset="2"/>
              <a:buChar char="ü"/>
            </a:pPr>
            <a:r>
              <a:rPr lang="ru-RU" dirty="0">
                <a:latin typeface="Anonymous Pro" panose="02060609030202000504" pitchFamily="49" charset="0"/>
                <a:ea typeface="Anonymous Pro" panose="02060609030202000504" pitchFamily="49" charset="0"/>
              </a:rPr>
              <a:t>субботники и воскресники по сбору металлолома;</a:t>
            </a:r>
          </a:p>
          <a:p>
            <a:pPr lvl="1">
              <a:buFont typeface="Wingdings" panose="05000000000000000000" pitchFamily="2" charset="2"/>
              <a:buChar char="ü"/>
            </a:pPr>
            <a:r>
              <a:rPr lang="ru-RU" dirty="0">
                <a:latin typeface="Anonymous Pro" panose="02060609030202000504" pitchFamily="49" charset="0"/>
                <a:ea typeface="Anonymous Pro" panose="02060609030202000504" pitchFamily="49" charset="0"/>
              </a:rPr>
              <a:t>за первые девять месяцев войны ПВРЗ построил сверх плана 26 специальных поездов оборонного значения;</a:t>
            </a:r>
          </a:p>
          <a:p>
            <a:pPr lvl="1">
              <a:buFont typeface="Wingdings" panose="05000000000000000000" pitchFamily="2" charset="2"/>
              <a:buChar char="ü"/>
            </a:pPr>
            <a:r>
              <a:rPr lang="ru-RU" dirty="0">
                <a:latin typeface="Anonymous Pro" panose="02060609030202000504" pitchFamily="49" charset="0"/>
                <a:ea typeface="Anonymous Pro" panose="02060609030202000504" pitchFamily="49" charset="0"/>
              </a:rPr>
              <a:t>в Канске рабочие лесозаводов течении нескольких дней перестроили работу предприятия – стали заготовлять детали для понтонов, тару для боеприпасов, лыжи и т.д.;</a:t>
            </a:r>
          </a:p>
          <a:p>
            <a:pPr lvl="1">
              <a:buFont typeface="Wingdings" panose="05000000000000000000" pitchFamily="2" charset="2"/>
              <a:buChar char="ü"/>
            </a:pPr>
            <a:r>
              <a:rPr lang="ru-RU" i="1" dirty="0">
                <a:latin typeface="Anonymous Pro" panose="02060609030202000504" pitchFamily="49" charset="0"/>
                <a:ea typeface="Anonymous Pro" panose="02060609030202000504" pitchFamily="49" charset="0"/>
              </a:rPr>
              <a:t>в апреле 1942 г. на Норильском </a:t>
            </a:r>
            <a:r>
              <a:rPr lang="ru-RU" i="1" dirty="0" err="1">
                <a:latin typeface="Anonymous Pro" panose="02060609030202000504" pitchFamily="49" charset="0"/>
                <a:ea typeface="Anonymous Pro" panose="02060609030202000504" pitchFamily="49" charset="0"/>
              </a:rPr>
              <a:t>горнометаллургическом</a:t>
            </a:r>
            <a:r>
              <a:rPr lang="ru-RU" i="1" dirty="0">
                <a:latin typeface="Anonymous Pro" panose="02060609030202000504" pitchFamily="49" charset="0"/>
                <a:ea typeface="Anonymous Pro" panose="02060609030202000504" pitchFamily="49" charset="0"/>
              </a:rPr>
              <a:t> комбинате получили первый никель;</a:t>
            </a:r>
            <a:r>
              <a:rPr lang="ru-RU" dirty="0">
                <a:latin typeface="Anonymous Pro" panose="02060609030202000504" pitchFamily="49" charset="0"/>
                <a:ea typeface="Anonymous Pro" panose="02060609030202000504" pitchFamily="49" charset="0"/>
              </a:rPr>
              <a:t> вступили в строй электролизный и кислородный заводы.</a:t>
            </a:r>
          </a:p>
        </p:txBody>
      </p:sp>
    </p:spTree>
    <p:extLst>
      <p:ext uri="{BB962C8B-B14F-4D97-AF65-F5344CB8AC3E}">
        <p14:creationId xmlns:p14="http://schemas.microsoft.com/office/powerpoint/2010/main" val="109963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6030" y="528681"/>
            <a:ext cx="6104371" cy="6063198"/>
          </a:xfrm>
          <a:prstGeom prst="rect">
            <a:avLst/>
          </a:prstGeom>
        </p:spPr>
        <p:txBody>
          <a:bodyPr wrap="square">
            <a:spAutoFit/>
          </a:bodyPr>
          <a:lstStyle/>
          <a:p>
            <a:r>
              <a:rPr lang="ru-RU" sz="2400" dirty="0">
                <a:latin typeface="Anonymous Pro" panose="02060609030202000504" pitchFamily="49" charset="0"/>
                <a:ea typeface="Anonymous Pro" panose="02060609030202000504" pitchFamily="49" charset="0"/>
              </a:rPr>
              <a:t>	</a:t>
            </a:r>
            <a:r>
              <a:rPr lang="ru-RU" sz="2800" b="1" dirty="0">
                <a:solidFill>
                  <a:srgbClr val="FF0000"/>
                </a:solidFill>
                <a:latin typeface="Anonymous Pro" panose="02060609030202000504" pitchFamily="49" charset="0"/>
                <a:ea typeface="Anonymous Pro" panose="02060609030202000504" pitchFamily="49" charset="0"/>
              </a:rPr>
              <a:t>НИКОЛАЙ ЯКОВЛЕВИЧ ТОТМИН</a:t>
            </a:r>
          </a:p>
          <a:p>
            <a:endParaRPr lang="ru-RU" sz="2400" b="1" dirty="0">
              <a:solidFill>
                <a:srgbClr val="C00000"/>
              </a:solidFill>
              <a:latin typeface="Anonymous Pro" panose="02060609030202000504" pitchFamily="49" charset="0"/>
              <a:ea typeface="Anonymous Pro" panose="02060609030202000504" pitchFamily="49" charset="0"/>
            </a:endParaRPr>
          </a:p>
          <a:p>
            <a:r>
              <a:rPr lang="ru-RU" sz="2400" dirty="0">
                <a:latin typeface="Anonymous Pro" panose="02060609030202000504" pitchFamily="49" charset="0"/>
                <a:ea typeface="Anonymous Pro" panose="02060609030202000504" pitchFamily="49" charset="0"/>
              </a:rPr>
              <a:t>Защищая Ленинград, одним из первых в стране совершил воздушный лобовой таран летчик Н. Я. </a:t>
            </a:r>
            <a:r>
              <a:rPr lang="ru-RU" sz="2400" dirty="0" err="1">
                <a:latin typeface="Anonymous Pro" panose="02060609030202000504" pitchFamily="49" charset="0"/>
                <a:ea typeface="Anonymous Pro" panose="02060609030202000504" pitchFamily="49" charset="0"/>
              </a:rPr>
              <a:t>Тотмин</a:t>
            </a:r>
            <a:r>
              <a:rPr lang="ru-RU" sz="2400" dirty="0">
                <a:latin typeface="Anonymous Pro" panose="02060609030202000504" pitchFamily="49" charset="0"/>
                <a:ea typeface="Anonymous Pro" panose="02060609030202000504" pitchFamily="49" charset="0"/>
              </a:rPr>
              <a:t>, уроженец деревни </a:t>
            </a:r>
            <a:r>
              <a:rPr lang="ru-RU" sz="2400" dirty="0" err="1">
                <a:latin typeface="Anonymous Pro" panose="02060609030202000504" pitchFamily="49" charset="0"/>
                <a:ea typeface="Anonymous Pro" panose="02060609030202000504" pitchFamily="49" charset="0"/>
              </a:rPr>
              <a:t>Усть-Яруль</a:t>
            </a:r>
            <a:r>
              <a:rPr lang="ru-RU" sz="2400" dirty="0">
                <a:latin typeface="Anonymous Pro" panose="02060609030202000504" pitchFamily="49" charset="0"/>
                <a:ea typeface="Anonymous Pro" panose="02060609030202000504" pitchFamily="49" charset="0"/>
              </a:rPr>
              <a:t> </a:t>
            </a:r>
            <a:r>
              <a:rPr lang="ru-RU" sz="2400" dirty="0" err="1">
                <a:latin typeface="Anonymous Pro" panose="02060609030202000504" pitchFamily="49" charset="0"/>
                <a:ea typeface="Anonymous Pro" panose="02060609030202000504" pitchFamily="49" charset="0"/>
              </a:rPr>
              <a:t>Ирбейского</a:t>
            </a:r>
            <a:r>
              <a:rPr lang="ru-RU" sz="2400" dirty="0">
                <a:latin typeface="Anonymous Pro" panose="02060609030202000504" pitchFamily="49" charset="0"/>
                <a:ea typeface="Anonymous Pro" panose="02060609030202000504" pitchFamily="49" charset="0"/>
              </a:rPr>
              <a:t> района. Он направил свою машину на фашистского стервятника, протаранил его, а сам выбросился с парашютом. </a:t>
            </a:r>
          </a:p>
          <a:p>
            <a:r>
              <a:rPr lang="ru-RU" sz="2400" dirty="0">
                <a:latin typeface="Anonymous Pro" panose="02060609030202000504" pitchFamily="49" charset="0"/>
                <a:ea typeface="Anonymous Pro" panose="02060609030202000504" pitchFamily="49" charset="0"/>
              </a:rPr>
              <a:t>	За это Н. </a:t>
            </a:r>
            <a:r>
              <a:rPr lang="ru-RU" sz="2400" dirty="0" err="1">
                <a:latin typeface="Anonymous Pro" panose="02060609030202000504" pitchFamily="49" charset="0"/>
                <a:ea typeface="Anonymous Pro" panose="02060609030202000504" pitchFamily="49" charset="0"/>
              </a:rPr>
              <a:t>Тотмину</a:t>
            </a:r>
            <a:r>
              <a:rPr lang="ru-RU" sz="2400" dirty="0">
                <a:latin typeface="Anonymous Pro" panose="02060609030202000504" pitchFamily="49" charset="0"/>
                <a:ea typeface="Anonymous Pro" panose="02060609030202000504" pitchFamily="49" charset="0"/>
              </a:rPr>
              <a:t> 22 июля 1941года было присвоено звание Героя Советского Союза. В последующих боях он еще не раз прославлял советскую авиацию, но геройски погиб в неравном бою 27 октября 1942 года.</a:t>
            </a:r>
          </a:p>
        </p:txBody>
      </p:sp>
      <p:pic>
        <p:nvPicPr>
          <p:cNvPr id="27650" name="Picture 2" descr="http://xn----7sbbimrdkb3alvdfgd8eufwc.xn--p1ai/upload/images/Totmin.jpg"/>
          <p:cNvPicPr>
            <a:picLocks noChangeAspect="1" noChangeArrowheads="1"/>
          </p:cNvPicPr>
          <p:nvPr/>
        </p:nvPicPr>
        <p:blipFill>
          <a:blip r:embed="rId2"/>
          <a:srcRect/>
          <a:stretch>
            <a:fillRect/>
          </a:stretch>
        </p:blipFill>
        <p:spPr bwMode="auto">
          <a:xfrm>
            <a:off x="7522893" y="782913"/>
            <a:ext cx="3837868" cy="5493178"/>
          </a:xfrm>
          <a:prstGeom prst="rect">
            <a:avLst/>
          </a:prstGeom>
          <a:noFill/>
        </p:spPr>
      </p:pic>
    </p:spTree>
    <p:extLst>
      <p:ext uri="{BB962C8B-B14F-4D97-AF65-F5344CB8AC3E}">
        <p14:creationId xmlns:p14="http://schemas.microsoft.com/office/powerpoint/2010/main" val="59447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2018" y="2060848"/>
            <a:ext cx="10934567" cy="3908762"/>
          </a:xfrm>
          <a:prstGeom prst="rect">
            <a:avLst/>
          </a:prstGeom>
        </p:spPr>
        <p:txBody>
          <a:bodyPr wrap="square">
            <a:spAutoFit/>
          </a:bodyPr>
          <a:lstStyle/>
          <a:p>
            <a:pPr algn="ctr"/>
            <a:r>
              <a:rPr lang="ru-RU" sz="3200" b="1" dirty="0">
                <a:solidFill>
                  <a:srgbClr val="FF0000"/>
                </a:solidFill>
                <a:latin typeface="Anonymous Pro" panose="02060609030202000504" pitchFamily="49" charset="0"/>
                <a:ea typeface="Anonymous Pro" panose="02060609030202000504" pitchFamily="49" charset="0"/>
              </a:rPr>
              <a:t>СТЕПАН ИВАНОВИЧ КРЕТОВ</a:t>
            </a:r>
          </a:p>
          <a:p>
            <a:pPr algn="ctr"/>
            <a:endParaRPr lang="ru-RU" sz="2400" b="1" dirty="0">
              <a:solidFill>
                <a:srgbClr val="C00000"/>
              </a:solidFill>
              <a:latin typeface="Anonymous Pro" panose="02060609030202000504" pitchFamily="49" charset="0"/>
              <a:ea typeface="Anonymous Pro" panose="02060609030202000504" pitchFamily="49" charset="0"/>
            </a:endParaRPr>
          </a:p>
          <a:p>
            <a:r>
              <a:rPr lang="ru-RU" sz="2400" b="1" dirty="0">
                <a:latin typeface="Anonymous Pro" panose="02060609030202000504" pitchFamily="49" charset="0"/>
                <a:ea typeface="Anonymous Pro" panose="02060609030202000504" pitchFamily="49" charset="0"/>
              </a:rPr>
              <a:t>	</a:t>
            </a:r>
            <a:r>
              <a:rPr lang="ru-RU" sz="2400" dirty="0">
                <a:latin typeface="Anonymous Pro" panose="02060609030202000504" pitchFamily="49" charset="0"/>
                <a:ea typeface="Anonymous Pro" panose="02060609030202000504" pitchFamily="49" charset="0"/>
              </a:rPr>
              <a:t>Из летчиков-бомбардировщиков грозой для фашистов был дважды Герой Советского Союза, коммунист из Минусинска С. И. </a:t>
            </a:r>
            <a:r>
              <a:rPr lang="ru-RU" sz="2400" dirty="0" err="1">
                <a:latin typeface="Anonymous Pro" panose="02060609030202000504" pitchFamily="49" charset="0"/>
                <a:ea typeface="Anonymous Pro" panose="02060609030202000504" pitchFamily="49" charset="0"/>
              </a:rPr>
              <a:t>Кретов</a:t>
            </a:r>
            <a:r>
              <a:rPr lang="ru-RU" sz="2400" dirty="0">
                <a:latin typeface="Anonymous Pro" panose="02060609030202000504" pitchFamily="49" charset="0"/>
                <a:ea typeface="Anonymous Pro" panose="02060609030202000504" pitchFamily="49" charset="0"/>
              </a:rPr>
              <a:t>.</a:t>
            </a:r>
          </a:p>
          <a:p>
            <a:r>
              <a:rPr lang="ru-RU" sz="2400" dirty="0">
                <a:latin typeface="Anonymous Pro" panose="02060609030202000504" pitchFamily="49" charset="0"/>
                <a:ea typeface="Anonymous Pro" panose="02060609030202000504" pitchFamily="49" charset="0"/>
              </a:rPr>
              <a:t> Он совершил более 400 боевых вылетов, наносил сокрушительные удары по железнодорожным узлам и переправам противника, бомбил передний край и глубокие тылы врага. После окончания войны С. И. </a:t>
            </a:r>
            <a:r>
              <a:rPr lang="ru-RU" sz="2400" dirty="0" err="1">
                <a:latin typeface="Anonymous Pro" panose="02060609030202000504" pitchFamily="49" charset="0"/>
                <a:ea typeface="Anonymous Pro" panose="02060609030202000504" pitchFamily="49" charset="0"/>
              </a:rPr>
              <a:t>Кретов</a:t>
            </a:r>
            <a:r>
              <a:rPr lang="ru-RU" sz="2400" dirty="0">
                <a:latin typeface="Anonymous Pro" panose="02060609030202000504" pitchFamily="49" charset="0"/>
                <a:ea typeface="Anonymous Pro" panose="02060609030202000504" pitchFamily="49" charset="0"/>
              </a:rPr>
              <a:t> много лет служил в авиации, передавая свой опыт новому поколению летчиков. Умер в 1975 году. В Минусинске сооружен бронзовый бюст Героя.</a:t>
            </a:r>
          </a:p>
        </p:txBody>
      </p:sp>
      <p:pic>
        <p:nvPicPr>
          <p:cNvPr id="4" name="Рисунок 3" descr="http://im7-tub-ru.yandex.net/i?id=332580257-14-72&amp;n=21"/>
          <p:cNvPicPr/>
          <p:nvPr/>
        </p:nvPicPr>
        <p:blipFill>
          <a:blip r:embed="rId2">
            <a:extLst>
              <a:ext uri="{28A0092B-C50C-407E-A947-70E740481C1C}">
                <a14:useLocalDpi xmlns:a14="http://schemas.microsoft.com/office/drawing/2010/main"/>
              </a:ext>
            </a:extLst>
          </a:blip>
          <a:srcRect/>
          <a:stretch>
            <a:fillRect/>
          </a:stretch>
        </p:blipFill>
        <p:spPr bwMode="auto">
          <a:xfrm>
            <a:off x="815413" y="332656"/>
            <a:ext cx="1513840" cy="1432560"/>
          </a:xfrm>
          <a:prstGeom prst="rect">
            <a:avLst/>
          </a:prstGeom>
          <a:noFill/>
          <a:ln>
            <a:noFill/>
          </a:ln>
        </p:spPr>
      </p:pic>
    </p:spTree>
    <p:extLst>
      <p:ext uri="{BB962C8B-B14F-4D97-AF65-F5344CB8AC3E}">
        <p14:creationId xmlns:p14="http://schemas.microsoft.com/office/powerpoint/2010/main" val="79989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Anonymous Pro" panose="02060609030202000504" pitchFamily="49" charset="0"/>
                <a:ea typeface="Anonymous Pro" panose="02060609030202000504" pitchFamily="49" charset="0"/>
              </a:rPr>
              <a:t>Задание на урок!</a:t>
            </a:r>
          </a:p>
        </p:txBody>
      </p:sp>
      <p:sp>
        <p:nvSpPr>
          <p:cNvPr id="3" name="Содержимое 2"/>
          <p:cNvSpPr>
            <a:spLocks noGrp="1"/>
          </p:cNvSpPr>
          <p:nvPr>
            <p:ph idx="1"/>
          </p:nvPr>
        </p:nvSpPr>
        <p:spPr/>
        <p:txBody>
          <a:bodyPr>
            <a:normAutofit/>
          </a:bodyPr>
          <a:lstStyle/>
          <a:p>
            <a:pPr>
              <a:buFont typeface="Wingdings" pitchFamily="2" charset="2"/>
              <a:buChar char="Ø"/>
            </a:pPr>
            <a:r>
              <a:rPr lang="ru-RU" sz="3200" dirty="0">
                <a:latin typeface="Anonymous Pro" panose="02060609030202000504" pitchFamily="49" charset="0"/>
                <a:ea typeface="Anonymous Pro" panose="02060609030202000504" pitchFamily="49" charset="0"/>
              </a:rPr>
              <a:t>Что, на ваш взгляд, явилось наиболее значимым в победе над врагом?</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4918" y="867091"/>
            <a:ext cx="10242163" cy="4647426"/>
          </a:xfrm>
          <a:prstGeom prst="rect">
            <a:avLst/>
          </a:prstGeom>
        </p:spPr>
        <p:txBody>
          <a:bodyPr wrap="square">
            <a:spAutoFit/>
          </a:bodyPr>
          <a:lstStyle/>
          <a:p>
            <a:pPr algn="ctr"/>
            <a:r>
              <a:rPr lang="ru-RU" sz="3200" b="1" dirty="0">
                <a:solidFill>
                  <a:srgbClr val="FF0000"/>
                </a:solidFill>
                <a:latin typeface="Anonymous Pro" panose="02060609030202000504" pitchFamily="49" charset="0"/>
                <a:ea typeface="Anonymous Pro" panose="02060609030202000504" pitchFamily="49" charset="0"/>
              </a:rPr>
              <a:t>КОМСОМОЛЕЦ ЭВЕНК ИННОКЕНТИЙ УВАЧАН</a:t>
            </a:r>
          </a:p>
          <a:p>
            <a:pPr algn="ctr"/>
            <a:endParaRPr lang="ru-RU" sz="2400" dirty="0">
              <a:solidFill>
                <a:srgbClr val="C00000"/>
              </a:solidFill>
              <a:latin typeface="Anonymous Pro" panose="02060609030202000504" pitchFamily="49" charset="0"/>
              <a:ea typeface="Anonymous Pro" panose="02060609030202000504" pitchFamily="49" charset="0"/>
            </a:endParaRPr>
          </a:p>
          <a:p>
            <a:r>
              <a:rPr lang="ru-RU" sz="2400" dirty="0">
                <a:solidFill>
                  <a:schemeClr val="tx1">
                    <a:lumMod val="95000"/>
                    <a:lumOff val="5000"/>
                  </a:schemeClr>
                </a:solidFill>
                <a:latin typeface="Anonymous Pro" panose="02060609030202000504" pitchFamily="49" charset="0"/>
                <a:ea typeface="Anonymous Pro" panose="02060609030202000504" pitchFamily="49" charset="0"/>
              </a:rPr>
              <a:t>На</a:t>
            </a:r>
            <a:r>
              <a:rPr lang="ru-RU" sz="2400" dirty="0">
                <a:solidFill>
                  <a:srgbClr val="C00000"/>
                </a:solidFill>
                <a:latin typeface="Anonymous Pro" panose="02060609030202000504" pitchFamily="49" charset="0"/>
                <a:ea typeface="Anonymous Pro" panose="02060609030202000504" pitchFamily="49" charset="0"/>
              </a:rPr>
              <a:t> </a:t>
            </a:r>
            <a:r>
              <a:rPr lang="ru-RU" sz="2400" dirty="0">
                <a:latin typeface="Anonymous Pro" panose="02060609030202000504" pitchFamily="49" charset="0"/>
                <a:ea typeface="Anonymous Pro" panose="02060609030202000504" pitchFamily="49" charset="0"/>
              </a:rPr>
              <a:t>фронте был связистом. Он обеспечивал бесперебойную связь между подразделениями в самых трудных условиях боя. За образцовое выполнение заданий командования при форсировании реки Днепр, развитие боевых успехов на правом берегу реки и проявленную при этом отвагу и геройство гвардии красноармейцу И. Г. </a:t>
            </a:r>
            <a:r>
              <a:rPr lang="ru-RU" sz="2400" dirty="0" err="1">
                <a:latin typeface="Anonymous Pro" panose="02060609030202000504" pitchFamily="49" charset="0"/>
                <a:ea typeface="Anonymous Pro" panose="02060609030202000504" pitchFamily="49" charset="0"/>
              </a:rPr>
              <a:t>Увачану</a:t>
            </a:r>
            <a:r>
              <a:rPr lang="ru-RU" sz="2400" dirty="0">
                <a:latin typeface="Anonymous Pro" panose="02060609030202000504" pitchFamily="49" charset="0"/>
                <a:ea typeface="Anonymous Pro" panose="02060609030202000504" pitchFamily="49" charset="0"/>
              </a:rPr>
              <a:t> было присвоено звание Героя Советского Союза. Герою не суждено было вернуться к мирному труду. Вскоре после получения высокого звания он погиб, но земляки бережно хранят о нем память. Его именем названа одна из средних школ Эвенкии.</a:t>
            </a:r>
          </a:p>
        </p:txBody>
      </p:sp>
    </p:spTree>
    <p:extLst>
      <p:ext uri="{BB962C8B-B14F-4D97-AF65-F5344CB8AC3E}">
        <p14:creationId xmlns:p14="http://schemas.microsoft.com/office/powerpoint/2010/main" val="55608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E9D8D1-23BC-6A36-CEBB-5B1A318A6D21}"/>
              </a:ext>
            </a:extLst>
          </p:cNvPr>
          <p:cNvSpPr txBox="1"/>
          <p:nvPr/>
        </p:nvSpPr>
        <p:spPr>
          <a:xfrm>
            <a:off x="916376" y="965771"/>
            <a:ext cx="5599416" cy="5539978"/>
          </a:xfrm>
          <a:prstGeom prst="rect">
            <a:avLst/>
          </a:prstGeom>
          <a:noFill/>
        </p:spPr>
        <p:txBody>
          <a:bodyPr wrap="square" rtlCol="0">
            <a:spAutoFit/>
          </a:bodyPr>
          <a:lstStyle/>
          <a:p>
            <a:r>
              <a:rPr lang="ru-RU" sz="2400" dirty="0">
                <a:latin typeface="Anonymous Pro" panose="02060609030202000504" pitchFamily="49" charset="0"/>
                <a:ea typeface="Anonymous Pro" panose="02060609030202000504" pitchFamily="49" charset="0"/>
              </a:rPr>
              <a:t>Перевод экономики Красноярского края на военный лад начался уже в первые дни войны.  Завод  «Красмаш»  стал выпускать военную технику, фабрика «Спартак» приступила к пошиву обуви для бойцов Красной Армии. На предприятиях был увеличен рабочий день, отменялись отпуска. В трудовых коллективах большое внимание уделялось усилению дисциплины и борьбе с расхитителями</a:t>
            </a:r>
            <a:r>
              <a:rPr lang="ru-RU" sz="2800" dirty="0"/>
              <a:t>.</a:t>
            </a:r>
            <a:br>
              <a:rPr lang="ru-RU" sz="2000" dirty="0"/>
            </a:br>
            <a:r>
              <a:rPr lang="ru-RU" sz="2000" dirty="0"/>
              <a:t>     </a:t>
            </a:r>
            <a:br>
              <a:rPr lang="ru-RU" sz="2000" b="1" dirty="0"/>
            </a:br>
            <a:endParaRPr lang="ru-RU" dirty="0"/>
          </a:p>
        </p:txBody>
      </p:sp>
      <p:pic>
        <p:nvPicPr>
          <p:cNvPr id="10" name="Picture 2" descr="Picture background">
            <a:extLst>
              <a:ext uri="{FF2B5EF4-FFF2-40B4-BE49-F238E27FC236}">
                <a16:creationId xmlns:a16="http://schemas.microsoft.com/office/drawing/2014/main" id="{6549232F-3A8F-4D3E-6BE8-FDB0A9BCDF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600039" y="297950"/>
            <a:ext cx="4628818" cy="30473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cture background">
            <a:extLst>
              <a:ext uri="{FF2B5EF4-FFF2-40B4-BE49-F238E27FC236}">
                <a16:creationId xmlns:a16="http://schemas.microsoft.com/office/drawing/2014/main" id="{ED0C0938-E901-7B6D-F0E5-A0FB918A934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00039" y="3735760"/>
            <a:ext cx="4575425" cy="3047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000">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Оружие Красноярья - фронту</a:t>
            </a:r>
          </a:p>
        </p:txBody>
      </p:sp>
      <p:sp>
        <p:nvSpPr>
          <p:cNvPr id="3" name="Объект 2"/>
          <p:cNvSpPr>
            <a:spLocks noGrp="1"/>
          </p:cNvSpPr>
          <p:nvPr>
            <p:ph idx="1"/>
          </p:nvPr>
        </p:nvSpPr>
        <p:spPr/>
        <p:txBody>
          <a:bodyPr>
            <a:normAutofit/>
          </a:bodyPr>
          <a:lstStyle/>
          <a:p>
            <a:pPr>
              <a:buFont typeface="Wingdings" pitchFamily="2" charset="2"/>
              <a:buChar char="Ø"/>
            </a:pPr>
            <a:r>
              <a:rPr lang="ru-RU" sz="2400" dirty="0">
                <a:latin typeface="Anonymous Pro" panose="02060609030202000504" pitchFamily="49" charset="0"/>
                <a:ea typeface="Anonymous Pro" panose="02060609030202000504" pitchFamily="49" charset="0"/>
              </a:rPr>
              <a:t>Основной продукцией Красноярского машиностроительного завода стали зенитные пушки и минометы: так, «</a:t>
            </a:r>
            <a:r>
              <a:rPr lang="ru-RU" sz="2400" dirty="0" err="1">
                <a:latin typeface="Anonymous Pro" panose="02060609030202000504" pitchFamily="49" charset="0"/>
                <a:ea typeface="Anonymous Pro" panose="02060609030202000504" pitchFamily="49" charset="0"/>
              </a:rPr>
              <a:t>красмашевской</a:t>
            </a:r>
            <a:r>
              <a:rPr lang="ru-RU" sz="2400" dirty="0">
                <a:latin typeface="Anonymous Pro" panose="02060609030202000504" pitchFamily="49" charset="0"/>
                <a:ea typeface="Anonymous Pro" panose="02060609030202000504" pitchFamily="49" charset="0"/>
              </a:rPr>
              <a:t>» зенитной пушкой 70-К оснащались все советские корабли – от катера до линкора.</a:t>
            </a:r>
            <a:endParaRPr lang="en-US" sz="2400" dirty="0">
              <a:latin typeface="Anonymous Pro" panose="02060609030202000504" pitchFamily="49" charset="0"/>
              <a:ea typeface="Anonymous Pro" panose="02060609030202000504" pitchFamily="49" charset="0"/>
            </a:endParaRPr>
          </a:p>
          <a:p>
            <a:pPr>
              <a:buFont typeface="Wingdings" pitchFamily="2" charset="2"/>
              <a:buChar char="Ø"/>
            </a:pPr>
            <a:r>
              <a:rPr lang="ru-RU" sz="2400" dirty="0">
                <a:latin typeface="Anonymous Pro" panose="02060609030202000504" pitchFamily="49" charset="0"/>
                <a:ea typeface="Anonymous Pro" panose="02060609030202000504" pitchFamily="49" charset="0"/>
              </a:rPr>
              <a:t>ПВРЗ   выпускал санитарные, банно-прачечные, танкоремонтные поезда, бронепоезда.</a:t>
            </a:r>
          </a:p>
          <a:p>
            <a:pPr>
              <a:buFont typeface="Wingdings" pitchFamily="2" charset="2"/>
              <a:buChar char="Ø"/>
            </a:pPr>
            <a:r>
              <a:rPr lang="ru-RU" sz="2400" dirty="0">
                <a:latin typeface="Anonymous Pro" panose="02060609030202000504" pitchFamily="49" charset="0"/>
                <a:ea typeface="Anonymous Pro" panose="02060609030202000504" pitchFamily="49" charset="0"/>
              </a:rPr>
              <a:t>Во второй половине 1942 г. Основные задачи по выпуску оборонной были успешно решены.</a:t>
            </a:r>
          </a:p>
        </p:txBody>
      </p:sp>
    </p:spTree>
    <p:extLst>
      <p:ext uri="{BB962C8B-B14F-4D97-AF65-F5344CB8AC3E}">
        <p14:creationId xmlns:p14="http://schemas.microsoft.com/office/powerpoint/2010/main" val="138708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Всенародная помощь фронту</a:t>
            </a:r>
          </a:p>
        </p:txBody>
      </p:sp>
      <p:sp>
        <p:nvSpPr>
          <p:cNvPr id="3" name="Содержимое 2"/>
          <p:cNvSpPr>
            <a:spLocks noGrp="1"/>
          </p:cNvSpPr>
          <p:nvPr>
            <p:ph idx="1"/>
          </p:nvPr>
        </p:nvSpPr>
        <p:spPr>
          <a:xfrm>
            <a:off x="766281" y="1507125"/>
            <a:ext cx="11295580" cy="4985749"/>
          </a:xfrm>
        </p:spPr>
        <p:txBody>
          <a:bodyPr>
            <a:normAutofit fontScale="92500" lnSpcReduction="10000"/>
          </a:bodyPr>
          <a:lstStyle/>
          <a:p>
            <a:pPr>
              <a:buFont typeface="Wingdings" pitchFamily="2" charset="2"/>
              <a:buChar char="Ø"/>
            </a:pPr>
            <a:r>
              <a:rPr lang="ru-RU" sz="2400" dirty="0">
                <a:latin typeface="Anonymous Pro" panose="02060609030202000504" pitchFamily="49" charset="0"/>
                <a:ea typeface="Anonymous Pro" panose="02060609030202000504" pitchFamily="49" charset="0"/>
              </a:rPr>
              <a:t>На средства граждан были построены и переданы армии танковые колонны «Красноярский колхозник», «Красноярский железнодорожник», «советская Хакассия» и др.</a:t>
            </a:r>
          </a:p>
          <a:p>
            <a:pPr>
              <a:buFont typeface="Wingdings" pitchFamily="2" charset="2"/>
              <a:buChar char="Ø"/>
            </a:pPr>
            <a:r>
              <a:rPr lang="ru-RU" sz="2400" dirty="0" err="1">
                <a:latin typeface="Anonymous Pro" panose="02060609030202000504" pitchFamily="49" charset="0"/>
                <a:ea typeface="Anonymous Pro" panose="02060609030202000504" pitchFamily="49" charset="0"/>
              </a:rPr>
              <a:t>Ачинцы</a:t>
            </a:r>
            <a:r>
              <a:rPr lang="ru-RU" sz="2400" dirty="0">
                <a:latin typeface="Anonymous Pro" panose="02060609030202000504" pitchFamily="49" charset="0"/>
                <a:ea typeface="Anonymous Pro" panose="02060609030202000504" pitchFamily="49" charset="0"/>
              </a:rPr>
              <a:t> отправили на фронт более четырех тысяч валенок, варежек и теплых носков.</a:t>
            </a:r>
          </a:p>
          <a:p>
            <a:pPr>
              <a:buFont typeface="Wingdings" pitchFamily="2" charset="2"/>
              <a:buChar char="Ø"/>
            </a:pPr>
            <a:r>
              <a:rPr lang="ru-RU" sz="2400" dirty="0">
                <a:latin typeface="Anonymous Pro" panose="02060609030202000504" pitchFamily="49" charset="0"/>
                <a:ea typeface="Anonymous Pro" panose="02060609030202000504" pitchFamily="49" charset="0"/>
              </a:rPr>
              <a:t>Кристина Шумкова из деревни </a:t>
            </a:r>
            <a:r>
              <a:rPr lang="ru-RU" sz="2400" dirty="0" err="1">
                <a:latin typeface="Anonymous Pro" panose="02060609030202000504" pitchFamily="49" charset="0"/>
                <a:ea typeface="Anonymous Pro" panose="02060609030202000504" pitchFamily="49" charset="0"/>
              </a:rPr>
              <a:t>Лопатино</a:t>
            </a:r>
            <a:r>
              <a:rPr lang="ru-RU" sz="2400" dirty="0">
                <a:latin typeface="Anonymous Pro" panose="02060609030202000504" pitchFamily="49" charset="0"/>
                <a:ea typeface="Anonymous Pro" panose="02060609030202000504" pitchFamily="49" charset="0"/>
              </a:rPr>
              <a:t> Березовского района внесла в банк 121 тыс. руб. из своих сбережений. На ее деньги был построен истребитель, который назвали «Красноярский комсомолец». Почин был подхвачен другими. Были сформированы эскадрильи «Красноярский комсомолец», «Боевые подруги», «Красный медик».</a:t>
            </a:r>
          </a:p>
          <a:p>
            <a:pPr>
              <a:buFont typeface="Wingdings" pitchFamily="2" charset="2"/>
              <a:buChar char="Ø"/>
            </a:pPr>
            <a:r>
              <a:rPr lang="ru-RU" sz="2400" dirty="0">
                <a:latin typeface="Anonymous Pro" panose="02060609030202000504" pitchFamily="49" charset="0"/>
                <a:ea typeface="Anonymous Pro" panose="02060609030202000504" pitchFamily="49" charset="0"/>
              </a:rPr>
              <a:t>Всенародным стало движение по сбору теплых вещей и подарков бойцам . Всего за годы войны красноярцы отправили на фронт 253 вагона с различными подаркам.</a:t>
            </a:r>
          </a:p>
          <a:p>
            <a:pPr>
              <a:buFont typeface="Wingdings" pitchFamily="2" charset="2"/>
              <a:buChar char="Ø"/>
            </a:pPr>
            <a:r>
              <a:rPr lang="ru-RU" sz="2400" i="1" dirty="0">
                <a:latin typeface="Anonymous Pro" panose="02060609030202000504" pitchFamily="49" charset="0"/>
                <a:ea typeface="Anonymous Pro" panose="02060609030202000504" pitchFamily="49" charset="0"/>
              </a:rPr>
              <a:t>Т.о. в широком движении помощи фронту ярко проявился </a:t>
            </a:r>
            <a:r>
              <a:rPr lang="ru-RU" sz="2400" b="1" i="1" dirty="0">
                <a:latin typeface="Anonymous Pro" panose="02060609030202000504" pitchFamily="49" charset="0"/>
                <a:ea typeface="Anonymous Pro" panose="02060609030202000504" pitchFamily="49" charset="0"/>
              </a:rPr>
              <a:t>отечественный характер </a:t>
            </a:r>
            <a:r>
              <a:rPr lang="ru-RU" sz="2400" i="1" dirty="0">
                <a:latin typeface="Anonymous Pro" panose="02060609030202000504" pitchFamily="49" charset="0"/>
                <a:ea typeface="Anonymous Pro" panose="02060609030202000504" pitchFamily="49" charset="0"/>
              </a:rPr>
              <a:t>войны.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7188" y="937758"/>
            <a:ext cx="11664811" cy="4647426"/>
          </a:xfrm>
          <a:prstGeom prst="rect">
            <a:avLst/>
          </a:prstGeom>
        </p:spPr>
        <p:txBody>
          <a:bodyPr wrap="square" anchor="ctr">
            <a:spAutoFit/>
          </a:bodyPr>
          <a:lstStyle/>
          <a:p>
            <a:pPr algn="ctr"/>
            <a:r>
              <a:rPr lang="ru-RU" sz="3200" b="1" dirty="0">
                <a:solidFill>
                  <a:srgbClr val="FF0000"/>
                </a:solidFill>
                <a:latin typeface="Anonymous Pro" panose="02060609030202000504" pitchFamily="49" charset="0"/>
                <a:ea typeface="Anonymous Pro" panose="02060609030202000504" pitchFamily="49" charset="0"/>
              </a:rPr>
              <a:t>ПРОМЫШЛЕННОСТЬ В ГОДЫ ВОЙНЫ</a:t>
            </a:r>
          </a:p>
          <a:p>
            <a:pPr algn="ctr"/>
            <a:endParaRPr lang="ru-RU" sz="2400" b="1" dirty="0">
              <a:solidFill>
                <a:srgbClr val="FF0000"/>
              </a:solidFill>
              <a:latin typeface="Anonymous Pro" panose="02060609030202000504" pitchFamily="49" charset="0"/>
              <a:ea typeface="Anonymous Pro" panose="02060609030202000504" pitchFamily="49" charset="0"/>
            </a:endParaRPr>
          </a:p>
          <a:p>
            <a:r>
              <a:rPr lang="ru-RU" sz="2400" dirty="0">
                <a:latin typeface="Anonymous Pro" panose="02060609030202000504" pitchFamily="49" charset="0"/>
                <a:ea typeface="Anonymous Pro" panose="02060609030202000504" pitchFamily="49" charset="0"/>
              </a:rPr>
              <a:t>Нападение гитлеровской Германии на нашу Родину потребовало быстрого перевода экономики на военные рельсы. В Красноярский край из западных областей было эвакуировано более 80 крупных предприятий.</a:t>
            </a:r>
          </a:p>
          <a:p>
            <a:r>
              <a:rPr lang="ru-RU" sz="2400" dirty="0">
                <a:latin typeface="Anonymous Pro" panose="02060609030202000504" pitchFamily="49" charset="0"/>
                <a:ea typeface="Anonymous Pro" panose="02060609030202000504" pitchFamily="49" charset="0"/>
              </a:rPr>
              <a:t>Только для перевозки завода «Красный Профинтерн» (ныне «</a:t>
            </a:r>
            <a:r>
              <a:rPr lang="ru-RU" sz="2400" dirty="0" err="1">
                <a:latin typeface="Anonymous Pro" panose="02060609030202000504" pitchFamily="49" charset="0"/>
                <a:ea typeface="Anonymous Pro" panose="02060609030202000504" pitchFamily="49" charset="0"/>
              </a:rPr>
              <a:t>Сибтяжмаш</a:t>
            </a:r>
            <a:r>
              <a:rPr lang="ru-RU" sz="2400" dirty="0">
                <a:latin typeface="Anonymous Pro" panose="02060609030202000504" pitchFamily="49" charset="0"/>
                <a:ea typeface="Anonymous Pro" panose="02060609030202000504" pitchFamily="49" charset="0"/>
              </a:rPr>
              <a:t>») из Брянской области в августе 1941 года потребовалось 5934 вагона с оборудованием весом 19 тысяч тонн. Они разгружались вручную, рабочие трудились по 13 – 14 часов в сутки. Оборудование монтировалось в морозы, часто – прямо на снегу. Строительство цехов шло одновременно с освоением выпуска военной продукции. В октябре 1941 года завод дал фронту первые минометы, ручные гранаты, снаряды.</a:t>
            </a:r>
          </a:p>
        </p:txBody>
      </p:sp>
    </p:spTree>
    <p:extLst>
      <p:ext uri="{BB962C8B-B14F-4D97-AF65-F5344CB8AC3E}">
        <p14:creationId xmlns:p14="http://schemas.microsoft.com/office/powerpoint/2010/main" val="361786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393" y="-76663"/>
            <a:ext cx="10515600" cy="1325563"/>
          </a:xfrm>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Прием эвакуированных предприятий и учреждений</a:t>
            </a:r>
          </a:p>
        </p:txBody>
      </p:sp>
      <p:sp>
        <p:nvSpPr>
          <p:cNvPr id="3" name="Содержимое 2"/>
          <p:cNvSpPr>
            <a:spLocks noGrp="1"/>
          </p:cNvSpPr>
          <p:nvPr>
            <p:ph idx="1"/>
          </p:nvPr>
        </p:nvSpPr>
        <p:spPr>
          <a:xfrm>
            <a:off x="601894" y="1248900"/>
            <a:ext cx="7589108" cy="4855261"/>
          </a:xfrm>
        </p:spPr>
        <p:txBody>
          <a:bodyPr>
            <a:normAutofit fontScale="70000" lnSpcReduction="20000"/>
          </a:bodyPr>
          <a:lstStyle/>
          <a:p>
            <a:pPr>
              <a:buFont typeface="Wingdings" pitchFamily="2" charset="2"/>
              <a:buChar char="Ø"/>
            </a:pPr>
            <a:r>
              <a:rPr lang="ru-RU" sz="2900" dirty="0">
                <a:latin typeface="Anonymous Pro" panose="02060609030202000504" pitchFamily="49" charset="0"/>
                <a:ea typeface="Anonymous Pro" panose="02060609030202000504" pitchFamily="49" charset="0"/>
              </a:rPr>
              <a:t>Оборудование завода «Красный Профинтерн» (1/3 всех производимых в стране паровозов, 100% платформ, оборудования для ГЭС) предстояло разместить на строительной </a:t>
            </a:r>
            <a:r>
              <a:rPr lang="ru-RU" sz="2900" b="1" dirty="0">
                <a:latin typeface="Anonymous Pro" panose="02060609030202000504" pitchFamily="49" charset="0"/>
                <a:ea typeface="Anonymous Pro" panose="02060609030202000504" pitchFamily="49" charset="0"/>
              </a:rPr>
              <a:t>площадке «</a:t>
            </a:r>
            <a:r>
              <a:rPr lang="ru-RU" sz="2900" b="1" dirty="0" err="1">
                <a:latin typeface="Anonymous Pro" panose="02060609030202000504" pitchFamily="49" charset="0"/>
                <a:ea typeface="Anonymous Pro" panose="02060609030202000504" pitchFamily="49" charset="0"/>
              </a:rPr>
              <a:t>Сибтяжмаша</a:t>
            </a:r>
            <a:r>
              <a:rPr lang="ru-RU" sz="2900" b="1" dirty="0">
                <a:latin typeface="Anonymous Pro" panose="02060609030202000504" pitchFamily="49" charset="0"/>
                <a:ea typeface="Anonymous Pro" panose="02060609030202000504" pitchFamily="49" charset="0"/>
              </a:rPr>
              <a:t>». </a:t>
            </a:r>
            <a:r>
              <a:rPr lang="ru-RU" sz="2900" dirty="0">
                <a:latin typeface="Anonymous Pro" panose="02060609030202000504" pitchFamily="49" charset="0"/>
                <a:ea typeface="Anonymous Pro" panose="02060609030202000504" pitchFamily="49" charset="0"/>
              </a:rPr>
              <a:t>Люди не жалели сил:</a:t>
            </a:r>
          </a:p>
          <a:p>
            <a:pPr lvl="1">
              <a:buFont typeface="Wingdings" pitchFamily="2" charset="2"/>
              <a:buChar char="Ø"/>
            </a:pPr>
            <a:r>
              <a:rPr lang="ru-RU" sz="2900" dirty="0">
                <a:latin typeface="Anonymous Pro" panose="02060609030202000504" pitchFamily="49" charset="0"/>
                <a:ea typeface="Anonymous Pro" panose="02060609030202000504" pitchFamily="49" charset="0"/>
              </a:rPr>
              <a:t> снимали на плечах с платформ многотонные 	станки;</a:t>
            </a:r>
          </a:p>
          <a:p>
            <a:pPr lvl="1">
              <a:buFont typeface="Wingdings" pitchFamily="2" charset="2"/>
              <a:buChar char="Ø"/>
            </a:pPr>
            <a:r>
              <a:rPr lang="ru-RU" sz="2900" dirty="0">
                <a:latin typeface="Anonymous Pro" panose="02060609030202000504" pitchFamily="49" charset="0"/>
                <a:ea typeface="Anonymous Pro" panose="02060609030202000504" pitchFamily="49" charset="0"/>
              </a:rPr>
              <a:t>вручную катали по временно проложенной узкоколейки вагонетки со станками;</a:t>
            </a:r>
          </a:p>
          <a:p>
            <a:pPr lvl="1">
              <a:buFont typeface="Wingdings" pitchFamily="2" charset="2"/>
              <a:buChar char="Ø"/>
            </a:pPr>
            <a:r>
              <a:rPr lang="ru-RU" sz="2900" dirty="0">
                <a:latin typeface="Anonymous Pro" panose="02060609030202000504" pitchFamily="49" charset="0"/>
                <a:ea typeface="Anonymous Pro" panose="02060609030202000504" pitchFamily="49" charset="0"/>
              </a:rPr>
              <a:t>работали в трескучие морозы.</a:t>
            </a:r>
          </a:p>
          <a:p>
            <a:pPr>
              <a:buFont typeface="Wingdings" pitchFamily="2" charset="2"/>
              <a:buChar char="Ø"/>
            </a:pPr>
            <a:r>
              <a:rPr lang="ru-RU" sz="2900" dirty="0">
                <a:latin typeface="Anonymous Pro" panose="02060609030202000504" pitchFamily="49" charset="0"/>
                <a:ea typeface="Anonymous Pro" panose="02060609030202000504" pitchFamily="49" charset="0"/>
              </a:rPr>
              <a:t>Под временный механический цех приспособили конюшню, под медницкую мастерскую – дровяной сарай. Не дожидаясь завершения строительства цехов, устанавливали в них станки и налаживали выпуск продукции.. Выпускали гранаты, минометы (одно из первых мест в стране), краны для черной металлургии, паровозы серии «СО».</a:t>
            </a:r>
          </a:p>
          <a:p>
            <a:pPr>
              <a:buFont typeface="Wingdings" pitchFamily="2" charset="2"/>
              <a:buChar char="Ø"/>
            </a:pPr>
            <a:r>
              <a:rPr lang="ru-RU" sz="2900" dirty="0">
                <a:latin typeface="Anonymous Pro" panose="02060609030202000504" pitchFamily="49" charset="0"/>
                <a:ea typeface="Anonymous Pro" panose="02060609030202000504" pitchFamily="49" charset="0"/>
              </a:rPr>
              <a:t>Успех в восстановлении завода были тесно связаны с директором «Красного Профинтерна» </a:t>
            </a:r>
            <a:r>
              <a:rPr lang="ru-RU" sz="2900" b="1" dirty="0">
                <a:latin typeface="Anonymous Pro" panose="02060609030202000504" pitchFamily="49" charset="0"/>
                <a:ea typeface="Anonymous Pro" panose="02060609030202000504" pitchFamily="49" charset="0"/>
              </a:rPr>
              <a:t>Н.С. </a:t>
            </a:r>
            <a:r>
              <a:rPr lang="ru-RU" sz="2900" b="1" dirty="0" err="1">
                <a:latin typeface="Anonymous Pro" panose="02060609030202000504" pitchFamily="49" charset="0"/>
                <a:ea typeface="Anonymous Pro" panose="02060609030202000504" pitchFamily="49" charset="0"/>
              </a:rPr>
              <a:t>Чумичевым</a:t>
            </a:r>
            <a:endParaRPr lang="ru-RU" sz="2900" b="1" dirty="0">
              <a:latin typeface="Anonymous Pro" panose="02060609030202000504" pitchFamily="49" charset="0"/>
              <a:ea typeface="Anonymous Pro" panose="02060609030202000504" pitchFamily="49" charset="0"/>
            </a:endParaRPr>
          </a:p>
          <a:p>
            <a:endParaRPr lang="ru-RU" dirty="0">
              <a:latin typeface="Anonymous Pro" panose="02060609030202000504" pitchFamily="49" charset="0"/>
              <a:ea typeface="Anonymous Pro" panose="02060609030202000504" pitchFamily="49" charset="0"/>
            </a:endParaRPr>
          </a:p>
          <a:p>
            <a:endParaRPr lang="ru-RU" dirty="0">
              <a:latin typeface="Anonymous Pro" panose="02060609030202000504" pitchFamily="49" charset="0"/>
              <a:ea typeface="Anonymous Pro" panose="02060609030202000504" pitchFamily="49" charset="0"/>
            </a:endParaRPr>
          </a:p>
        </p:txBody>
      </p:sp>
      <p:pic>
        <p:nvPicPr>
          <p:cNvPr id="1026" name="Picture 2" descr="https://stalinogorsk.ru/_pu/1/03808051.jpg"/>
          <p:cNvPicPr>
            <a:picLocks noChangeAspect="1" noChangeArrowheads="1"/>
          </p:cNvPicPr>
          <p:nvPr/>
        </p:nvPicPr>
        <p:blipFill>
          <a:blip r:embed="rId2"/>
          <a:srcRect/>
          <a:stretch>
            <a:fillRect/>
          </a:stretch>
        </p:blipFill>
        <p:spPr bwMode="auto">
          <a:xfrm>
            <a:off x="8253503" y="1397286"/>
            <a:ext cx="3477909" cy="434883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Прием эвакуированных предприятий и учреждений</a:t>
            </a:r>
          </a:p>
        </p:txBody>
      </p:sp>
      <p:sp>
        <p:nvSpPr>
          <p:cNvPr id="3" name="Содержимое 2"/>
          <p:cNvSpPr>
            <a:spLocks noGrp="1"/>
          </p:cNvSpPr>
          <p:nvPr>
            <p:ph idx="1"/>
          </p:nvPr>
        </p:nvSpPr>
        <p:spPr/>
        <p:txBody>
          <a:bodyPr>
            <a:normAutofit fontScale="92500" lnSpcReduction="20000"/>
          </a:bodyPr>
          <a:lstStyle/>
          <a:p>
            <a:pPr>
              <a:buFont typeface="Wingdings" pitchFamily="2" charset="2"/>
              <a:buChar char="Ø"/>
            </a:pPr>
            <a:r>
              <a:rPr lang="ru-RU" dirty="0">
                <a:latin typeface="Anonymous Pro" panose="02060609030202000504" pitchFamily="49" charset="0"/>
                <a:ea typeface="Anonymous Pro" panose="02060609030202000504" pitchFamily="49" charset="0"/>
              </a:rPr>
              <a:t>Осенью пришли вагоны с оборудованием 23 предприятий.</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Завод №327 и НИИ №9, переименованные </a:t>
            </a:r>
            <a:r>
              <a:rPr lang="ru-RU" b="1" dirty="0">
                <a:latin typeface="Anonymous Pro" panose="02060609030202000504" pitchFamily="49" charset="0"/>
                <a:ea typeface="Anonymous Pro" panose="02060609030202000504" pitchFamily="49" charset="0"/>
              </a:rPr>
              <a:t>в Красноярский радиотехнический завод,</a:t>
            </a:r>
            <a:r>
              <a:rPr lang="ru-RU" dirty="0">
                <a:latin typeface="Anonymous Pro" panose="02060609030202000504" pitchFamily="49" charset="0"/>
                <a:ea typeface="Anonymous Pro" panose="02060609030202000504" pitchFamily="49" charset="0"/>
              </a:rPr>
              <a:t> стали выпускать вагонные радиостанции дальнего действия, самолетные переговорные устройства, радиомаяки и др.</a:t>
            </a:r>
          </a:p>
          <a:p>
            <a:pPr>
              <a:buFont typeface="Wingdings" pitchFamily="2" charset="2"/>
              <a:buChar char="Ø"/>
            </a:pPr>
            <a:r>
              <a:rPr lang="ru-RU" dirty="0">
                <a:latin typeface="Anonymous Pro" panose="02060609030202000504" pitchFamily="49" charset="0"/>
                <a:ea typeface="Anonymous Pro" panose="02060609030202000504" pitchFamily="49" charset="0"/>
              </a:rPr>
              <a:t>В авиаремонтных мастерских им. Побежимова разместилось предприятие №477 из Тульской области. Вначале изготовляли запасные части к самолету «СБ», а в 1943 г. Освоили выпуск </a:t>
            </a:r>
            <a:r>
              <a:rPr lang="ru-RU" dirty="0" err="1">
                <a:latin typeface="Anonymous Pro" panose="02060609030202000504" pitchFamily="49" charset="0"/>
                <a:ea typeface="Anonymous Pro" panose="02060609030202000504" pitchFamily="49" charset="0"/>
              </a:rPr>
              <a:t>катопультового</a:t>
            </a:r>
            <a:r>
              <a:rPr lang="ru-RU" dirty="0">
                <a:latin typeface="Anonymous Pro" panose="02060609030202000504" pitchFamily="49" charset="0"/>
                <a:ea typeface="Anonymous Pro" panose="02060609030202000504" pitchFamily="49" charset="0"/>
              </a:rPr>
              <a:t> самолета Бе-4.</a:t>
            </a:r>
          </a:p>
          <a:p>
            <a:pPr>
              <a:buFont typeface="Wingdings" pitchFamily="2" charset="2"/>
              <a:buChar char="Ø"/>
            </a:pPr>
            <a:r>
              <a:rPr lang="ru-RU" dirty="0">
                <a:latin typeface="Anonymous Pro" panose="02060609030202000504" pitchFamily="49" charset="0"/>
                <a:ea typeface="Anonymous Pro" panose="02060609030202000504" pitchFamily="49" charset="0"/>
              </a:rPr>
              <a:t>ПВРЗ принимал оборудование сразу четырех заводов (20 различных цехов) Коллектив награжден орденом Трудового Красного Знамени. Переходящее  Красное знамя ГКО, которое завоевало предприятие, было оставлено заводу на вечное хранение как символ трудовой доблести.</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392" y="1443842"/>
            <a:ext cx="10369152" cy="4339650"/>
          </a:xfrm>
          <a:prstGeom prst="rect">
            <a:avLst/>
          </a:prstGeom>
        </p:spPr>
        <p:txBody>
          <a:bodyPr wrap="square">
            <a:spAutoFit/>
          </a:bodyPr>
          <a:lstStyle/>
          <a:p>
            <a:pPr algn="ctr"/>
            <a:r>
              <a:rPr lang="ru-RU" sz="3200" b="1" dirty="0">
                <a:solidFill>
                  <a:srgbClr val="FF0000"/>
                </a:solidFill>
                <a:latin typeface="Anonymous Pro" panose="02060609030202000504" pitchFamily="49" charset="0"/>
                <a:ea typeface="Anonymous Pro" panose="02060609030202000504" pitchFamily="49" charset="0"/>
              </a:rPr>
              <a:t>ПРОМЫШЛЕННОСТЬ В ГОДЫ ВОЙНЫ</a:t>
            </a:r>
          </a:p>
          <a:p>
            <a:pPr algn="ctr"/>
            <a:endParaRPr lang="ru-RU" sz="2400" b="1" dirty="0">
              <a:solidFill>
                <a:srgbClr val="FF0000"/>
              </a:solidFill>
              <a:latin typeface="Anonymous Pro" panose="02060609030202000504" pitchFamily="49" charset="0"/>
              <a:ea typeface="Anonymous Pro" panose="02060609030202000504" pitchFamily="49" charset="0"/>
            </a:endParaRPr>
          </a:p>
          <a:p>
            <a:pPr algn="just"/>
            <a:r>
              <a:rPr lang="ru-RU" sz="2400" dirty="0">
                <a:latin typeface="Anonymous Pro" panose="02060609030202000504" pitchFamily="49" charset="0"/>
                <a:ea typeface="Anonymous Pro" panose="02060609030202000504" pitchFamily="49" charset="0"/>
              </a:rPr>
              <a:t>К концу 1941-го в крае уже работали 22 предприятия, изготавливающие оружие и боеприпасы. Среди них завод «</a:t>
            </a:r>
            <a:r>
              <a:rPr lang="ru-RU" sz="2400" dirty="0" err="1">
                <a:latin typeface="Anonymous Pro" panose="02060609030202000504" pitchFamily="49" charset="0"/>
                <a:ea typeface="Anonymous Pro" panose="02060609030202000504" pitchFamily="49" charset="0"/>
              </a:rPr>
              <a:t>Красмаш</a:t>
            </a:r>
            <a:r>
              <a:rPr lang="ru-RU" sz="2400" dirty="0">
                <a:latin typeface="Anonymous Pro" panose="02060609030202000504" pitchFamily="49" charset="0"/>
                <a:ea typeface="Anonymous Pro" panose="02060609030202000504" pitchFamily="49" charset="0"/>
              </a:rPr>
              <a:t>», поставивший фронту за годы войны 26 тысяч пушек различных систем, более 5 тысяч минометов, 220 тысяч крупных авиабомб, 3500 морских мин. На площадях завода имени Побежимова выпускали запчасти к самолету СБ, </a:t>
            </a:r>
            <a:r>
              <a:rPr lang="ru-RU" sz="2400" dirty="0" err="1">
                <a:latin typeface="Anonymous Pro" panose="02060609030202000504" pitchFamily="49" charset="0"/>
                <a:ea typeface="Anonymous Pro" panose="02060609030202000504" pitchFamily="49" charset="0"/>
              </a:rPr>
              <a:t>катапультовый</a:t>
            </a:r>
            <a:r>
              <a:rPr lang="ru-RU" sz="2400" dirty="0">
                <a:latin typeface="Anonymous Pro" panose="02060609030202000504" pitchFamily="49" charset="0"/>
                <a:ea typeface="Anonymous Pro" panose="02060609030202000504" pitchFamily="49" charset="0"/>
              </a:rPr>
              <a:t> базовый разведчик Бе-4. Химические мины и снаряды выпускал комбайновый завод, а с середины 1944 года завод стал производить комбайны.</a:t>
            </a:r>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3393" y="260649"/>
            <a:ext cx="15113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99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011" y="356887"/>
            <a:ext cx="10515600" cy="1325563"/>
          </a:xfrm>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Прием эвакуированных предприятий и учреждений</a:t>
            </a:r>
          </a:p>
        </p:txBody>
      </p:sp>
      <p:sp>
        <p:nvSpPr>
          <p:cNvPr id="3" name="Содержимое 2"/>
          <p:cNvSpPr>
            <a:spLocks noGrp="1"/>
          </p:cNvSpPr>
          <p:nvPr>
            <p:ph idx="1"/>
          </p:nvPr>
        </p:nvSpPr>
        <p:spPr/>
        <p:txBody>
          <a:bodyPr/>
          <a:lstStyle/>
          <a:p>
            <a:pPr>
              <a:buFont typeface="Wingdings" pitchFamily="2" charset="2"/>
              <a:buChar char="Ø"/>
            </a:pPr>
            <a:r>
              <a:rPr lang="ru-RU" dirty="0"/>
              <a:t>Преходящее Красное знамя – одна из форм морального поощрения трудовых коллективов, добившихся значительных успехов в выполнении производственных заданий. Обычно переходило от коллектива к коллективу в </a:t>
            </a:r>
            <a:r>
              <a:rPr lang="ru-RU" dirty="0" err="1"/>
              <a:t>зависимомти</a:t>
            </a:r>
            <a:r>
              <a:rPr lang="ru-RU" dirty="0"/>
              <a:t> от трудовых достижений.</a:t>
            </a:r>
          </a:p>
          <a:p>
            <a:pPr>
              <a:buFont typeface="Wingdings" pitchFamily="2" charset="2"/>
              <a:buChar char="Ø"/>
            </a:pPr>
            <a:r>
              <a:rPr lang="ru-RU" dirty="0"/>
              <a:t>За </a:t>
            </a:r>
            <a:r>
              <a:rPr lang="ru-RU" b="1" dirty="0"/>
              <a:t>комбайновым заводом </a:t>
            </a:r>
            <a:r>
              <a:rPr lang="ru-RU" dirty="0"/>
              <a:t>закрепили оборудование </a:t>
            </a:r>
            <a:r>
              <a:rPr lang="ru-RU" i="1" dirty="0"/>
              <a:t>запорожского завода «Коммунар» </a:t>
            </a:r>
            <a:r>
              <a:rPr lang="ru-RU" dirty="0"/>
              <a:t>для производства боеприпасов  и </a:t>
            </a:r>
            <a:r>
              <a:rPr lang="ru-RU" i="1" dirty="0"/>
              <a:t>Люберецкого завода им. Ухтомского </a:t>
            </a:r>
            <a:r>
              <a:rPr lang="ru-RU" dirty="0"/>
              <a:t>для выпуска снарядов. Всю войну завод успешно справлялся и с выпуском комбайнов для освобожденных районов страны.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Прием эвакуированных предприятий и учреждений</a:t>
            </a:r>
          </a:p>
        </p:txBody>
      </p:sp>
      <p:sp>
        <p:nvSpPr>
          <p:cNvPr id="3" name="Содержимое 2"/>
          <p:cNvSpPr>
            <a:spLocks noGrp="1"/>
          </p:cNvSpPr>
          <p:nvPr>
            <p:ph idx="1"/>
          </p:nvPr>
        </p:nvSpPr>
        <p:spPr/>
        <p:txBody>
          <a:bodyPr/>
          <a:lstStyle/>
          <a:p>
            <a:pPr>
              <a:buNone/>
            </a:pPr>
            <a:r>
              <a:rPr lang="ru-RU" dirty="0">
                <a:latin typeface="Anonymous Pro" panose="02060609030202000504" pitchFamily="49" charset="0"/>
                <a:ea typeface="Anonymous Pro" panose="02060609030202000504" pitchFamily="49" charset="0"/>
              </a:rPr>
              <a:t>	Таким образом, после восстановления эвакуированных производств Красноярск превратился в </a:t>
            </a:r>
            <a:r>
              <a:rPr lang="ru-RU" u="sng" dirty="0">
                <a:latin typeface="Anonymous Pro" panose="02060609030202000504" pitchFamily="49" charset="0"/>
                <a:ea typeface="Anonymous Pro" panose="02060609030202000504" pitchFamily="49" charset="0"/>
              </a:rPr>
              <a:t>крупный индустриальный центр Восточной Сибири</a:t>
            </a:r>
            <a:r>
              <a:rPr lang="ru-RU" dirty="0">
                <a:latin typeface="Anonymous Pro" panose="02060609030202000504" pitchFamily="49" charset="0"/>
                <a:ea typeface="Anonymous Pro" panose="02060609030202000504" pitchFamily="49" charset="0"/>
              </a:rPr>
              <a:t>. В крае получили развитие совершенно новые отрасли промышленности: </a:t>
            </a:r>
            <a:r>
              <a:rPr lang="ru-RU" b="1" dirty="0">
                <a:latin typeface="Anonymous Pro" panose="02060609030202000504" pitchFamily="49" charset="0"/>
                <a:ea typeface="Anonymous Pro" panose="02060609030202000504" pitchFamily="49" charset="0"/>
              </a:rPr>
              <a:t>гидролизная, текстильная, табачная, паровозостроительная</a:t>
            </a:r>
            <a:r>
              <a:rPr lang="ru-RU" dirty="0">
                <a:latin typeface="Anonymous Pro" panose="02060609030202000504" pitchFamily="49" charset="0"/>
                <a:ea typeface="Anonymous Pro" panose="02060609030202000504" pitchFamily="49" charset="0"/>
              </a:rPr>
              <a:t> и т.д. Около 85% всей продукции шло на фронт.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9403" y="197347"/>
            <a:ext cx="7246586" cy="6740307"/>
          </a:xfrm>
          <a:prstGeom prst="rect">
            <a:avLst/>
          </a:prstGeom>
        </p:spPr>
        <p:txBody>
          <a:bodyPr wrap="square">
            <a:spAutoFit/>
          </a:bodyPr>
          <a:lstStyle/>
          <a:p>
            <a:endParaRPr lang="ru-RU" sz="2400" b="1" dirty="0">
              <a:latin typeface="Anonymous Pro" panose="02060609030202000504" pitchFamily="49" charset="0"/>
              <a:ea typeface="Anonymous Pro" panose="02060609030202000504" pitchFamily="49" charset="0"/>
            </a:endParaRPr>
          </a:p>
          <a:p>
            <a:pPr algn="ctr"/>
            <a:r>
              <a:rPr lang="ru-RU" sz="4400" b="1" dirty="0">
                <a:solidFill>
                  <a:srgbClr val="FF0000"/>
                </a:solidFill>
                <a:latin typeface="Anonymous Pro" panose="02060609030202000504" pitchFamily="49" charset="0"/>
                <a:ea typeface="Anonymous Pro" panose="02060609030202000504" pitchFamily="49" charset="0"/>
              </a:rPr>
              <a:t>22 июня 1941 года</a:t>
            </a:r>
          </a:p>
          <a:p>
            <a:r>
              <a:rPr lang="ru-RU" sz="2400" b="1" dirty="0">
                <a:latin typeface="Anonymous Pro" panose="02060609030202000504" pitchFamily="49" charset="0"/>
                <a:ea typeface="Anonymous Pro" panose="02060609030202000504" pitchFamily="49" charset="0"/>
              </a:rPr>
              <a:t>	Фашистская Германия вероломно напала на СССР.</a:t>
            </a:r>
          </a:p>
          <a:p>
            <a:r>
              <a:rPr lang="ru-RU" sz="2400" b="1" dirty="0">
                <a:latin typeface="Anonymous Pro" panose="02060609030202000504" pitchFamily="49" charset="0"/>
                <a:ea typeface="Anonymous Pro" panose="02060609030202000504" pitchFamily="49" charset="0"/>
              </a:rPr>
              <a:t>Правительственное сообщение, с которым выступил В.М. Молотов, прозвучало в Красноярске в 16 часов по местному времени. Горожане, замерев, стояли перед радиорепродукторами на улицах и площадях, слушая о бомбежке городов, боях на западных границах страны.</a:t>
            </a:r>
          </a:p>
          <a:p>
            <a:r>
              <a:rPr lang="ru-RU" sz="2400" b="1" dirty="0">
                <a:latin typeface="Anonymous Pro" panose="02060609030202000504" pitchFamily="49" charset="0"/>
                <a:ea typeface="Anonymous Pro" panose="02060609030202000504" pitchFamily="49" charset="0"/>
              </a:rPr>
              <a:t>	Сотни красноярцев шли в военкоматы, райкомы и горкомы партии, на призывной пункт, который был оборудован в ЦПКиО им </a:t>
            </a:r>
            <a:r>
              <a:rPr lang="ru-RU" sz="2400" b="1" dirty="0" err="1">
                <a:latin typeface="Anonymous Pro" panose="02060609030202000504" pitchFamily="49" charset="0"/>
                <a:ea typeface="Anonymous Pro" panose="02060609030202000504" pitchFamily="49" charset="0"/>
              </a:rPr>
              <a:t>А.М.Горького</a:t>
            </a:r>
            <a:r>
              <a:rPr lang="ru-RU" sz="2400" b="1" dirty="0">
                <a:latin typeface="Anonymous Pro" panose="02060609030202000504" pitchFamily="49" charset="0"/>
                <a:ea typeface="Anonymous Pro" panose="02060609030202000504" pitchFamily="49" charset="0"/>
              </a:rPr>
              <a:t>, с одной просьбой – направить их на фронт.</a:t>
            </a:r>
          </a:p>
          <a:p>
            <a:r>
              <a:rPr lang="ru-RU" sz="2400" b="1" dirty="0">
                <a:latin typeface="Anonymous Pro" panose="02060609030202000504" pitchFamily="49" charset="0"/>
                <a:ea typeface="Anonymous Pro" panose="02060609030202000504" pitchFamily="49" charset="0"/>
              </a:rPr>
              <a:t>	</a:t>
            </a:r>
          </a:p>
        </p:txBody>
      </p:sp>
      <p:pic>
        <p:nvPicPr>
          <p:cNvPr id="3" name="Picture 2" descr="C:\Users\dns\Desktop\Мемориал Победы\DSCF0103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6345" y="1399962"/>
            <a:ext cx="3938524" cy="383507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13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Размещение учебных заведений и населения</a:t>
            </a:r>
          </a:p>
        </p:txBody>
      </p:sp>
      <p:sp>
        <p:nvSpPr>
          <p:cNvPr id="3" name="Содержимое 2"/>
          <p:cNvSpPr>
            <a:spLocks noGrp="1"/>
          </p:cNvSpPr>
          <p:nvPr>
            <p:ph idx="1"/>
          </p:nvPr>
        </p:nvSpPr>
        <p:spPr>
          <a:xfrm>
            <a:off x="838200" y="1825625"/>
            <a:ext cx="6592330" cy="4351338"/>
          </a:xfrm>
        </p:spPr>
        <p:txBody>
          <a:bodyPr>
            <a:normAutofit/>
          </a:bodyPr>
          <a:lstStyle/>
          <a:p>
            <a:pPr>
              <a:buFont typeface="Wingdings" pitchFamily="2" charset="2"/>
              <a:buChar char="Ø"/>
            </a:pPr>
            <a:r>
              <a:rPr lang="ru-RU" sz="2400" b="1" dirty="0">
                <a:solidFill>
                  <a:srgbClr val="FF0000"/>
                </a:solidFill>
                <a:latin typeface="Anonymous Pro" panose="02060609030202000504" pitchFamily="49" charset="0"/>
                <a:ea typeface="Anonymous Pro" panose="02060609030202000504" pitchFamily="49" charset="0"/>
              </a:rPr>
              <a:t>1942   г.</a:t>
            </a:r>
            <a:r>
              <a:rPr lang="ru-RU" sz="2400" b="1" dirty="0">
                <a:latin typeface="Anonymous Pro" panose="02060609030202000504" pitchFamily="49" charset="0"/>
                <a:ea typeface="Anonymous Pro" panose="02060609030202000504" pitchFamily="49" charset="0"/>
              </a:rPr>
              <a:t>  </a:t>
            </a:r>
            <a:r>
              <a:rPr lang="ru-RU" sz="2400" dirty="0">
                <a:latin typeface="Anonymous Pro" panose="02060609030202000504" pitchFamily="49" charset="0"/>
                <a:ea typeface="Anonymous Pro" panose="02060609030202000504" pitchFamily="49" charset="0"/>
              </a:rPr>
              <a:t>- </a:t>
            </a:r>
            <a:r>
              <a:rPr lang="ru-RU" sz="2400" b="1" dirty="0">
                <a:latin typeface="Anonymous Pro" panose="02060609030202000504" pitchFamily="49" charset="0"/>
                <a:ea typeface="Anonymous Pro" panose="02060609030202000504" pitchFamily="49" charset="0"/>
              </a:rPr>
              <a:t>открытие медицинского института. </a:t>
            </a:r>
            <a:r>
              <a:rPr lang="ru-RU" sz="2400" dirty="0">
                <a:latin typeface="Anonymous Pro" panose="02060609030202000504" pitchFamily="49" charset="0"/>
                <a:ea typeface="Anonymous Pro" panose="02060609030202000504" pitchFamily="49" charset="0"/>
              </a:rPr>
              <a:t>Он был создан на базе Ленинградского мединститута им. Академика Павлова, 2-го Ленинградского мединститута, Ленинградского И Воронежского стоматологических институтов. Уже через полгода первые выпускники вуза ушли на фронт. Первым ректором стал профессор </a:t>
            </a:r>
            <a:r>
              <a:rPr lang="ru-RU" sz="2400" b="1" dirty="0">
                <a:solidFill>
                  <a:srgbClr val="FF0000"/>
                </a:solidFill>
                <a:latin typeface="Anonymous Pro" panose="02060609030202000504" pitchFamily="49" charset="0"/>
                <a:ea typeface="Anonymous Pro" panose="02060609030202000504" pitchFamily="49" charset="0"/>
              </a:rPr>
              <a:t>Николай Иванович </a:t>
            </a:r>
            <a:r>
              <a:rPr lang="ru-RU" sz="2400" b="1" dirty="0" err="1">
                <a:solidFill>
                  <a:srgbClr val="FF0000"/>
                </a:solidFill>
                <a:latin typeface="Anonymous Pro" panose="02060609030202000504" pitchFamily="49" charset="0"/>
                <a:ea typeface="Anonymous Pro" panose="02060609030202000504" pitchFamily="49" charset="0"/>
              </a:rPr>
              <a:t>Озерецкий</a:t>
            </a:r>
            <a:endParaRPr lang="ru-RU" sz="2400" b="1" dirty="0">
              <a:solidFill>
                <a:srgbClr val="FF0000"/>
              </a:solidFill>
              <a:latin typeface="Anonymous Pro" panose="02060609030202000504" pitchFamily="49" charset="0"/>
              <a:ea typeface="Anonymous Pro" panose="02060609030202000504" pitchFamily="49" charset="0"/>
            </a:endParaRPr>
          </a:p>
        </p:txBody>
      </p:sp>
      <p:pic>
        <p:nvPicPr>
          <p:cNvPr id="21506" name="Picture 2" descr="https://pda.litres.ru/static/bookimages/21/62/82/21628291.bin.dir/h/i_004.jpg"/>
          <p:cNvPicPr>
            <a:picLocks noChangeAspect="1" noChangeArrowheads="1"/>
          </p:cNvPicPr>
          <p:nvPr/>
        </p:nvPicPr>
        <p:blipFill>
          <a:blip r:embed="rId2"/>
          <a:srcRect/>
          <a:stretch>
            <a:fillRect/>
          </a:stretch>
        </p:blipFill>
        <p:spPr bwMode="auto">
          <a:xfrm>
            <a:off x="8246238" y="1690688"/>
            <a:ext cx="3338236" cy="414835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8976"/>
            <a:ext cx="10515600" cy="1325563"/>
          </a:xfrm>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Решение проблемы кадров</a:t>
            </a:r>
          </a:p>
        </p:txBody>
      </p:sp>
      <p:sp>
        <p:nvSpPr>
          <p:cNvPr id="3" name="Содержимое 2"/>
          <p:cNvSpPr>
            <a:spLocks noGrp="1"/>
          </p:cNvSpPr>
          <p:nvPr>
            <p:ph idx="1"/>
          </p:nvPr>
        </p:nvSpPr>
        <p:spPr>
          <a:xfrm>
            <a:off x="622078" y="1287959"/>
            <a:ext cx="5689916" cy="5010099"/>
          </a:xfrm>
        </p:spPr>
        <p:txBody>
          <a:bodyPr>
            <a:normAutofit fontScale="77500" lnSpcReduction="20000"/>
          </a:bodyPr>
          <a:lstStyle/>
          <a:p>
            <a:pPr>
              <a:buFont typeface="Wingdings" pitchFamily="2" charset="2"/>
              <a:buChar char="Ø"/>
            </a:pPr>
            <a:r>
              <a:rPr lang="ru-RU" dirty="0">
                <a:latin typeface="Anonymous Pro" panose="02060609030202000504" pitchFamily="49" charset="0"/>
                <a:ea typeface="Anonymous Pro" panose="02060609030202000504" pitchFamily="49" charset="0"/>
              </a:rPr>
              <a:t>Февраль 1942 г. – Указ Президиума Верховного Совета СССР о мобилизации  трудоспособных горожан  (мужчины в возрасте от 16 до 58 лет, женщины – от 16 до 45 лет) для работы на предприятиях и стройках.</a:t>
            </a:r>
          </a:p>
          <a:p>
            <a:pPr>
              <a:buFont typeface="Wingdings" pitchFamily="2" charset="2"/>
              <a:buChar char="Ø"/>
            </a:pPr>
            <a:r>
              <a:rPr lang="ru-RU" dirty="0">
                <a:latin typeface="Anonymous Pro" panose="02060609030202000504" pitchFamily="49" charset="0"/>
                <a:ea typeface="Anonymous Pro" panose="02060609030202000504" pitchFamily="49" charset="0"/>
              </a:rPr>
              <a:t>Декабрь 1941 г. – закон «Об ответственности рабочих и служащих предприятий военной промышленности за самовольный уход с предприятий».</a:t>
            </a:r>
          </a:p>
          <a:p>
            <a:pPr>
              <a:buFont typeface="Wingdings" pitchFamily="2" charset="2"/>
              <a:buChar char="Ø"/>
            </a:pPr>
            <a:r>
              <a:rPr lang="ru-RU" dirty="0">
                <a:latin typeface="Anonymous Pro" panose="02060609030202000504" pitchFamily="49" charset="0"/>
                <a:ea typeface="Anonymous Pro" panose="02060609030202000504" pitchFamily="49" charset="0"/>
              </a:rPr>
              <a:t>«Жены – на производство»</a:t>
            </a:r>
          </a:p>
          <a:p>
            <a:pPr>
              <a:buFont typeface="Wingdings" pitchFamily="2" charset="2"/>
              <a:buChar char="Ø"/>
            </a:pPr>
            <a:r>
              <a:rPr lang="ru-RU" dirty="0">
                <a:latin typeface="Anonymous Pro" panose="02060609030202000504" pitchFamily="49" charset="0"/>
                <a:ea typeface="Anonymous Pro" panose="02060609030202000504" pitchFamily="49" charset="0"/>
              </a:rPr>
              <a:t>Возвращение ветеранов. Одним из первых вернулся на ПВРЗ пенсионер </a:t>
            </a:r>
            <a:r>
              <a:rPr lang="ru-RU" b="1" dirty="0">
                <a:latin typeface="Anonymous Pro" panose="02060609030202000504" pitchFamily="49" charset="0"/>
                <a:ea typeface="Anonymous Pro" panose="02060609030202000504" pitchFamily="49" charset="0"/>
              </a:rPr>
              <a:t>Н.И. Юсупов, </a:t>
            </a:r>
            <a:r>
              <a:rPr lang="ru-RU" dirty="0">
                <a:latin typeface="Anonymous Pro" panose="02060609030202000504" pitchFamily="49" charset="0"/>
                <a:ea typeface="Anonymous Pro" panose="02060609030202000504" pitchFamily="49" charset="0"/>
              </a:rPr>
              <a:t>проработавший на заводе 30 лет. Прежде всего ветераны передавали свой опыт молодежи.</a:t>
            </a:r>
          </a:p>
        </p:txBody>
      </p:sp>
      <p:pic>
        <p:nvPicPr>
          <p:cNvPr id="7170" name="Picture 2" descr="https://ds03.infourok.ru/uploads/ex/0f58/0001a97f-1306cb31/img40.jpg"/>
          <p:cNvPicPr>
            <a:picLocks noChangeAspect="1" noChangeArrowheads="1"/>
          </p:cNvPicPr>
          <p:nvPr/>
        </p:nvPicPr>
        <p:blipFill>
          <a:blip r:embed="rId2"/>
          <a:srcRect/>
          <a:stretch>
            <a:fillRect/>
          </a:stretch>
        </p:blipFill>
        <p:spPr bwMode="auto">
          <a:xfrm>
            <a:off x="6311994" y="1686753"/>
            <a:ext cx="5616680" cy="421251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FF0000"/>
                </a:solidFill>
                <a:latin typeface="Anonymous Pro" panose="02060609030202000504" pitchFamily="49" charset="0"/>
                <a:ea typeface="Anonymous Pro" panose="02060609030202000504" pitchFamily="49" charset="0"/>
              </a:rPr>
              <a:t>Решение проблемы кадров</a:t>
            </a:r>
          </a:p>
        </p:txBody>
      </p:sp>
      <p:sp>
        <p:nvSpPr>
          <p:cNvPr id="3" name="Содержимое 2"/>
          <p:cNvSpPr>
            <a:spLocks noGrp="1"/>
          </p:cNvSpPr>
          <p:nvPr>
            <p:ph idx="1"/>
          </p:nvPr>
        </p:nvSpPr>
        <p:spPr/>
        <p:txBody>
          <a:bodyPr>
            <a:normAutofit fontScale="92500" lnSpcReduction="10000"/>
          </a:bodyPr>
          <a:lstStyle/>
          <a:p>
            <a:pPr>
              <a:buFont typeface="Wingdings" pitchFamily="2" charset="2"/>
              <a:buChar char="Ø"/>
            </a:pPr>
            <a:r>
              <a:rPr lang="ru-RU" b="1" dirty="0"/>
              <a:t>«Молодежь – к станку!»:</a:t>
            </a:r>
            <a:r>
              <a:rPr lang="ru-RU" dirty="0"/>
              <a:t> краснознаменная комсомольская группа К.М. </a:t>
            </a:r>
            <a:r>
              <a:rPr lang="ru-RU" dirty="0" err="1"/>
              <a:t>Светяшкова</a:t>
            </a:r>
            <a:r>
              <a:rPr lang="ru-RU" dirty="0"/>
              <a:t> на ПВРЗ  дала обязательство работать столько, сколько требует фронт, выполняя нормы на  300%. 11 ноября 1941 г. Комсомолец </a:t>
            </a:r>
            <a:r>
              <a:rPr lang="ru-RU" dirty="0" err="1"/>
              <a:t>Долгарев</a:t>
            </a:r>
            <a:r>
              <a:rPr lang="ru-RU" dirty="0"/>
              <a:t> проработал подряд 36 часов, перевыполнив задание в 3 раза.</a:t>
            </a:r>
          </a:p>
          <a:p>
            <a:pPr>
              <a:buFont typeface="Wingdings" pitchFamily="2" charset="2"/>
              <a:buChar char="Ø"/>
            </a:pPr>
            <a:r>
              <a:rPr lang="ru-RU" b="1" dirty="0"/>
              <a:t>Социалистическое соревнование:</a:t>
            </a:r>
          </a:p>
          <a:p>
            <a:pPr>
              <a:buFont typeface="Wingdings" pitchFamily="2" charset="2"/>
              <a:buChar char="Ø"/>
            </a:pPr>
            <a:r>
              <a:rPr lang="ru-RU" dirty="0"/>
              <a:t>движение многостаночников (токарь ПВРЗ Г. Андреев обслуживал три станка, выполняя за смену до девяти норм, а на «</a:t>
            </a:r>
            <a:r>
              <a:rPr lang="ru-RU" dirty="0" err="1"/>
              <a:t>Сибтяжмаше</a:t>
            </a:r>
            <a:r>
              <a:rPr lang="ru-RU" dirty="0"/>
              <a:t>» </a:t>
            </a:r>
            <a:r>
              <a:rPr lang="ru-RU" dirty="0" err="1"/>
              <a:t>на</a:t>
            </a:r>
            <a:r>
              <a:rPr lang="ru-RU" dirty="0"/>
              <a:t> трех станках работал Л.Мохов, перевыполняя сменное задание в пять раз);</a:t>
            </a:r>
          </a:p>
          <a:p>
            <a:pPr>
              <a:buFont typeface="Wingdings" pitchFamily="2" charset="2"/>
              <a:buChar char="Ø"/>
            </a:pPr>
            <a:r>
              <a:rPr lang="ru-RU" b="1" dirty="0"/>
              <a:t>Комсомольско-молодежные бригады</a:t>
            </a:r>
          </a:p>
          <a:p>
            <a:pPr>
              <a:buFont typeface="Wingdings" pitchFamily="2" charset="2"/>
              <a:buChar char="Ø"/>
            </a:pPr>
            <a:r>
              <a:rPr lang="ru-RU" b="1" dirty="0"/>
              <a:t>Соревнование по профессиям</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060" y="172995"/>
            <a:ext cx="10515600" cy="1325563"/>
          </a:xfrm>
        </p:spPr>
        <p:txBody>
          <a:bodyPr>
            <a:noAutofit/>
          </a:bodyPr>
          <a:lstStyle/>
          <a:p>
            <a:r>
              <a:rPr lang="ru-RU" sz="3200" b="1" dirty="0">
                <a:solidFill>
                  <a:srgbClr val="FF0000"/>
                </a:solidFill>
                <a:latin typeface="Anonymous Pro" panose="02060609030202000504" pitchFamily="49" charset="0"/>
                <a:ea typeface="Anonymous Pro" panose="02060609030202000504" pitchFamily="49" charset="0"/>
              </a:rPr>
              <a:t>СЕЛЬСКОЕ ХОЗЯЙСТВО И ДЕРЕВНЯ В ГОДЫ ВОЙНЫ</a:t>
            </a:r>
            <a:br>
              <a:rPr lang="ru-RU" sz="3200" b="1" dirty="0">
                <a:solidFill>
                  <a:srgbClr val="FF0000"/>
                </a:solidFill>
              </a:rPr>
            </a:br>
            <a:endParaRPr lang="ru-RU" sz="3200" dirty="0"/>
          </a:p>
        </p:txBody>
      </p:sp>
      <p:sp>
        <p:nvSpPr>
          <p:cNvPr id="3" name="Содержимое 2"/>
          <p:cNvSpPr>
            <a:spLocks noGrp="1"/>
          </p:cNvSpPr>
          <p:nvPr>
            <p:ph idx="1"/>
          </p:nvPr>
        </p:nvSpPr>
        <p:spPr>
          <a:xfrm>
            <a:off x="286265" y="1108932"/>
            <a:ext cx="11460892" cy="5250679"/>
          </a:xfrm>
        </p:spPr>
        <p:txBody>
          <a:bodyPr>
            <a:normAutofit fontScale="92500" lnSpcReduction="20000"/>
          </a:bodyPr>
          <a:lstStyle/>
          <a:p>
            <a:pPr>
              <a:buFont typeface="Wingdings" pitchFamily="2" charset="2"/>
              <a:buChar char="Ø"/>
            </a:pPr>
            <a:r>
              <a:rPr lang="ru-RU" dirty="0">
                <a:latin typeface="Anonymous Pro" panose="02060609030202000504" pitchFamily="49" charset="0"/>
                <a:ea typeface="Anonymous Pro" panose="02060609030202000504" pitchFamily="49" charset="0"/>
              </a:rPr>
              <a:t>Значительная часть мужского населения, механизаторских кадров и техники была отвлечена в армию. Рабочий день был увеличен до 12—15 часов в сутки. На колхозные поля и животноводческие фермы вышли старики, женщины и дети, юноши и девушки в короткие сроки овладевали мастерством управления машинами. </a:t>
            </a:r>
          </a:p>
          <a:p>
            <a:pPr>
              <a:buFont typeface="Wingdings" pitchFamily="2" charset="2"/>
              <a:buChar char="Ø"/>
            </a:pPr>
            <a:r>
              <a:rPr lang="ru-RU" dirty="0">
                <a:latin typeface="Anonymous Pro" panose="02060609030202000504" pitchFamily="49" charset="0"/>
                <a:ea typeface="Anonymous Pro" panose="02060609030202000504" pitchFamily="49" charset="0"/>
              </a:rPr>
              <a:t>	В горячие дни уборки урожая появилось много новых героев и героинь сельскохозяйственного труда. Мастер комбайновой уборки </a:t>
            </a:r>
            <a:r>
              <a:rPr lang="ru-RU" dirty="0">
                <a:solidFill>
                  <a:srgbClr val="FF0000"/>
                </a:solidFill>
                <a:latin typeface="Anonymous Pro" panose="02060609030202000504" pitchFamily="49" charset="0"/>
                <a:ea typeface="Anonymous Pro" panose="02060609030202000504" pitchFamily="49" charset="0"/>
              </a:rPr>
              <a:t>Нефедов</a:t>
            </a:r>
            <a:r>
              <a:rPr lang="ru-RU" dirty="0">
                <a:latin typeface="Anonymous Pro" panose="02060609030202000504" pitchFamily="49" charset="0"/>
                <a:ea typeface="Anonymous Pro" panose="02060609030202000504" pitchFamily="49" charset="0"/>
              </a:rPr>
              <a:t> в Краснотуранской</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МТС своим комбайном убрал более 350 гектаров при средней урожайности свыше 12 центнеров зерна с гектара. </a:t>
            </a:r>
          </a:p>
          <a:p>
            <a:pPr>
              <a:buFont typeface="Wingdings" pitchFamily="2" charset="2"/>
              <a:buChar char="Ø"/>
            </a:pPr>
            <a:r>
              <a:rPr lang="ru-RU" dirty="0">
                <a:latin typeface="Anonymous Pro" panose="02060609030202000504" pitchFamily="49" charset="0"/>
                <a:ea typeface="Anonymous Pro" panose="02060609030202000504" pitchFamily="49" charset="0"/>
              </a:rPr>
              <a:t>Свыше двух тысяч вязальщиц снопов работали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по методу лучшего в крае «фронтового» звена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колхоза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«Первое мая» </a:t>
            </a:r>
            <a:r>
              <a:rPr lang="ru-RU" dirty="0" err="1">
                <a:latin typeface="Anonymous Pro" panose="02060609030202000504" pitchFamily="49" charset="0"/>
                <a:ea typeface="Anonymous Pro" panose="02060609030202000504" pitchFamily="49" charset="0"/>
              </a:rPr>
              <a:t>Усть-Абаканского</a:t>
            </a:r>
            <a:r>
              <a:rPr lang="ru-RU" dirty="0">
                <a:latin typeface="Anonymous Pro" panose="02060609030202000504" pitchFamily="49" charset="0"/>
                <a:ea typeface="Anonymous Pro" panose="02060609030202000504" pitchFamily="49" charset="0"/>
              </a:rPr>
              <a:t>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района.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Под руководством </a:t>
            </a:r>
            <a:r>
              <a:rPr lang="en-US" dirty="0">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комсомолки </a:t>
            </a:r>
            <a:r>
              <a:rPr lang="ru-RU" dirty="0">
                <a:solidFill>
                  <a:srgbClr val="FF0000"/>
                </a:solidFill>
                <a:latin typeface="Anonymous Pro" panose="02060609030202000504" pitchFamily="49" charset="0"/>
                <a:ea typeface="Anonymous Pro" panose="02060609030202000504" pitchFamily="49" charset="0"/>
              </a:rPr>
              <a:t>Дуси </a:t>
            </a:r>
            <a:r>
              <a:rPr lang="ru-RU" dirty="0" err="1">
                <a:solidFill>
                  <a:srgbClr val="FF0000"/>
                </a:solidFill>
                <a:latin typeface="Anonymous Pro" panose="02060609030202000504" pitchFamily="49" charset="0"/>
                <a:ea typeface="Anonymous Pro" panose="02060609030202000504" pitchFamily="49" charset="0"/>
              </a:rPr>
              <a:t>Дребенцовой</a:t>
            </a:r>
            <a:r>
              <a:rPr lang="ru-RU" dirty="0">
                <a:solidFill>
                  <a:srgbClr val="FF0000"/>
                </a:solidFill>
                <a:latin typeface="Anonymous Pro" panose="02060609030202000504" pitchFamily="49" charset="0"/>
                <a:ea typeface="Anonymous Pro" panose="02060609030202000504" pitchFamily="49" charset="0"/>
              </a:rPr>
              <a:t> </a:t>
            </a:r>
            <a:r>
              <a:rPr lang="en-US" dirty="0">
                <a:solidFill>
                  <a:srgbClr val="FF0000"/>
                </a:solidFill>
                <a:latin typeface="Anonymous Pro" panose="02060609030202000504" pitchFamily="49" charset="0"/>
                <a:ea typeface="Anonymous Pro" panose="02060609030202000504" pitchFamily="49" charset="0"/>
              </a:rPr>
              <a:t>                                                                 </a:t>
            </a:r>
            <a:r>
              <a:rPr lang="ru-RU" dirty="0">
                <a:latin typeface="Anonymous Pro" panose="02060609030202000504" pitchFamily="49" charset="0"/>
                <a:ea typeface="Anonymous Pro" panose="02060609030202000504" pitchFamily="49" charset="0"/>
              </a:rPr>
              <a:t>это звено вязало до 25 тысячи снопов в день.</a:t>
            </a:r>
          </a:p>
          <a:p>
            <a:endParaRPr lang="ru-RU" dirty="0">
              <a:latin typeface="Anonymous Pro" panose="02060609030202000504" pitchFamily="49" charset="0"/>
              <a:ea typeface="Anonymous Pro" panose="02060609030202000504" pitchFamily="49"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397" y="761394"/>
            <a:ext cx="10849205" cy="1938992"/>
          </a:xfrm>
          <a:prstGeom prst="rect">
            <a:avLst/>
          </a:prstGeom>
        </p:spPr>
        <p:txBody>
          <a:bodyPr wrap="square">
            <a:spAutoFit/>
          </a:bodyPr>
          <a:lstStyle/>
          <a:p>
            <a:pPr algn="ctr"/>
            <a:r>
              <a:rPr lang="ru-RU" sz="2800" b="1" dirty="0">
                <a:solidFill>
                  <a:srgbClr val="FF0000"/>
                </a:solidFill>
                <a:latin typeface="Anonymous Pro" panose="02060609030202000504" pitchFamily="49" charset="0"/>
                <a:ea typeface="Anonymous Pro" panose="02060609030202000504" pitchFamily="49" charset="0"/>
              </a:rPr>
              <a:t>ПРОМЫШЛЕННОСТЬ В ГОДЫ ВОЙНЫ</a:t>
            </a:r>
          </a:p>
          <a:p>
            <a:r>
              <a:rPr lang="ru-RU" sz="2400" b="1" dirty="0">
                <a:solidFill>
                  <a:srgbClr val="FF0000"/>
                </a:solidFill>
                <a:latin typeface="Anonymous Pro" panose="02060609030202000504" pitchFamily="49" charset="0"/>
                <a:ea typeface="Anonymous Pro" panose="02060609030202000504" pitchFamily="49" charset="0"/>
              </a:rPr>
              <a:t>ЗАДАНИЕ №</a:t>
            </a:r>
            <a:r>
              <a:rPr lang="ru-RU" sz="2400" dirty="0">
                <a:solidFill>
                  <a:srgbClr val="FF0000"/>
                </a:solidFill>
                <a:latin typeface="Anonymous Pro" panose="02060609030202000504" pitchFamily="49" charset="0"/>
                <a:ea typeface="Anonymous Pro" panose="02060609030202000504" pitchFamily="49" charset="0"/>
              </a:rPr>
              <a:t>1.</a:t>
            </a:r>
            <a:r>
              <a:rPr lang="ru-RU" sz="2400" dirty="0">
                <a:latin typeface="Anonymous Pro" panose="02060609030202000504" pitchFamily="49" charset="0"/>
                <a:ea typeface="Anonymous Pro" panose="02060609030202000504" pitchFamily="49" charset="0"/>
              </a:rPr>
              <a:t>Прочитайте  отрывок из стихотворения</a:t>
            </a:r>
          </a:p>
          <a:p>
            <a:r>
              <a:rPr lang="ru-RU" sz="2400" dirty="0">
                <a:latin typeface="Anonymous Pro" panose="02060609030202000504" pitchFamily="49" charset="0"/>
                <a:ea typeface="Anonymous Pro" panose="02060609030202000504" pitchFamily="49" charset="0"/>
              </a:rPr>
              <a:t>И. Рождественского. Ответьте на вопрос. В каких условиях проходило освоение производства  и выпуск военной продукции?</a:t>
            </a:r>
          </a:p>
          <a:p>
            <a:endParaRPr lang="ru-RU" sz="2000" b="1" dirty="0">
              <a:latin typeface="Anonymous Pro" panose="02060609030202000504" pitchFamily="49" charset="0"/>
              <a:ea typeface="Anonymous Pro" panose="02060609030202000504" pitchFamily="49" charset="0"/>
            </a:endParaRPr>
          </a:p>
        </p:txBody>
      </p:sp>
      <p:sp>
        <p:nvSpPr>
          <p:cNvPr id="3" name="TextBox 2">
            <a:extLst>
              <a:ext uri="{FF2B5EF4-FFF2-40B4-BE49-F238E27FC236}">
                <a16:creationId xmlns:a16="http://schemas.microsoft.com/office/drawing/2014/main" id="{080C19DE-AD5D-A2F0-3FB6-4FEF907B6403}"/>
              </a:ext>
            </a:extLst>
          </p:cNvPr>
          <p:cNvSpPr txBox="1"/>
          <p:nvPr/>
        </p:nvSpPr>
        <p:spPr>
          <a:xfrm>
            <a:off x="3462390" y="3049618"/>
            <a:ext cx="7414305" cy="3046988"/>
          </a:xfrm>
          <a:prstGeom prst="rect">
            <a:avLst/>
          </a:prstGeom>
          <a:noFill/>
        </p:spPr>
        <p:txBody>
          <a:bodyPr wrap="square" rtlCol="0">
            <a:spAutoFit/>
          </a:bodyPr>
          <a:lstStyle/>
          <a:p>
            <a:r>
              <a:rPr lang="ru-RU" sz="2400" b="1" dirty="0">
                <a:latin typeface="Anonymous Pro" panose="02060609030202000504" pitchFamily="49" charset="0"/>
                <a:ea typeface="Anonymous Pro" panose="02060609030202000504" pitchFamily="49" charset="0"/>
              </a:rPr>
              <a:t>Станки стояли прямо на снегу,</a:t>
            </a:r>
          </a:p>
          <a:p>
            <a:r>
              <a:rPr lang="ru-RU" sz="2400" b="1" dirty="0">
                <a:latin typeface="Anonymous Pro" panose="02060609030202000504" pitchFamily="49" charset="0"/>
                <a:ea typeface="Anonymous Pro" panose="02060609030202000504" pitchFamily="49" charset="0"/>
              </a:rPr>
              <a:t>К морозной стали руки примерзали,</a:t>
            </a:r>
          </a:p>
          <a:p>
            <a:r>
              <a:rPr lang="ru-RU" sz="2400" b="1" dirty="0">
                <a:latin typeface="Anonymous Pro" panose="02060609030202000504" pitchFamily="49" charset="0"/>
                <a:ea typeface="Anonymous Pro" panose="02060609030202000504" pitchFamily="49" charset="0"/>
              </a:rPr>
              <a:t>И задыхалась вьюга на бегу,</a:t>
            </a:r>
          </a:p>
          <a:p>
            <a:r>
              <a:rPr lang="ru-RU" sz="2400" b="1" dirty="0">
                <a:latin typeface="Anonymous Pro" panose="02060609030202000504" pitchFamily="49" charset="0"/>
                <a:ea typeface="Anonymous Pro" panose="02060609030202000504" pitchFamily="49" charset="0"/>
              </a:rPr>
              <a:t>И в белых вихрях затерялись дали.</a:t>
            </a:r>
          </a:p>
          <a:p>
            <a:r>
              <a:rPr lang="ru-RU" sz="2400" b="1" dirty="0">
                <a:latin typeface="Anonymous Pro" panose="02060609030202000504" pitchFamily="49" charset="0"/>
                <a:ea typeface="Anonymous Pro" panose="02060609030202000504" pitchFamily="49" charset="0"/>
              </a:rPr>
              <a:t>Еще не воздвигали корпуса</a:t>
            </a:r>
          </a:p>
          <a:p>
            <a:r>
              <a:rPr lang="ru-RU" sz="2400" b="1" dirty="0">
                <a:latin typeface="Anonymous Pro" panose="02060609030202000504" pitchFamily="49" charset="0"/>
                <a:ea typeface="Anonymous Pro" panose="02060609030202000504" pitchFamily="49" charset="0"/>
              </a:rPr>
              <a:t>И котлованы только начинали,</a:t>
            </a:r>
          </a:p>
          <a:p>
            <a:r>
              <a:rPr lang="ru-RU" sz="2400" b="1" dirty="0">
                <a:latin typeface="Anonymous Pro" panose="02060609030202000504" pitchFamily="49" charset="0"/>
                <a:ea typeface="Anonymous Pro" panose="02060609030202000504" pitchFamily="49" charset="0"/>
              </a:rPr>
              <a:t>Но мы творили, нет, не чудеса,</a:t>
            </a:r>
          </a:p>
          <a:p>
            <a:r>
              <a:rPr lang="ru-RU" sz="2400" b="1" dirty="0">
                <a:latin typeface="Anonymous Pro" panose="02060609030202000504" pitchFamily="49" charset="0"/>
                <a:ea typeface="Anonymous Pro" panose="02060609030202000504" pitchFamily="49" charset="0"/>
              </a:rPr>
              <a:t>Мы просто фронту честно помогали.</a:t>
            </a:r>
          </a:p>
        </p:txBody>
      </p:sp>
    </p:spTree>
    <p:extLst>
      <p:ext uri="{BB962C8B-B14F-4D97-AF65-F5344CB8AC3E}">
        <p14:creationId xmlns:p14="http://schemas.microsoft.com/office/powerpoint/2010/main" val="170161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9403" y="116633"/>
            <a:ext cx="11233248" cy="6678751"/>
          </a:xfrm>
          <a:prstGeom prst="rect">
            <a:avLst/>
          </a:prstGeom>
        </p:spPr>
        <p:txBody>
          <a:bodyPr wrap="square">
            <a:spAutoFit/>
          </a:bodyPr>
          <a:lstStyle/>
          <a:p>
            <a:r>
              <a:rPr lang="ru-RU" sz="2800" b="1" dirty="0">
                <a:solidFill>
                  <a:srgbClr val="FF0000"/>
                </a:solidFill>
                <a:latin typeface="Anonymous Pro" panose="02060609030202000504" pitchFamily="49" charset="0"/>
                <a:ea typeface="Anonymous Pro" panose="02060609030202000504" pitchFamily="49" charset="0"/>
              </a:rPr>
              <a:t>ЗАДАНИЕ №2</a:t>
            </a:r>
            <a:r>
              <a:rPr lang="ru-RU" sz="2800" b="1" dirty="0">
                <a:solidFill>
                  <a:srgbClr val="C00000"/>
                </a:solidFill>
                <a:latin typeface="Anonymous Pro" panose="02060609030202000504" pitchFamily="49" charset="0"/>
                <a:ea typeface="Anonymous Pro" panose="02060609030202000504" pitchFamily="49" charset="0"/>
              </a:rPr>
              <a:t>. </a:t>
            </a:r>
            <a:r>
              <a:rPr lang="ru-RU" sz="2800" b="1" dirty="0">
                <a:latin typeface="Anonymous Pro" panose="02060609030202000504" pitchFamily="49" charset="0"/>
                <a:ea typeface="Anonymous Pro" panose="02060609030202000504" pitchFamily="49" charset="0"/>
              </a:rPr>
              <a:t>ДОКУМЕНТ.</a:t>
            </a:r>
            <a:r>
              <a:rPr lang="ru-RU" sz="2800" dirty="0">
                <a:latin typeface="Anonymous Pro" panose="02060609030202000504" pitchFamily="49" charset="0"/>
                <a:ea typeface="Anonymous Pro" panose="02060609030202000504" pitchFamily="49" charset="0"/>
              </a:rPr>
              <a:t> </a:t>
            </a:r>
            <a:r>
              <a:rPr lang="ru-RU" sz="2800" dirty="0">
                <a:solidFill>
                  <a:prstClr val="black"/>
                </a:solidFill>
                <a:latin typeface="Anonymous Pro" panose="02060609030202000504" pitchFamily="49" charset="0"/>
                <a:ea typeface="Anonymous Pro" panose="02060609030202000504" pitchFamily="49" charset="0"/>
              </a:rPr>
              <a:t>Прочитать и ответить на </a:t>
            </a:r>
            <a:r>
              <a:rPr lang="ru-RU" sz="2800" dirty="0" err="1">
                <a:solidFill>
                  <a:prstClr val="black"/>
                </a:solidFill>
                <a:latin typeface="Anonymous Pro" panose="02060609030202000504" pitchFamily="49" charset="0"/>
                <a:ea typeface="Anonymous Pro" panose="02060609030202000504" pitchFamily="49" charset="0"/>
              </a:rPr>
              <a:t>вопрос.Что</a:t>
            </a:r>
            <a:r>
              <a:rPr lang="ru-RU" sz="2800" dirty="0">
                <a:solidFill>
                  <a:prstClr val="black"/>
                </a:solidFill>
                <a:latin typeface="Anonymous Pro" panose="02060609030202000504" pitchFamily="49" charset="0"/>
                <a:ea typeface="Anonymous Pro" panose="02060609030202000504" pitchFamily="49" charset="0"/>
              </a:rPr>
              <a:t> нового для себя вы  узнали о жизни советских людей и красноярцев  в годы Великой Отечественной войны?</a:t>
            </a:r>
          </a:p>
          <a:p>
            <a:endParaRPr lang="ru-RU" sz="2800" b="1" dirty="0">
              <a:solidFill>
                <a:prstClr val="black"/>
              </a:solidFill>
              <a:latin typeface="Anonymous Pro" panose="02060609030202000504" pitchFamily="49" charset="0"/>
              <a:ea typeface="Anonymous Pro" panose="02060609030202000504" pitchFamily="49" charset="0"/>
            </a:endParaRPr>
          </a:p>
          <a:p>
            <a:pPr algn="ctr"/>
            <a:r>
              <a:rPr lang="ru-RU" sz="3200" b="1" dirty="0">
                <a:solidFill>
                  <a:srgbClr val="FF0000"/>
                </a:solidFill>
                <a:latin typeface="Anonymous Pro" panose="02060609030202000504" pitchFamily="49" charset="0"/>
                <a:ea typeface="Anonymous Pro" panose="02060609030202000504" pitchFamily="49" charset="0"/>
              </a:rPr>
              <a:t>Из воспоминаний ветеранов завода комбайнов о </a:t>
            </a:r>
          </a:p>
          <a:p>
            <a:pPr algn="ctr"/>
            <a:r>
              <a:rPr lang="ru-RU" sz="3200" b="1" dirty="0">
                <a:solidFill>
                  <a:srgbClr val="FF0000"/>
                </a:solidFill>
                <a:latin typeface="Anonymous Pro" panose="02060609030202000504" pitchFamily="49" charset="0"/>
                <a:ea typeface="Anonymous Pro" panose="02060609030202000504" pitchFamily="49" charset="0"/>
              </a:rPr>
              <a:t>9 мая 1945года.</a:t>
            </a:r>
          </a:p>
          <a:p>
            <a:endParaRPr lang="ru-RU" sz="2800" b="1" dirty="0">
              <a:solidFill>
                <a:prstClr val="black"/>
              </a:solidFill>
              <a:latin typeface="Anonymous Pro" panose="02060609030202000504" pitchFamily="49" charset="0"/>
              <a:ea typeface="Anonymous Pro" panose="02060609030202000504" pitchFamily="49" charset="0"/>
            </a:endParaRPr>
          </a:p>
          <a:p>
            <a:r>
              <a:rPr lang="ru-RU" sz="2800" b="1" dirty="0" err="1">
                <a:solidFill>
                  <a:srgbClr val="FF0000"/>
                </a:solidFill>
                <a:latin typeface="Anonymous Pro" panose="02060609030202000504" pitchFamily="49" charset="0"/>
                <a:ea typeface="Anonymous Pro" panose="02060609030202000504" pitchFamily="49" charset="0"/>
              </a:rPr>
              <a:t>Н.С.Макаров</a:t>
            </a:r>
            <a:r>
              <a:rPr lang="ru-RU" sz="2800" b="1" dirty="0">
                <a:solidFill>
                  <a:srgbClr val="FF0000"/>
                </a:solidFill>
                <a:latin typeface="Anonymous Pro" panose="02060609030202000504" pitchFamily="49" charset="0"/>
                <a:ea typeface="Anonymous Pro" panose="02060609030202000504" pitchFamily="49" charset="0"/>
              </a:rPr>
              <a:t>: </a:t>
            </a:r>
            <a:r>
              <a:rPr lang="ru-RU" sz="2800" dirty="0">
                <a:solidFill>
                  <a:prstClr val="black"/>
                </a:solidFill>
                <a:latin typeface="Anonymous Pro" panose="02060609030202000504" pitchFamily="49" charset="0"/>
                <a:ea typeface="Anonymous Pro" panose="02060609030202000504" pitchFamily="49" charset="0"/>
              </a:rPr>
              <a:t>«Нас в бараке двадцать шесть семей жили, а радио только у двоих было. Знаете, такой черный картонный круг? Так в окошки выставили репродукторы, и на весь белый свет, на всю громкость: «Победа!» А день какой стоял – никогда в жизни, кажется, не было такого теплого весеннего дня. А я троих братьев своих, закадычного дружка Ваню Бачурина вспомнил. Меня тогда, в сорок третьем, не взяли в армию, а они вот не вернулись…»</a:t>
            </a:r>
          </a:p>
        </p:txBody>
      </p:sp>
    </p:spTree>
    <p:extLst>
      <p:ext uri="{BB962C8B-B14F-4D97-AF65-F5344CB8AC3E}">
        <p14:creationId xmlns:p14="http://schemas.microsoft.com/office/powerpoint/2010/main" val="2590711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806" y="335845"/>
            <a:ext cx="11129319" cy="6617196"/>
          </a:xfrm>
          <a:prstGeom prst="rect">
            <a:avLst/>
          </a:prstGeom>
        </p:spPr>
        <p:txBody>
          <a:bodyPr wrap="square">
            <a:spAutoFit/>
          </a:bodyPr>
          <a:lstStyle/>
          <a:p>
            <a:pPr algn="ctr"/>
            <a:r>
              <a:rPr lang="ru-RU" sz="2800" b="1" dirty="0">
                <a:solidFill>
                  <a:srgbClr val="FF0000"/>
                </a:solidFill>
                <a:latin typeface="Anonymous Pro" panose="02060609030202000504" pitchFamily="49" charset="0"/>
                <a:ea typeface="Anonymous Pro" panose="02060609030202000504" pitchFamily="49" charset="0"/>
              </a:rPr>
              <a:t>ИЗ ВОСПОМИНАНИЙ ВЕТЕРАНОВ ЗАВОДА КОМБАЙНОВ  9 МАЯ 1945 ГОДА</a:t>
            </a:r>
          </a:p>
          <a:p>
            <a:r>
              <a:rPr lang="ru-RU" sz="2800" b="1" dirty="0">
                <a:solidFill>
                  <a:srgbClr val="FF0000"/>
                </a:solidFill>
                <a:latin typeface="Anonymous Pro" panose="02060609030202000504" pitchFamily="49" charset="0"/>
                <a:ea typeface="Anonymous Pro" panose="02060609030202000504" pitchFamily="49" charset="0"/>
              </a:rPr>
              <a:t>ЗАДАНИЕ №2. </a:t>
            </a:r>
            <a:r>
              <a:rPr lang="ru-RU" sz="2800" b="1" dirty="0">
                <a:solidFill>
                  <a:schemeClr val="tx1">
                    <a:lumMod val="95000"/>
                    <a:lumOff val="5000"/>
                  </a:schemeClr>
                </a:solidFill>
                <a:latin typeface="Anonymous Pro" panose="02060609030202000504" pitchFamily="49" charset="0"/>
                <a:ea typeface="Anonymous Pro" panose="02060609030202000504" pitchFamily="49" charset="0"/>
              </a:rPr>
              <a:t>ДОКУМЕНТ. </a:t>
            </a:r>
            <a:r>
              <a:rPr lang="ru-RU" sz="2800" dirty="0">
                <a:solidFill>
                  <a:schemeClr val="tx1">
                    <a:lumMod val="95000"/>
                    <a:lumOff val="5000"/>
                  </a:schemeClr>
                </a:solidFill>
                <a:latin typeface="Anonymous Pro" panose="02060609030202000504" pitchFamily="49" charset="0"/>
                <a:ea typeface="Anonymous Pro" panose="02060609030202000504" pitchFamily="49" charset="0"/>
              </a:rPr>
              <a:t>Прочитать и ответить на вопрос. Что нового для себя вы  узнали о жизни советских людей и красноярцев  в годы Великой Отечественной войны?</a:t>
            </a:r>
          </a:p>
          <a:p>
            <a:endParaRPr lang="ru-RU" sz="2800" dirty="0">
              <a:solidFill>
                <a:schemeClr val="tx1">
                  <a:lumMod val="95000"/>
                  <a:lumOff val="5000"/>
                </a:schemeClr>
              </a:solidFill>
              <a:latin typeface="Anonymous Pro" panose="02060609030202000504" pitchFamily="49" charset="0"/>
              <a:ea typeface="Anonymous Pro" panose="02060609030202000504" pitchFamily="49" charset="0"/>
            </a:endParaRPr>
          </a:p>
          <a:p>
            <a:r>
              <a:rPr lang="ru-RU" sz="2800" b="1" dirty="0" err="1">
                <a:solidFill>
                  <a:srgbClr val="FF0000"/>
                </a:solidFill>
                <a:latin typeface="Anonymous Pro" panose="02060609030202000504" pitchFamily="49" charset="0"/>
                <a:ea typeface="Anonymous Pro" panose="02060609030202000504" pitchFamily="49" charset="0"/>
              </a:rPr>
              <a:t>Н.И.Романова</a:t>
            </a:r>
            <a:r>
              <a:rPr lang="ru-RU" sz="2800" b="1" dirty="0">
                <a:latin typeface="Anonymous Pro" panose="02060609030202000504" pitchFamily="49" charset="0"/>
                <a:ea typeface="Anonymous Pro" panose="02060609030202000504" pitchFamily="49" charset="0"/>
              </a:rPr>
              <a:t>: </a:t>
            </a:r>
            <a:r>
              <a:rPr lang="ru-RU" sz="2800" dirty="0">
                <a:latin typeface="Anonymous Pro" panose="02060609030202000504" pitchFamily="49" charset="0"/>
                <a:ea typeface="Anonymous Pro" panose="02060609030202000504" pitchFamily="49" charset="0"/>
              </a:rPr>
              <a:t>«Слышим по радио, что война окончена, а никому не верится, что она, проклятая, кончилась. Бежим по соседям, сообщаем, а сами боимся и радоваться-то: вдруг ошибка какая. И все не верим своим ушам: неужели вправду весь этот кошмар, все эти страшные похоронки – все-все кончилось?</a:t>
            </a:r>
          </a:p>
          <a:p>
            <a:r>
              <a:rPr lang="ru-RU" sz="2800" dirty="0">
                <a:latin typeface="Anonymous Pro" panose="02060609030202000504" pitchFamily="49" charset="0"/>
                <a:ea typeface="Anonymous Pro" panose="02060609030202000504" pitchFamily="49" charset="0"/>
              </a:rPr>
              <a:t>Ревем от радости, от счастья, а кто и от горя – у кого погибли близкие…»</a:t>
            </a:r>
          </a:p>
          <a:p>
            <a:endParaRPr lang="ru-RU" sz="3200" b="1" dirty="0"/>
          </a:p>
        </p:txBody>
      </p:sp>
    </p:spTree>
    <p:extLst>
      <p:ext uri="{BB962C8B-B14F-4D97-AF65-F5344CB8AC3E}">
        <p14:creationId xmlns:p14="http://schemas.microsoft.com/office/powerpoint/2010/main" val="3721181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9066" y="503434"/>
            <a:ext cx="11425269" cy="5693866"/>
          </a:xfrm>
          <a:prstGeom prst="rect">
            <a:avLst/>
          </a:prstGeom>
        </p:spPr>
        <p:txBody>
          <a:bodyPr wrap="square">
            <a:spAutoFit/>
          </a:bodyPr>
          <a:lstStyle/>
          <a:p>
            <a:pPr algn="ctr"/>
            <a:r>
              <a:rPr lang="ru-RU" sz="2800" b="1" dirty="0">
                <a:solidFill>
                  <a:srgbClr val="FF0000"/>
                </a:solidFill>
                <a:latin typeface="Anonymous Pro" panose="02060609030202000504" pitchFamily="49" charset="0"/>
                <a:ea typeface="Anonymous Pro" panose="02060609030202000504" pitchFamily="49" charset="0"/>
              </a:rPr>
              <a:t>ИЗ ВОСПОМИНАНИЙ ВЕТЕРАНОВ ЗАВОДА КОМБАЙНОВ </a:t>
            </a:r>
          </a:p>
          <a:p>
            <a:pPr algn="ctr"/>
            <a:r>
              <a:rPr lang="ru-RU" sz="2800" b="1" dirty="0">
                <a:solidFill>
                  <a:srgbClr val="FF0000"/>
                </a:solidFill>
                <a:latin typeface="Anonymous Pro" panose="02060609030202000504" pitchFamily="49" charset="0"/>
                <a:ea typeface="Anonymous Pro" panose="02060609030202000504" pitchFamily="49" charset="0"/>
              </a:rPr>
              <a:t> 9 МАЯ 1945года</a:t>
            </a:r>
          </a:p>
          <a:p>
            <a:pPr algn="ctr"/>
            <a:endParaRPr lang="ru-RU" sz="2800" b="1" dirty="0">
              <a:solidFill>
                <a:srgbClr val="C00000"/>
              </a:solidFill>
              <a:latin typeface="Anonymous Pro" panose="02060609030202000504" pitchFamily="49" charset="0"/>
              <a:ea typeface="Anonymous Pro" panose="02060609030202000504" pitchFamily="49" charset="0"/>
            </a:endParaRPr>
          </a:p>
          <a:p>
            <a:r>
              <a:rPr lang="ru-RU" sz="2800" b="1" dirty="0">
                <a:solidFill>
                  <a:srgbClr val="FF0000"/>
                </a:solidFill>
                <a:latin typeface="Anonymous Pro" panose="02060609030202000504" pitchFamily="49" charset="0"/>
                <a:ea typeface="Anonymous Pro" panose="02060609030202000504" pitchFamily="49" charset="0"/>
              </a:rPr>
              <a:t>ЗАДАНИЕ №2</a:t>
            </a:r>
            <a:r>
              <a:rPr lang="ru-RU" sz="2800" dirty="0">
                <a:latin typeface="Anonymous Pro" panose="02060609030202000504" pitchFamily="49" charset="0"/>
                <a:ea typeface="Anonymous Pro" panose="02060609030202000504" pitchFamily="49" charset="0"/>
              </a:rPr>
              <a:t>. </a:t>
            </a:r>
            <a:r>
              <a:rPr lang="ru-RU" sz="2800" b="1" dirty="0">
                <a:latin typeface="Anonymous Pro" panose="02060609030202000504" pitchFamily="49" charset="0"/>
                <a:ea typeface="Anonymous Pro" panose="02060609030202000504" pitchFamily="49" charset="0"/>
              </a:rPr>
              <a:t>ДОКУМЕНТ</a:t>
            </a:r>
            <a:r>
              <a:rPr lang="ru-RU" sz="2800" dirty="0">
                <a:latin typeface="Anonymous Pro" panose="02060609030202000504" pitchFamily="49" charset="0"/>
                <a:ea typeface="Anonymous Pro" panose="02060609030202000504" pitchFamily="49" charset="0"/>
              </a:rPr>
              <a:t>. Прочитать и ответить на вопрос. Что нового для себя вы  узнали о жизни советских людей и красноярцев  в годы Великой Отечественной войны?</a:t>
            </a:r>
          </a:p>
          <a:p>
            <a:endParaRPr lang="ru-RU" sz="2800" dirty="0">
              <a:latin typeface="Anonymous Pro" panose="02060609030202000504" pitchFamily="49" charset="0"/>
              <a:ea typeface="Anonymous Pro" panose="02060609030202000504" pitchFamily="49" charset="0"/>
            </a:endParaRPr>
          </a:p>
          <a:p>
            <a:r>
              <a:rPr lang="ru-RU" sz="2800" b="1" dirty="0" err="1">
                <a:solidFill>
                  <a:srgbClr val="FF0000"/>
                </a:solidFill>
                <a:latin typeface="Anonymous Pro" panose="02060609030202000504" pitchFamily="49" charset="0"/>
                <a:ea typeface="Anonymous Pro" panose="02060609030202000504" pitchFamily="49" charset="0"/>
              </a:rPr>
              <a:t>Ф.С.Дэка</a:t>
            </a:r>
            <a:r>
              <a:rPr lang="ru-RU" sz="2800" b="1" dirty="0">
                <a:latin typeface="Anonymous Pro" panose="02060609030202000504" pitchFamily="49" charset="0"/>
                <a:ea typeface="Anonymous Pro" panose="02060609030202000504" pitchFamily="49" charset="0"/>
              </a:rPr>
              <a:t>: </a:t>
            </a:r>
            <a:r>
              <a:rPr lang="ru-RU" sz="2800" dirty="0">
                <a:latin typeface="Anonymous Pro" panose="02060609030202000504" pitchFamily="49" charset="0"/>
                <a:ea typeface="Anonymous Pro" panose="02060609030202000504" pitchFamily="49" charset="0"/>
              </a:rPr>
              <a:t>«На работу пришли как обычно, а там митинг. Главный инженер Назар Степанович Корчагин начал выступать. Суровый был человек, строгий, а тут сказал несколько слов и заплакал…Объявили этот день нерабочим по всей стране. Первый выходной за годы войны! А уже назавтра перешли на восьмичасовой рабочий день»</a:t>
            </a:r>
          </a:p>
        </p:txBody>
      </p:sp>
    </p:spTree>
    <p:extLst>
      <p:ext uri="{BB962C8B-B14F-4D97-AF65-F5344CB8AC3E}">
        <p14:creationId xmlns:p14="http://schemas.microsoft.com/office/powerpoint/2010/main" val="206430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FF0000"/>
                </a:solidFill>
                <a:latin typeface="Anonymous Pro" panose="02060609030202000504" pitchFamily="49" charset="0"/>
                <a:ea typeface="Anonymous Pro" panose="02060609030202000504" pitchFamily="49" charset="0"/>
              </a:rPr>
              <a:t>Задание на урок!</a:t>
            </a:r>
          </a:p>
        </p:txBody>
      </p:sp>
      <p:sp>
        <p:nvSpPr>
          <p:cNvPr id="3" name="Содержимое 2"/>
          <p:cNvSpPr>
            <a:spLocks noGrp="1"/>
          </p:cNvSpPr>
          <p:nvPr>
            <p:ph idx="1"/>
          </p:nvPr>
        </p:nvSpPr>
        <p:spPr/>
        <p:txBody>
          <a:bodyPr>
            <a:normAutofit/>
          </a:bodyPr>
          <a:lstStyle/>
          <a:p>
            <a:pPr>
              <a:buFont typeface="Wingdings" pitchFamily="2" charset="2"/>
              <a:buChar char="Ø"/>
            </a:pPr>
            <a:r>
              <a:rPr lang="ru-RU" b="1" dirty="0">
                <a:latin typeface="Anonymous Pro" panose="02060609030202000504" pitchFamily="49" charset="0"/>
                <a:ea typeface="Anonymous Pro" panose="02060609030202000504" pitchFamily="49" charset="0"/>
              </a:rPr>
              <a:t>Что, на ваш взгляд, явилось наиболее значимым в победе над врагом?</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3107" y="836712"/>
            <a:ext cx="10463479" cy="4764381"/>
          </a:xfrm>
          <a:prstGeom prst="rect">
            <a:avLst/>
          </a:prstGeom>
        </p:spPr>
        <p:txBody>
          <a:bodyPr wrap="square">
            <a:spAutoFit/>
          </a:bodyPr>
          <a:lstStyle/>
          <a:p>
            <a:pPr algn="ctr">
              <a:lnSpc>
                <a:spcPct val="115000"/>
              </a:lnSpc>
              <a:spcAft>
                <a:spcPts val="0"/>
              </a:spcAft>
              <a:tabLst>
                <a:tab pos="226695" algn="l"/>
              </a:tabLst>
            </a:pPr>
            <a:r>
              <a:rPr lang="ru-RU" sz="2400" b="1" dirty="0">
                <a:solidFill>
                  <a:srgbClr val="FF0000"/>
                </a:solidFill>
                <a:effectLst/>
                <a:latin typeface="Anonymous Pro" panose="02060609030202000504" pitchFamily="49" charset="0"/>
                <a:ea typeface="Anonymous Pro" panose="02060609030202000504" pitchFamily="49" charset="0"/>
                <a:cs typeface="Times New Roman"/>
              </a:rPr>
              <a:t>ТЕСТ</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1. Назовите годы Великой Отечественной войны: а) 1941-1945 б) 1918-1920  в) 1939-1945 </a:t>
            </a:r>
          </a:p>
          <a:p>
            <a:pPr marL="342900" lvl="0" indent="-342900" algn="just">
              <a:lnSpc>
                <a:spcPct val="115000"/>
              </a:lnSpc>
              <a:spcAft>
                <a:spcPts val="0"/>
              </a:spcAft>
              <a:buFont typeface="+mj-lt"/>
              <a:buAutoNum type="arabicPeriod" startAt="2"/>
              <a:tabLst>
                <a:tab pos="226695" algn="l"/>
              </a:tabLst>
            </a:pPr>
            <a:r>
              <a:rPr lang="ru-RU" sz="2000" b="1" dirty="0">
                <a:effectLst/>
                <a:latin typeface="Anonymous Pro" panose="02060609030202000504" pitchFamily="49" charset="0"/>
                <a:ea typeface="Anonymous Pro" panose="02060609030202000504" pitchFamily="49" charset="0"/>
                <a:cs typeface="Times New Roman"/>
              </a:rPr>
              <a:t>Сколько человек из края ушли на фронт в годы Великой Отечественной войны (человек)?</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а)100 тыс. б) 1 млн. в) 455 тыс. г) 360 тыс. </a:t>
            </a:r>
          </a:p>
          <a:p>
            <a:pPr algn="just">
              <a:lnSpc>
                <a:spcPct val="115000"/>
              </a:lnSpc>
              <a:spcAft>
                <a:spcPts val="0"/>
              </a:spcAft>
              <a:tabLst>
                <a:tab pos="226695" algn="l"/>
              </a:tabLst>
            </a:pPr>
            <a:r>
              <a:rPr lang="ru-RU" sz="2000" b="1" dirty="0">
                <a:latin typeface="Anonymous Pro" panose="02060609030202000504" pitchFamily="49" charset="0"/>
                <a:ea typeface="Anonymous Pro" panose="02060609030202000504" pitchFamily="49" charset="0"/>
                <a:cs typeface="Times New Roman"/>
              </a:rPr>
              <a:t>3. </a:t>
            </a:r>
            <a:r>
              <a:rPr lang="ru-RU" sz="2000" b="1" dirty="0">
                <a:effectLst/>
                <a:latin typeface="Anonymous Pro" panose="02060609030202000504" pitchFamily="49" charset="0"/>
                <a:ea typeface="Anonymous Pro" panose="02060609030202000504" pitchFamily="49" charset="0"/>
                <a:cs typeface="Times New Roman"/>
              </a:rPr>
              <a:t>Сколько воинов из Красноярского края удостоены были высшего звания Героя Советского Союза (человек)?  а) 176   б) 180   в) 203  г) 144</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 </a:t>
            </a:r>
            <a:r>
              <a:rPr lang="ru-RU" sz="2000" b="1" dirty="0">
                <a:latin typeface="Anonymous Pro" panose="02060609030202000504" pitchFamily="49" charset="0"/>
                <a:ea typeface="Anonymous Pro" panose="02060609030202000504" pitchFamily="49" charset="0"/>
                <a:cs typeface="Times New Roman"/>
              </a:rPr>
              <a:t>4. </a:t>
            </a:r>
            <a:r>
              <a:rPr lang="ru-RU" sz="2000" b="1" dirty="0">
                <a:effectLst/>
                <a:latin typeface="Anonymous Pro" panose="02060609030202000504" pitchFamily="49" charset="0"/>
                <a:ea typeface="Anonymous Pro" panose="02060609030202000504" pitchFamily="49" charset="0"/>
                <a:cs typeface="Times New Roman"/>
              </a:rPr>
              <a:t>Продолжительность рабочего дня в сельском хозяйстве края в годы Великой Отечественной войны (часы): а) 12-15  б) 7-8 в) 8-9  г) 10-11 </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5. Герой Советского Союза, наш земляк, одним из первых совершивший воздушный таран, защищая Ленинград:	</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а) </a:t>
            </a:r>
            <a:r>
              <a:rPr lang="ru-RU" sz="2000" b="1" dirty="0" err="1">
                <a:effectLst/>
                <a:latin typeface="Anonymous Pro" panose="02060609030202000504" pitchFamily="49" charset="0"/>
                <a:ea typeface="Anonymous Pro" panose="02060609030202000504" pitchFamily="49" charset="0"/>
                <a:cs typeface="Times New Roman"/>
              </a:rPr>
              <a:t>Г.Жуков</a:t>
            </a:r>
            <a:r>
              <a:rPr lang="ru-RU" sz="2000" b="1" dirty="0">
                <a:effectLst/>
                <a:latin typeface="Anonymous Pro" panose="02060609030202000504" pitchFamily="49" charset="0"/>
                <a:ea typeface="Anonymous Pro" panose="02060609030202000504" pitchFamily="49" charset="0"/>
                <a:cs typeface="Times New Roman"/>
              </a:rPr>
              <a:t> б) </a:t>
            </a:r>
            <a:r>
              <a:rPr lang="ru-RU" sz="2000" b="1" dirty="0" err="1">
                <a:effectLst/>
                <a:latin typeface="Anonymous Pro" panose="02060609030202000504" pitchFamily="49" charset="0"/>
                <a:ea typeface="Anonymous Pro" panose="02060609030202000504" pitchFamily="49" charset="0"/>
                <a:cs typeface="Times New Roman"/>
              </a:rPr>
              <a:t>К.Рокоссовский</a:t>
            </a:r>
            <a:r>
              <a:rPr lang="ru-RU" sz="2000" b="1" dirty="0">
                <a:effectLst/>
                <a:latin typeface="Anonymous Pro" panose="02060609030202000504" pitchFamily="49" charset="0"/>
                <a:ea typeface="Anonymous Pro" panose="02060609030202000504" pitchFamily="49" charset="0"/>
                <a:cs typeface="Times New Roman"/>
              </a:rPr>
              <a:t>   в) </a:t>
            </a:r>
            <a:r>
              <a:rPr lang="ru-RU" sz="2000" b="1" dirty="0" err="1">
                <a:effectLst/>
                <a:latin typeface="Anonymous Pro" panose="02060609030202000504" pitchFamily="49" charset="0"/>
                <a:ea typeface="Anonymous Pro" panose="02060609030202000504" pitchFamily="49" charset="0"/>
                <a:cs typeface="Times New Roman"/>
              </a:rPr>
              <a:t>Н.Тотмин</a:t>
            </a:r>
            <a:r>
              <a:rPr lang="ru-RU" sz="2000" b="1" dirty="0">
                <a:effectLst/>
                <a:latin typeface="Anonymous Pro" panose="02060609030202000504" pitchFamily="49" charset="0"/>
                <a:ea typeface="Anonymous Pro" panose="02060609030202000504" pitchFamily="49" charset="0"/>
                <a:cs typeface="Times New Roman"/>
              </a:rPr>
              <a:t> г) </a:t>
            </a:r>
            <a:r>
              <a:rPr lang="ru-RU" sz="2000" b="1" dirty="0">
                <a:latin typeface="Anonymous Pro" panose="02060609030202000504" pitchFamily="49" charset="0"/>
                <a:ea typeface="Anonymous Pro" panose="02060609030202000504" pitchFamily="49" charset="0"/>
                <a:cs typeface="Times New Roman"/>
              </a:rPr>
              <a:t>А. Матросов</a:t>
            </a:r>
            <a:endParaRPr lang="ru-RU" sz="2000" b="1" dirty="0">
              <a:effectLst/>
              <a:latin typeface="Anonymous Pro" panose="02060609030202000504" pitchFamily="49" charset="0"/>
              <a:ea typeface="Anonymous Pro" panose="02060609030202000504" pitchFamily="49" charset="0"/>
              <a:cs typeface="Times New Roman"/>
            </a:endParaRPr>
          </a:p>
        </p:txBody>
      </p:sp>
    </p:spTree>
    <p:extLst>
      <p:ext uri="{BB962C8B-B14F-4D97-AF65-F5344CB8AC3E}">
        <p14:creationId xmlns:p14="http://schemas.microsoft.com/office/powerpoint/2010/main" val="280016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2201" y="1981648"/>
            <a:ext cx="9409045" cy="2800767"/>
          </a:xfrm>
          <a:prstGeom prst="rect">
            <a:avLst/>
          </a:prstGeom>
        </p:spPr>
        <p:txBody>
          <a:bodyPr wrap="square" anchor="ctr">
            <a:spAutoFit/>
          </a:bodyPr>
          <a:lstStyle/>
          <a:p>
            <a:pPr algn="ctr"/>
            <a:r>
              <a:rPr lang="ru-RU" sz="4400" b="1" dirty="0">
                <a:solidFill>
                  <a:srgbClr val="FF0000"/>
                </a:solidFill>
                <a:latin typeface="Anonymous Pro" panose="02060609030202000504" pitchFamily="49" charset="0"/>
                <a:ea typeface="Anonymous Pro" panose="02060609030202000504" pitchFamily="49" charset="0"/>
              </a:rPr>
              <a:t>455 тысяч жителей Красноярского края ушли на фронт в годы войны, </a:t>
            </a:r>
          </a:p>
          <a:p>
            <a:pPr algn="ctr"/>
            <a:r>
              <a:rPr lang="ru-RU" sz="4400" b="1" dirty="0">
                <a:solidFill>
                  <a:srgbClr val="FF0000"/>
                </a:solidFill>
                <a:latin typeface="Anonymous Pro" panose="02060609030202000504" pitchFamily="49" charset="0"/>
                <a:ea typeface="Anonymous Pro" panose="02060609030202000504" pitchFamily="49" charset="0"/>
              </a:rPr>
              <a:t>165 тысяч из них не вернулись.</a:t>
            </a:r>
          </a:p>
        </p:txBody>
      </p:sp>
      <p:pic>
        <p:nvPicPr>
          <p:cNvPr id="3" name="Рисунок 2" descr="http://im7-tub-ru.yandex.net/i?id=332580257-14-72&amp;n=21"/>
          <p:cNvPicPr/>
          <p:nvPr/>
        </p:nvPicPr>
        <p:blipFill>
          <a:blip r:embed="rId2">
            <a:extLst>
              <a:ext uri="{28A0092B-C50C-407E-A947-70E740481C1C}">
                <a14:useLocalDpi xmlns:a14="http://schemas.microsoft.com/office/drawing/2010/main"/>
              </a:ext>
            </a:extLst>
          </a:blip>
          <a:srcRect/>
          <a:stretch>
            <a:fillRect/>
          </a:stretch>
        </p:blipFill>
        <p:spPr bwMode="auto">
          <a:xfrm>
            <a:off x="911424" y="548680"/>
            <a:ext cx="1824203" cy="1432560"/>
          </a:xfrm>
          <a:prstGeom prst="rect">
            <a:avLst/>
          </a:prstGeom>
          <a:noFill/>
          <a:ln>
            <a:noFill/>
          </a:ln>
        </p:spPr>
      </p:pic>
    </p:spTree>
    <p:extLst>
      <p:ext uri="{BB962C8B-B14F-4D97-AF65-F5344CB8AC3E}">
        <p14:creationId xmlns:p14="http://schemas.microsoft.com/office/powerpoint/2010/main" val="2095605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3107" y="836712"/>
            <a:ext cx="10463479" cy="4764381"/>
          </a:xfrm>
          <a:prstGeom prst="rect">
            <a:avLst/>
          </a:prstGeom>
        </p:spPr>
        <p:txBody>
          <a:bodyPr wrap="square">
            <a:spAutoFit/>
          </a:bodyPr>
          <a:lstStyle/>
          <a:p>
            <a:pPr algn="ctr">
              <a:lnSpc>
                <a:spcPct val="115000"/>
              </a:lnSpc>
              <a:spcAft>
                <a:spcPts val="0"/>
              </a:spcAft>
              <a:tabLst>
                <a:tab pos="226695" algn="l"/>
              </a:tabLst>
            </a:pPr>
            <a:r>
              <a:rPr lang="ru-RU" sz="2400" b="1" dirty="0">
                <a:solidFill>
                  <a:srgbClr val="FF0000"/>
                </a:solidFill>
                <a:effectLst/>
                <a:latin typeface="Anonymous Pro" panose="02060609030202000504" pitchFamily="49" charset="0"/>
                <a:ea typeface="Anonymous Pro" panose="02060609030202000504" pitchFamily="49" charset="0"/>
                <a:cs typeface="Times New Roman"/>
              </a:rPr>
              <a:t>ТЕСТ</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1. Назовите годы Великой Отечественной войны: </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а) 1941-1945 </a:t>
            </a:r>
            <a:r>
              <a:rPr lang="ru-RU" sz="2000" b="1" dirty="0">
                <a:effectLst/>
                <a:latin typeface="Anonymous Pro" panose="02060609030202000504" pitchFamily="49" charset="0"/>
                <a:ea typeface="Anonymous Pro" panose="02060609030202000504" pitchFamily="49" charset="0"/>
                <a:cs typeface="Times New Roman"/>
              </a:rPr>
              <a:t>б) 1918-1920  в) 1939-1945 </a:t>
            </a:r>
          </a:p>
          <a:p>
            <a:pPr marL="342900" lvl="0" indent="-342900" algn="just">
              <a:lnSpc>
                <a:spcPct val="115000"/>
              </a:lnSpc>
              <a:spcAft>
                <a:spcPts val="0"/>
              </a:spcAft>
              <a:buFont typeface="+mj-lt"/>
              <a:buAutoNum type="arabicPeriod" startAt="2"/>
              <a:tabLst>
                <a:tab pos="226695" algn="l"/>
              </a:tabLst>
            </a:pPr>
            <a:r>
              <a:rPr lang="ru-RU" sz="2000" b="1" dirty="0">
                <a:effectLst/>
                <a:latin typeface="Anonymous Pro" panose="02060609030202000504" pitchFamily="49" charset="0"/>
                <a:ea typeface="Anonymous Pro" panose="02060609030202000504" pitchFamily="49" charset="0"/>
                <a:cs typeface="Times New Roman"/>
              </a:rPr>
              <a:t>Сколько человек из края ушли на фронт в годы Великой Отечественной войны (человек)?</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а)100 тыс. б) 1 млн. </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в) 455 тыс. </a:t>
            </a:r>
            <a:r>
              <a:rPr lang="ru-RU" sz="2000" b="1" dirty="0">
                <a:effectLst/>
                <a:latin typeface="Anonymous Pro" panose="02060609030202000504" pitchFamily="49" charset="0"/>
                <a:ea typeface="Anonymous Pro" panose="02060609030202000504" pitchFamily="49" charset="0"/>
                <a:cs typeface="Times New Roman"/>
              </a:rPr>
              <a:t>г) 360 тыс. </a:t>
            </a:r>
          </a:p>
          <a:p>
            <a:pPr algn="just">
              <a:lnSpc>
                <a:spcPct val="115000"/>
              </a:lnSpc>
              <a:spcAft>
                <a:spcPts val="0"/>
              </a:spcAft>
              <a:tabLst>
                <a:tab pos="226695" algn="l"/>
              </a:tabLst>
            </a:pPr>
            <a:r>
              <a:rPr lang="ru-RU" sz="2000" b="1" dirty="0">
                <a:latin typeface="Anonymous Pro" panose="02060609030202000504" pitchFamily="49" charset="0"/>
                <a:ea typeface="Anonymous Pro" panose="02060609030202000504" pitchFamily="49" charset="0"/>
                <a:cs typeface="Times New Roman"/>
              </a:rPr>
              <a:t>3. </a:t>
            </a:r>
            <a:r>
              <a:rPr lang="ru-RU" sz="2000" b="1" dirty="0">
                <a:effectLst/>
                <a:latin typeface="Anonymous Pro" panose="02060609030202000504" pitchFamily="49" charset="0"/>
                <a:ea typeface="Anonymous Pro" panose="02060609030202000504" pitchFamily="49" charset="0"/>
                <a:cs typeface="Times New Roman"/>
              </a:rPr>
              <a:t>Сколько воинов из Красноярского края удостоены были высшего звания Героя Советского Союза (человек)?  </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а) 176   </a:t>
            </a:r>
            <a:r>
              <a:rPr lang="ru-RU" sz="2000" b="1" dirty="0">
                <a:effectLst/>
                <a:latin typeface="Anonymous Pro" panose="02060609030202000504" pitchFamily="49" charset="0"/>
                <a:ea typeface="Anonymous Pro" panose="02060609030202000504" pitchFamily="49" charset="0"/>
                <a:cs typeface="Times New Roman"/>
              </a:rPr>
              <a:t>б) 180   в) 203  г) 144</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 </a:t>
            </a:r>
            <a:r>
              <a:rPr lang="ru-RU" sz="2000" b="1" dirty="0">
                <a:latin typeface="Anonymous Pro" panose="02060609030202000504" pitchFamily="49" charset="0"/>
                <a:ea typeface="Anonymous Pro" panose="02060609030202000504" pitchFamily="49" charset="0"/>
                <a:cs typeface="Times New Roman"/>
              </a:rPr>
              <a:t>4. </a:t>
            </a:r>
            <a:r>
              <a:rPr lang="ru-RU" sz="2000" b="1" dirty="0">
                <a:effectLst/>
                <a:latin typeface="Anonymous Pro" panose="02060609030202000504" pitchFamily="49" charset="0"/>
                <a:ea typeface="Anonymous Pro" panose="02060609030202000504" pitchFamily="49" charset="0"/>
                <a:cs typeface="Times New Roman"/>
              </a:rPr>
              <a:t>Продолжительность рабочего дня в сельском хозяйстве края в годы Великой Отечественной войны (часы): </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а) 12-15  </a:t>
            </a:r>
            <a:r>
              <a:rPr lang="ru-RU" sz="2000" b="1" dirty="0">
                <a:effectLst/>
                <a:latin typeface="Anonymous Pro" panose="02060609030202000504" pitchFamily="49" charset="0"/>
                <a:ea typeface="Anonymous Pro" panose="02060609030202000504" pitchFamily="49" charset="0"/>
                <a:cs typeface="Times New Roman"/>
              </a:rPr>
              <a:t>б) 7-8 в) 8-9  г) 10-11 </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5. Герой Советского Союза, наш земляк, одним из первых совершивший воздушный таран, защищая Ленинград:	</a:t>
            </a:r>
          </a:p>
          <a:p>
            <a:pPr algn="just">
              <a:lnSpc>
                <a:spcPct val="115000"/>
              </a:lnSpc>
              <a:spcAft>
                <a:spcPts val="0"/>
              </a:spcAft>
              <a:tabLst>
                <a:tab pos="226695" algn="l"/>
              </a:tabLst>
            </a:pPr>
            <a:r>
              <a:rPr lang="ru-RU" sz="2000" b="1" dirty="0">
                <a:effectLst/>
                <a:latin typeface="Anonymous Pro" panose="02060609030202000504" pitchFamily="49" charset="0"/>
                <a:ea typeface="Anonymous Pro" panose="02060609030202000504" pitchFamily="49" charset="0"/>
                <a:cs typeface="Times New Roman"/>
              </a:rPr>
              <a:t>а) </a:t>
            </a:r>
            <a:r>
              <a:rPr lang="ru-RU" sz="2000" b="1" dirty="0" err="1">
                <a:effectLst/>
                <a:latin typeface="Anonymous Pro" panose="02060609030202000504" pitchFamily="49" charset="0"/>
                <a:ea typeface="Anonymous Pro" panose="02060609030202000504" pitchFamily="49" charset="0"/>
                <a:cs typeface="Times New Roman"/>
              </a:rPr>
              <a:t>Г.Жуков</a:t>
            </a:r>
            <a:r>
              <a:rPr lang="ru-RU" sz="2000" b="1" dirty="0">
                <a:effectLst/>
                <a:latin typeface="Anonymous Pro" panose="02060609030202000504" pitchFamily="49" charset="0"/>
                <a:ea typeface="Anonymous Pro" panose="02060609030202000504" pitchFamily="49" charset="0"/>
                <a:cs typeface="Times New Roman"/>
              </a:rPr>
              <a:t> б) </a:t>
            </a:r>
            <a:r>
              <a:rPr lang="ru-RU" sz="2000" b="1" dirty="0" err="1">
                <a:effectLst/>
                <a:latin typeface="Anonymous Pro" panose="02060609030202000504" pitchFamily="49" charset="0"/>
                <a:ea typeface="Anonymous Pro" panose="02060609030202000504" pitchFamily="49" charset="0"/>
                <a:cs typeface="Times New Roman"/>
              </a:rPr>
              <a:t>К.Рокоссовский</a:t>
            </a:r>
            <a:r>
              <a:rPr lang="ru-RU" sz="2000" b="1" dirty="0">
                <a:effectLst/>
                <a:latin typeface="Anonymous Pro" panose="02060609030202000504" pitchFamily="49" charset="0"/>
                <a:ea typeface="Anonymous Pro" panose="02060609030202000504" pitchFamily="49" charset="0"/>
                <a:cs typeface="Times New Roman"/>
              </a:rPr>
              <a:t>   </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в) </a:t>
            </a:r>
            <a:r>
              <a:rPr lang="ru-RU" sz="2000" b="1" dirty="0" err="1">
                <a:solidFill>
                  <a:srgbClr val="FF0000"/>
                </a:solidFill>
                <a:effectLst/>
                <a:latin typeface="Anonymous Pro" panose="02060609030202000504" pitchFamily="49" charset="0"/>
                <a:ea typeface="Anonymous Pro" panose="02060609030202000504" pitchFamily="49" charset="0"/>
                <a:cs typeface="Times New Roman"/>
              </a:rPr>
              <a:t>Н.Тотмин</a:t>
            </a:r>
            <a:r>
              <a:rPr lang="ru-RU" sz="2000" b="1" dirty="0">
                <a:solidFill>
                  <a:srgbClr val="FF0000"/>
                </a:solidFill>
                <a:effectLst/>
                <a:latin typeface="Anonymous Pro" panose="02060609030202000504" pitchFamily="49" charset="0"/>
                <a:ea typeface="Anonymous Pro" panose="02060609030202000504" pitchFamily="49" charset="0"/>
                <a:cs typeface="Times New Roman"/>
              </a:rPr>
              <a:t> </a:t>
            </a:r>
            <a:r>
              <a:rPr lang="ru-RU" sz="2000" b="1" dirty="0">
                <a:effectLst/>
                <a:latin typeface="Anonymous Pro" panose="02060609030202000504" pitchFamily="49" charset="0"/>
                <a:ea typeface="Anonymous Pro" panose="02060609030202000504" pitchFamily="49" charset="0"/>
                <a:cs typeface="Times New Roman"/>
              </a:rPr>
              <a:t>г) </a:t>
            </a:r>
            <a:r>
              <a:rPr lang="ru-RU" sz="2000" b="1" dirty="0">
                <a:latin typeface="Anonymous Pro" panose="02060609030202000504" pitchFamily="49" charset="0"/>
                <a:ea typeface="Anonymous Pro" panose="02060609030202000504" pitchFamily="49" charset="0"/>
                <a:cs typeface="Times New Roman"/>
              </a:rPr>
              <a:t>А. Матросов</a:t>
            </a:r>
            <a:endParaRPr lang="ru-RU" sz="2000" b="1" dirty="0">
              <a:effectLst/>
              <a:latin typeface="Anonymous Pro" panose="02060609030202000504" pitchFamily="49" charset="0"/>
              <a:ea typeface="Anonymous Pro" panose="02060609030202000504" pitchFamily="49" charset="0"/>
              <a:cs typeface="Times New Roman"/>
            </a:endParaRPr>
          </a:p>
        </p:txBody>
      </p:sp>
    </p:spTree>
    <p:extLst>
      <p:ext uri="{BB962C8B-B14F-4D97-AF65-F5344CB8AC3E}">
        <p14:creationId xmlns:p14="http://schemas.microsoft.com/office/powerpoint/2010/main" val="280016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latin typeface="Anonymous Pro" panose="02060609030202000504" pitchFamily="49" charset="0"/>
                <a:ea typeface="Anonymous Pro" panose="02060609030202000504" pitchFamily="49" charset="0"/>
              </a:rPr>
              <a:t>Домашнее задание</a:t>
            </a:r>
          </a:p>
        </p:txBody>
      </p:sp>
      <p:sp>
        <p:nvSpPr>
          <p:cNvPr id="3" name="Содержимое 2"/>
          <p:cNvSpPr>
            <a:spLocks noGrp="1"/>
          </p:cNvSpPr>
          <p:nvPr>
            <p:ph idx="1"/>
          </p:nvPr>
        </p:nvSpPr>
        <p:spPr/>
        <p:txBody>
          <a:bodyPr/>
          <a:lstStyle/>
          <a:p>
            <a:pPr>
              <a:buFont typeface="Wingdings" pitchFamily="2" charset="2"/>
              <a:buChar char="Ø"/>
            </a:pPr>
            <a:r>
              <a:rPr lang="ru-RU" b="1" dirty="0">
                <a:latin typeface="Anonymous Pro" panose="02060609030202000504" pitchFamily="49" charset="0"/>
                <a:ea typeface="Anonymous Pro" panose="02060609030202000504" pitchFamily="49" charset="0"/>
              </a:rPr>
              <a:t>Конспект урока</a:t>
            </a:r>
          </a:p>
          <a:p>
            <a:pPr>
              <a:buFont typeface="Wingdings" pitchFamily="2" charset="2"/>
              <a:buChar char="Ø"/>
            </a:pPr>
            <a:r>
              <a:rPr lang="ru-RU" b="1" dirty="0">
                <a:solidFill>
                  <a:srgbClr val="FF0000"/>
                </a:solidFill>
                <a:latin typeface="Anonymous Pro" panose="02060609030202000504" pitchFamily="49" charset="0"/>
                <a:ea typeface="Anonymous Pro" panose="02060609030202000504" pitchFamily="49" charset="0"/>
              </a:rPr>
              <a:t>Творческое задание (примеры мужества и героизма жителей Красноярского края на фронтах и в тылу)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8688" y="255011"/>
            <a:ext cx="9793088" cy="6124754"/>
          </a:xfrm>
          <a:prstGeom prst="rect">
            <a:avLst/>
          </a:prstGeom>
        </p:spPr>
        <p:txBody>
          <a:bodyPr wrap="square">
            <a:spAutoFit/>
          </a:bodyPr>
          <a:lstStyle/>
          <a:p>
            <a:r>
              <a:rPr lang="ru-RU" sz="2800" dirty="0">
                <a:latin typeface="Anonymous Pro" panose="02060609030202000504" pitchFamily="49" charset="0"/>
                <a:ea typeface="Anonymous Pro" panose="02060609030202000504" pitchFamily="49" charset="0"/>
              </a:rPr>
              <a:t>Край занял </a:t>
            </a:r>
            <a:r>
              <a:rPr lang="ru-RU" sz="2800" b="1" dirty="0">
                <a:solidFill>
                  <a:srgbClr val="FF0000"/>
                </a:solidFill>
                <a:latin typeface="Anonymous Pro" panose="02060609030202000504" pitchFamily="49" charset="0"/>
                <a:ea typeface="Anonymous Pro" panose="02060609030202000504" pitchFamily="49" charset="0"/>
              </a:rPr>
              <a:t>первое место </a:t>
            </a:r>
            <a:r>
              <a:rPr lang="ru-RU" sz="2800" dirty="0">
                <a:latin typeface="Anonymous Pro" panose="02060609030202000504" pitchFamily="49" charset="0"/>
                <a:ea typeface="Anonymous Pro" panose="02060609030202000504" pitchFamily="49" charset="0"/>
              </a:rPr>
              <a:t>в Сибирском  военном округе по  мобилизации людских </a:t>
            </a:r>
            <a:r>
              <a:rPr lang="ru-RU" sz="2800" dirty="0" err="1">
                <a:latin typeface="Anonymous Pro" panose="02060609030202000504" pitchFamily="49" charset="0"/>
                <a:ea typeface="Anonymous Pro" panose="02060609030202000504" pitchFamily="49" charset="0"/>
              </a:rPr>
              <a:t>ресурсов.Все</a:t>
            </a:r>
            <a:r>
              <a:rPr lang="ru-RU" sz="2800" dirty="0">
                <a:latin typeface="Anonymous Pro" panose="02060609030202000504" pitchFamily="49" charset="0"/>
                <a:ea typeface="Anonymous Pro" panose="02060609030202000504" pitchFamily="49" charset="0"/>
              </a:rPr>
              <a:t> соединения, формировавшиеся в Сибирском военном округе, были награждены орденами. </a:t>
            </a:r>
          </a:p>
          <a:p>
            <a:r>
              <a:rPr lang="ru-RU" sz="2800" b="1" dirty="0">
                <a:solidFill>
                  <a:srgbClr val="FF0000"/>
                </a:solidFill>
                <a:latin typeface="Anonymous Pro" panose="02060609030202000504" pitchFamily="49" charset="0"/>
                <a:ea typeface="Anonymous Pro" panose="02060609030202000504" pitchFamily="49" charset="0"/>
              </a:rPr>
              <a:t>1232 воина</a:t>
            </a:r>
            <a:r>
              <a:rPr lang="ru-RU" sz="2800" dirty="0">
                <a:latin typeface="Anonymous Pro" panose="02060609030202000504" pitchFamily="49" charset="0"/>
                <a:ea typeface="Anonymous Pro" panose="02060609030202000504" pitchFamily="49" charset="0"/>
              </a:rPr>
              <a:t>-сибиряка удостоены звания Героя Советского Союза. Пятеро стали дважды Героями, в их числе красноярец </a:t>
            </a:r>
            <a:r>
              <a:rPr lang="ru-RU" sz="2800" b="1" dirty="0">
                <a:latin typeface="Anonymous Pro" panose="02060609030202000504" pitchFamily="49" charset="0"/>
                <a:ea typeface="Anonymous Pro" panose="02060609030202000504" pitchFamily="49" charset="0"/>
              </a:rPr>
              <a:t>С. И. </a:t>
            </a:r>
            <a:r>
              <a:rPr lang="ru-RU" sz="2800" b="1" dirty="0" err="1">
                <a:latin typeface="Anonymous Pro" panose="02060609030202000504" pitchFamily="49" charset="0"/>
                <a:ea typeface="Anonymous Pro" panose="02060609030202000504" pitchFamily="49" charset="0"/>
              </a:rPr>
              <a:t>Кретов</a:t>
            </a:r>
            <a:r>
              <a:rPr lang="ru-RU" sz="2800" dirty="0">
                <a:latin typeface="Anonymous Pro" panose="02060609030202000504" pitchFamily="49" charset="0"/>
                <a:ea typeface="Anonymous Pro" panose="02060609030202000504" pitchFamily="49" charset="0"/>
              </a:rPr>
              <a:t>. Новосибирец </a:t>
            </a:r>
            <a:r>
              <a:rPr lang="ru-RU" sz="2800" b="1" dirty="0">
                <a:latin typeface="Anonymous Pro" panose="02060609030202000504" pitchFamily="49" charset="0"/>
                <a:ea typeface="Anonymous Pro" panose="02060609030202000504" pitchFamily="49" charset="0"/>
              </a:rPr>
              <a:t>А. И. </a:t>
            </a:r>
            <a:r>
              <a:rPr lang="ru-RU" sz="2800" b="1" dirty="0" err="1">
                <a:latin typeface="Anonymous Pro" panose="02060609030202000504" pitchFamily="49" charset="0"/>
                <a:ea typeface="Anonymous Pro" panose="02060609030202000504" pitchFamily="49" charset="0"/>
              </a:rPr>
              <a:t>Покрышкин</a:t>
            </a:r>
            <a:r>
              <a:rPr lang="ru-RU" sz="2800" b="1" dirty="0">
                <a:latin typeface="Anonymous Pro" panose="02060609030202000504" pitchFamily="49" charset="0"/>
                <a:ea typeface="Anonymous Pro" panose="02060609030202000504" pitchFamily="49" charset="0"/>
              </a:rPr>
              <a:t> </a:t>
            </a:r>
            <a:r>
              <a:rPr lang="ru-RU" sz="2800" dirty="0">
                <a:latin typeface="Anonymous Pro" panose="02060609030202000504" pitchFamily="49" charset="0"/>
                <a:ea typeface="Anonymous Pro" panose="02060609030202000504" pitchFamily="49" charset="0"/>
              </a:rPr>
              <a:t>стал трижды Героем Советского Союза. 140 сибиряков, в их числе 55 красноярцев, стали полными кавалерами ордена Славы. Героический подвиг Александра Матросова повторили 28 воинов, среди них красноярцы лейтенант </a:t>
            </a:r>
            <a:r>
              <a:rPr lang="ru-RU" sz="2800" b="1" dirty="0">
                <a:solidFill>
                  <a:srgbClr val="FF0000"/>
                </a:solidFill>
                <a:latin typeface="Anonymous Pro" panose="02060609030202000504" pitchFamily="49" charset="0"/>
                <a:ea typeface="Anonymous Pro" panose="02060609030202000504" pitchFamily="49" charset="0"/>
              </a:rPr>
              <a:t>Ефим Белинский, рядовые Михаил Ивченко и Михаил Юшков, М.Л. Шевченко</a:t>
            </a:r>
          </a:p>
        </p:txBody>
      </p:sp>
    </p:spTree>
    <p:extLst>
      <p:ext uri="{BB962C8B-B14F-4D97-AF65-F5344CB8AC3E}">
        <p14:creationId xmlns:p14="http://schemas.microsoft.com/office/powerpoint/2010/main" val="136590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5830093"/>
            <a:ext cx="10515600" cy="346869"/>
          </a:xfrm>
        </p:spPr>
        <p:txBody>
          <a:bodyPr>
            <a:normAutofit fontScale="77500" lnSpcReduction="20000"/>
          </a:bodyPr>
          <a:lstStyle/>
          <a:p>
            <a:pPr marL="0" indent="0" algn="ctr">
              <a:buNone/>
            </a:pPr>
            <a:r>
              <a:rPr lang="ru-RU" dirty="0">
                <a:latin typeface="Anonymous Pro" panose="02060609030202000504" pitchFamily="49" charset="0"/>
                <a:ea typeface="Anonymous Pro" panose="02060609030202000504" pitchFamily="49" charset="0"/>
              </a:rPr>
              <a:t>С. И. Кретов		Е. С. Белинский		М. А. Юшков</a:t>
            </a:r>
          </a:p>
        </p:txBody>
      </p:sp>
      <p:pic>
        <p:nvPicPr>
          <p:cNvPr id="2050" name="Picture 2" descr="Picture background">
            <a:extLst>
              <a:ext uri="{FF2B5EF4-FFF2-40B4-BE49-F238E27FC236}">
                <a16:creationId xmlns:a16="http://schemas.microsoft.com/office/drawing/2014/main" id="{B898BB8F-6FC9-14CE-069F-4FF6445BF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7906"/>
            <a:ext cx="3341914" cy="4665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background">
            <a:extLst>
              <a:ext uri="{FF2B5EF4-FFF2-40B4-BE49-F238E27FC236}">
                <a16:creationId xmlns:a16="http://schemas.microsoft.com/office/drawing/2014/main" id="{C93FCE0C-5FDA-6E97-BB9F-9D96CB3A64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27363" y="1027906"/>
            <a:ext cx="3584525" cy="46653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cture background">
            <a:extLst>
              <a:ext uri="{FF2B5EF4-FFF2-40B4-BE49-F238E27FC236}">
                <a16:creationId xmlns:a16="http://schemas.microsoft.com/office/drawing/2014/main" id="{111752F3-C099-75A3-63FB-3AA84E11F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137" y="1027906"/>
            <a:ext cx="3341914" cy="4706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900igr.net/up/datas/165337/017.jpg"/>
          <p:cNvPicPr>
            <a:picLocks noChangeAspect="1" noChangeArrowheads="1"/>
          </p:cNvPicPr>
          <p:nvPr/>
        </p:nvPicPr>
        <p:blipFill>
          <a:blip r:embed="rId2"/>
          <a:srcRect/>
          <a:stretch>
            <a:fillRect/>
          </a:stretch>
        </p:blipFill>
        <p:spPr bwMode="auto">
          <a:xfrm>
            <a:off x="1292397" y="169004"/>
            <a:ext cx="9144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462" y="0"/>
            <a:ext cx="10515600" cy="1325563"/>
          </a:xfrm>
        </p:spPr>
        <p:txBody>
          <a:bodyPr>
            <a:normAutofit/>
          </a:bodyPr>
          <a:lstStyle/>
          <a:p>
            <a:r>
              <a:rPr lang="ru-RU" sz="3200" b="1" dirty="0">
                <a:solidFill>
                  <a:srgbClr val="FF0000"/>
                </a:solidFill>
                <a:latin typeface="Anonymous Pro" panose="02060609030202000504" pitchFamily="49" charset="0"/>
                <a:ea typeface="Anonymous Pro" panose="02060609030202000504" pitchFamily="49" charset="0"/>
              </a:rPr>
              <a:t>Герои -земляки</a:t>
            </a:r>
          </a:p>
        </p:txBody>
      </p:sp>
      <p:sp>
        <p:nvSpPr>
          <p:cNvPr id="3" name="Содержимое 2"/>
          <p:cNvSpPr>
            <a:spLocks noGrp="1"/>
          </p:cNvSpPr>
          <p:nvPr>
            <p:ph idx="1"/>
          </p:nvPr>
        </p:nvSpPr>
        <p:spPr>
          <a:xfrm>
            <a:off x="402662" y="1549045"/>
            <a:ext cx="7966638" cy="4754563"/>
          </a:xfrm>
        </p:spPr>
        <p:txBody>
          <a:bodyPr>
            <a:normAutofit fontScale="85000" lnSpcReduction="20000"/>
          </a:bodyPr>
          <a:lstStyle/>
          <a:p>
            <a:pPr marL="0" indent="0">
              <a:buNone/>
            </a:pPr>
            <a:r>
              <a:rPr lang="ru-RU" dirty="0">
                <a:latin typeface="Anonymous Pro" panose="02060609030202000504" pitchFamily="49" charset="0"/>
                <a:ea typeface="Anonymous Pro" panose="02060609030202000504" pitchFamily="49" charset="0"/>
              </a:rPr>
              <a:t>Именами А.Д. Березина, А.К. Корнеева, М.Л. Ивченко, А.В. </a:t>
            </a:r>
            <a:r>
              <a:rPr lang="ru-RU" dirty="0" err="1">
                <a:latin typeface="Anonymous Pro" panose="02060609030202000504" pitchFamily="49" charset="0"/>
                <a:ea typeface="Anonymous Pro" panose="02060609030202000504" pitchFamily="49" charset="0"/>
              </a:rPr>
              <a:t>Водянникова</a:t>
            </a:r>
            <a:r>
              <a:rPr lang="ru-RU" dirty="0">
                <a:latin typeface="Anonymous Pro" panose="02060609030202000504" pitchFamily="49" charset="0"/>
                <a:ea typeface="Anonymous Pro" panose="02060609030202000504" pitchFamily="49" charset="0"/>
              </a:rPr>
              <a:t> и многих других героев названы улицы Красноярска и городов края.</a:t>
            </a:r>
          </a:p>
          <a:p>
            <a:pPr marL="0" lvl="0" indent="0" fontAlgn="base">
              <a:lnSpc>
                <a:spcPct val="100000"/>
              </a:lnSpc>
              <a:spcBef>
                <a:spcPct val="0"/>
              </a:spcBef>
              <a:spcAft>
                <a:spcPct val="0"/>
              </a:spcAft>
              <a:buNone/>
            </a:pPr>
            <a:r>
              <a:rPr lang="ru-RU" dirty="0">
                <a:solidFill>
                  <a:srgbClr val="222222"/>
                </a:solidFill>
                <a:latin typeface="Anonymous Pro" panose="02060609030202000504" pitchFamily="49" charset="0"/>
                <a:ea typeface="Anonymous Pro" panose="02060609030202000504" pitchFamily="49" charset="0"/>
                <a:cs typeface="Arial" pitchFamily="34" charset="0"/>
              </a:rPr>
              <a:t>Бывший командующий </a:t>
            </a:r>
            <a:r>
              <a:rPr lang="ru-RU" dirty="0">
                <a:latin typeface="Anonymous Pro" panose="02060609030202000504" pitchFamily="49" charset="0"/>
                <a:ea typeface="Anonymous Pro" panose="02060609030202000504" pitchFamily="49" charset="0"/>
                <a:cs typeface="Arial" pitchFamily="34" charset="0"/>
              </a:rPr>
              <a:t>31-й армией Василий Далматов</a:t>
            </a:r>
            <a:r>
              <a:rPr lang="ru-RU" dirty="0">
                <a:solidFill>
                  <a:srgbClr val="222222"/>
                </a:solidFill>
                <a:latin typeface="Anonymous Pro" panose="02060609030202000504" pitchFamily="49" charset="0"/>
                <a:ea typeface="Anonymous Pro" panose="02060609030202000504" pitchFamily="49" charset="0"/>
                <a:cs typeface="Arial" pitchFamily="34" charset="0"/>
              </a:rPr>
              <a:t> в книге «Рубеж великой битвы» писал:</a:t>
            </a:r>
            <a:endParaRPr lang="ru-RU" dirty="0">
              <a:latin typeface="Anonymous Pro" panose="02060609030202000504" pitchFamily="49" charset="0"/>
              <a:ea typeface="Anonymous Pro" panose="02060609030202000504" pitchFamily="49" charset="0"/>
              <a:cs typeface="Arial" pitchFamily="34" charset="0"/>
            </a:endParaRPr>
          </a:p>
          <a:p>
            <a:pPr marL="0" lvl="0" indent="0" eaLnBrk="0" fontAlgn="base" hangingPunct="0">
              <a:lnSpc>
                <a:spcPct val="100000"/>
              </a:lnSpc>
              <a:spcBef>
                <a:spcPct val="0"/>
              </a:spcBef>
              <a:spcAft>
                <a:spcPct val="0"/>
              </a:spcAft>
              <a:buNone/>
            </a:pPr>
            <a:r>
              <a:rPr lang="ru-RU" dirty="0">
                <a:latin typeface="Anonymous Pro" panose="02060609030202000504" pitchFamily="49" charset="0"/>
                <a:ea typeface="Anonymous Pro" panose="02060609030202000504" pitchFamily="49" charset="0"/>
                <a:cs typeface="Arial" pitchFamily="34" charset="0"/>
              </a:rPr>
              <a:t>«Не могу не вспомнить о 119-й стрелковой Красноярской дивизии, вписавшей не одну яркую страницу в летопись героической борьбы Красной Армии с превосходящими силами врага в 1941 году. Сибиряки показали пример беззаветной преданности Родине, образцы мужества и отваги.</a:t>
            </a:r>
          </a:p>
          <a:p>
            <a:pPr marL="0" lvl="0" indent="0" eaLnBrk="0" fontAlgn="base" hangingPunct="0">
              <a:lnSpc>
                <a:spcPct val="100000"/>
              </a:lnSpc>
              <a:spcBef>
                <a:spcPct val="0"/>
              </a:spcBef>
              <a:spcAft>
                <a:spcPct val="0"/>
              </a:spcAft>
              <a:buNone/>
            </a:pPr>
            <a:endParaRPr lang="ru-RU" dirty="0">
              <a:latin typeface="Anonymous Pro" panose="02060609030202000504" pitchFamily="49" charset="0"/>
              <a:ea typeface="Anonymous Pro" panose="02060609030202000504" pitchFamily="49" charset="0"/>
              <a:cs typeface="Arial" pitchFamily="34" charset="0"/>
            </a:endParaRPr>
          </a:p>
          <a:p>
            <a:pPr marL="0" lvl="0" indent="0" eaLnBrk="0" fontAlgn="base" hangingPunct="0">
              <a:lnSpc>
                <a:spcPct val="100000"/>
              </a:lnSpc>
              <a:spcBef>
                <a:spcPct val="0"/>
              </a:spcBef>
              <a:spcAft>
                <a:spcPct val="0"/>
              </a:spcAft>
              <a:buNone/>
            </a:pPr>
            <a:r>
              <a:rPr lang="ru-RU" dirty="0">
                <a:latin typeface="Anonymous Pro" panose="02060609030202000504" pitchFamily="49" charset="0"/>
                <a:ea typeface="Anonymous Pro" panose="02060609030202000504" pitchFamily="49" charset="0"/>
                <a:cs typeface="Arial" pitchFamily="34" charset="0"/>
              </a:rPr>
              <a:t>Командовал дивизией генерал А. Д. Березин. Дивизии сибиряков одной из первых в марте было присвоено звание 17-й гвардейской.»</a:t>
            </a:r>
          </a:p>
          <a:p>
            <a:pPr marL="0" indent="0">
              <a:buNone/>
            </a:pPr>
            <a:endParaRPr lang="ru-RU" sz="2400" dirty="0">
              <a:latin typeface="Anonymous Pro" panose="02060609030202000504" pitchFamily="49" charset="0"/>
              <a:ea typeface="Anonymous Pro" panose="02060609030202000504" pitchFamily="49" charset="0"/>
            </a:endParaRPr>
          </a:p>
        </p:txBody>
      </p:sp>
      <p:pic>
        <p:nvPicPr>
          <p:cNvPr id="55300" name="Picture 4" descr="http://xn----7sbbimrdkb3alvdfgd8eufwc.xn--p1ai/upload/images/1-Komandir-17-i-Gvardeiskoi-divizii-general-maior-A.D.-Berezin..jpg"/>
          <p:cNvPicPr>
            <a:picLocks noChangeAspect="1" noChangeArrowheads="1"/>
          </p:cNvPicPr>
          <p:nvPr/>
        </p:nvPicPr>
        <p:blipFill>
          <a:blip r:embed="rId2"/>
          <a:srcRect/>
          <a:stretch>
            <a:fillRect/>
          </a:stretch>
        </p:blipFill>
        <p:spPr bwMode="auto">
          <a:xfrm>
            <a:off x="8547100" y="1125537"/>
            <a:ext cx="3352800" cy="51780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FF0000"/>
                </a:solidFill>
                <a:latin typeface="Anonymous Pro" panose="02060609030202000504" pitchFamily="49" charset="0"/>
                <a:ea typeface="Anonymous Pro" panose="02060609030202000504" pitchFamily="49" charset="0"/>
              </a:rPr>
              <a:t>Красноярские «</a:t>
            </a:r>
            <a:r>
              <a:rPr lang="ru-RU" sz="3200" dirty="0" err="1">
                <a:solidFill>
                  <a:srgbClr val="FF0000"/>
                </a:solidFill>
                <a:latin typeface="Anonymous Pro" panose="02060609030202000504" pitchFamily="49" charset="0"/>
                <a:ea typeface="Anonymous Pro" panose="02060609030202000504" pitchFamily="49" charset="0"/>
              </a:rPr>
              <a:t>столбисты</a:t>
            </a:r>
            <a:r>
              <a:rPr lang="ru-RU" sz="3200" dirty="0">
                <a:solidFill>
                  <a:srgbClr val="FF0000"/>
                </a:solidFill>
                <a:latin typeface="Anonymous Pro" panose="02060609030202000504" pitchFamily="49" charset="0"/>
                <a:ea typeface="Anonymous Pro" panose="02060609030202000504" pitchFamily="49" charset="0"/>
              </a:rPr>
              <a:t>»</a:t>
            </a:r>
          </a:p>
        </p:txBody>
      </p:sp>
      <p:sp>
        <p:nvSpPr>
          <p:cNvPr id="3" name="Содержимое 2"/>
          <p:cNvSpPr>
            <a:spLocks noGrp="1"/>
          </p:cNvSpPr>
          <p:nvPr>
            <p:ph idx="1"/>
          </p:nvPr>
        </p:nvSpPr>
        <p:spPr>
          <a:xfrm>
            <a:off x="838200" y="1825625"/>
            <a:ext cx="7175500" cy="4351338"/>
          </a:xfrm>
        </p:spPr>
        <p:txBody>
          <a:bodyPr>
            <a:normAutofit/>
          </a:bodyPr>
          <a:lstStyle/>
          <a:p>
            <a:pPr>
              <a:buFont typeface="Wingdings" pitchFamily="2" charset="2"/>
              <a:buChar char="Ø"/>
            </a:pPr>
            <a:r>
              <a:rPr lang="ru-RU" sz="2400" dirty="0">
                <a:latin typeface="Anonymous Pro" panose="02060609030202000504" pitchFamily="49" charset="0"/>
                <a:ea typeface="Anonymous Pro" panose="02060609030202000504" pitchFamily="49" charset="0"/>
              </a:rPr>
              <a:t>Во время боев за Кавказ два отделения горно-разведывательного отряда были сформированы из красноярцев, которые более суток сдерживали натиск элитной горной дивизии «Эдельвейс».</a:t>
            </a:r>
          </a:p>
          <a:p>
            <a:pPr>
              <a:buFont typeface="Wingdings" pitchFamily="2" charset="2"/>
              <a:buChar char="Ø"/>
            </a:pPr>
            <a:r>
              <a:rPr lang="ru-RU" sz="2400" dirty="0">
                <a:latin typeface="Anonymous Pro" panose="02060609030202000504" pitchFamily="49" charset="0"/>
                <a:ea typeface="Anonymous Pro" panose="02060609030202000504" pitchFamily="49" charset="0"/>
              </a:rPr>
              <a:t>Знаменитый </a:t>
            </a:r>
            <a:r>
              <a:rPr lang="ru-RU" sz="2400" dirty="0" err="1">
                <a:latin typeface="Anonymous Pro" panose="02060609030202000504" pitchFamily="49" charset="0"/>
                <a:ea typeface="Anonymous Pro" panose="02060609030202000504" pitchFamily="49" charset="0"/>
              </a:rPr>
              <a:t>столбист</a:t>
            </a:r>
            <a:r>
              <a:rPr lang="ru-RU" sz="2400" dirty="0">
                <a:latin typeface="Anonymous Pro" panose="02060609030202000504" pitchFamily="49" charset="0"/>
                <a:ea typeface="Anonymous Pro" panose="02060609030202000504" pitchFamily="49" charset="0"/>
              </a:rPr>
              <a:t> Евгений Абалаков в 1942 г.                                   Обучал на Кавказе советских альпинистов.                                 Именно они противостояли отрядам немецких                               егерей.</a:t>
            </a:r>
          </a:p>
          <a:p>
            <a:pPr>
              <a:buFont typeface="Wingdings" pitchFamily="2" charset="2"/>
              <a:buChar char="Ø"/>
            </a:pPr>
            <a:endParaRPr lang="ru-RU" sz="2400" dirty="0">
              <a:latin typeface="Anonymous Pro" panose="02060609030202000504" pitchFamily="49" charset="0"/>
              <a:ea typeface="Anonymous Pro" panose="02060609030202000504" pitchFamily="49" charset="0"/>
            </a:endParaRPr>
          </a:p>
          <a:p>
            <a:pPr>
              <a:buFont typeface="Wingdings" pitchFamily="2" charset="2"/>
              <a:buChar char="Ø"/>
            </a:pPr>
            <a:endParaRPr lang="ru-RU" sz="2400" dirty="0">
              <a:latin typeface="Anonymous Pro" panose="02060609030202000504" pitchFamily="49" charset="0"/>
              <a:ea typeface="Anonymous Pro" panose="02060609030202000504" pitchFamily="49" charset="0"/>
            </a:endParaRPr>
          </a:p>
        </p:txBody>
      </p:sp>
      <p:pic>
        <p:nvPicPr>
          <p:cNvPr id="57346" name="Picture 2" descr="http://cdn01.ru/files/users/images/54/c1/54c1be67ba9add7830e438697f6d89e7.jpg"/>
          <p:cNvPicPr>
            <a:picLocks noChangeAspect="1" noChangeArrowheads="1"/>
          </p:cNvPicPr>
          <p:nvPr/>
        </p:nvPicPr>
        <p:blipFill>
          <a:blip r:embed="rId2"/>
          <a:srcRect/>
          <a:stretch>
            <a:fillRect/>
          </a:stretch>
        </p:blipFill>
        <p:spPr bwMode="auto">
          <a:xfrm>
            <a:off x="7878934" y="1473200"/>
            <a:ext cx="3945603" cy="4484836"/>
          </a:xfrm>
          <a:prstGeom prst="rect">
            <a:avLst/>
          </a:prstGeom>
          <a:noFill/>
        </p:spPr>
      </p:pic>
      <p:sp>
        <p:nvSpPr>
          <p:cNvPr id="5" name="TextBox 4"/>
          <p:cNvSpPr txBox="1"/>
          <p:nvPr/>
        </p:nvSpPr>
        <p:spPr>
          <a:xfrm>
            <a:off x="8964827" y="6123543"/>
            <a:ext cx="2210862" cy="369332"/>
          </a:xfrm>
          <a:prstGeom prst="rect">
            <a:avLst/>
          </a:prstGeom>
          <a:noFill/>
        </p:spPr>
        <p:txBody>
          <a:bodyPr wrap="none" rtlCol="0">
            <a:spAutoFit/>
          </a:bodyPr>
          <a:lstStyle/>
          <a:p>
            <a:r>
              <a:rPr lang="ru-RU" u="sng" dirty="0">
                <a:latin typeface="Anonymous Pro" panose="02060609030202000504" pitchFamily="49" charset="0"/>
                <a:ea typeface="Anonymous Pro" panose="02060609030202000504" pitchFamily="49" charset="0"/>
              </a:rPr>
              <a:t>Евгений Абалаков</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3362</Words>
  <Application>Microsoft Office PowerPoint</Application>
  <PresentationFormat>Широкоэкранный</PresentationFormat>
  <Paragraphs>215</Paragraphs>
  <Slides>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Anonymous Pro</vt:lpstr>
      <vt:lpstr>Arial</vt:lpstr>
      <vt:lpstr>Calibri</vt:lpstr>
      <vt:lpstr>Calibri Light</vt:lpstr>
      <vt:lpstr>Wingdings</vt:lpstr>
      <vt:lpstr>Тема Office</vt:lpstr>
      <vt:lpstr>Красноярский край в годы Великой Отечественной войны</vt:lpstr>
      <vt:lpstr>Задание на урок!</vt:lpstr>
      <vt:lpstr>Презентация PowerPoint</vt:lpstr>
      <vt:lpstr>Презентация PowerPoint</vt:lpstr>
      <vt:lpstr>Презентация PowerPoint</vt:lpstr>
      <vt:lpstr>Презентация PowerPoint</vt:lpstr>
      <vt:lpstr>Презентация PowerPoint</vt:lpstr>
      <vt:lpstr>Герои -земляки</vt:lpstr>
      <vt:lpstr>Красноярские «столбисты»</vt:lpstr>
      <vt:lpstr>Презентация PowerPoint</vt:lpstr>
      <vt:lpstr>Соединения и части, сформированные в годы войны в Красноярском крае и отличившиеся в боях</vt:lpstr>
      <vt:lpstr>Соединения и части, сформированные в годы войны в Красноярском крае и отличившиеся в боях </vt:lpstr>
      <vt:lpstr>Бои за Диксон</vt:lpstr>
      <vt:lpstr>Траса АлСиб</vt:lpstr>
      <vt:lpstr>Медицинское обслуживание</vt:lpstr>
      <vt:lpstr>На защиту Отечества</vt:lpstr>
      <vt:lpstr>«Все для фронта! Все для победы!»</vt:lpstr>
      <vt:lpstr>Презентация PowerPoint</vt:lpstr>
      <vt:lpstr>Презентация PowerPoint</vt:lpstr>
      <vt:lpstr>Презентация PowerPoint</vt:lpstr>
      <vt:lpstr>Презентация PowerPoint</vt:lpstr>
      <vt:lpstr>Оружие Красноярья - фронту</vt:lpstr>
      <vt:lpstr>Всенародная помощь фронту</vt:lpstr>
      <vt:lpstr>Презентация PowerPoint</vt:lpstr>
      <vt:lpstr>Прием эвакуированных предприятий и учреждений</vt:lpstr>
      <vt:lpstr>Прием эвакуированных предприятий и учреждений</vt:lpstr>
      <vt:lpstr>Презентация PowerPoint</vt:lpstr>
      <vt:lpstr>Прием эвакуированных предприятий и учреждений</vt:lpstr>
      <vt:lpstr>Прием эвакуированных предприятий и учреждений</vt:lpstr>
      <vt:lpstr>Размещение учебных заведений и населения</vt:lpstr>
      <vt:lpstr>Решение проблемы кадров</vt:lpstr>
      <vt:lpstr>Решение проблемы кадров</vt:lpstr>
      <vt:lpstr>СЕЛЬСКОЕ ХОЗЯЙСТВО И ДЕРЕВНЯ В ГОДЫ ВОЙНЫ </vt:lpstr>
      <vt:lpstr>Презентация PowerPoint</vt:lpstr>
      <vt:lpstr>Презентация PowerPoint</vt:lpstr>
      <vt:lpstr>Презентация PowerPoint</vt:lpstr>
      <vt:lpstr>Презентация PowerPoint</vt:lpstr>
      <vt:lpstr>Задание на урок!</vt:lpstr>
      <vt:lpstr>Презентация PowerPoint</vt:lpstr>
      <vt:lpstr>Презентация PowerPoint</vt:lpstr>
      <vt:lpstr>Домашнее задание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Людмила Васильевна Качаева</dc:creator>
  <cp:lastModifiedBy>Софья Ставер</cp:lastModifiedBy>
  <cp:revision>99</cp:revision>
  <dcterms:created xsi:type="dcterms:W3CDTF">2017-10-13T10:58:42Z</dcterms:created>
  <dcterms:modified xsi:type="dcterms:W3CDTF">2025-06-19T17:29:55Z</dcterms:modified>
</cp:coreProperties>
</file>