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E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67F-DD1D-4CA3-971B-DD5E3741A7FE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B8D4-6214-4F5C-BB7F-1319A2BA9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attach/c/3/76/996/76996444_large_golub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791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4297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Dotum" pitchFamily="34" charset="-127"/>
              </a:rPr>
              <a:t>Гигиена г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Dotum" pitchFamily="34" charset="-127"/>
              </a:rPr>
              <a:t>олоса  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Dotum" pitchFamily="34" charset="-127"/>
            </a:endParaRPr>
          </a:p>
        </p:txBody>
      </p:sp>
      <p:pic>
        <p:nvPicPr>
          <p:cNvPr id="11268" name="Picture 4" descr="http://blogs.voices.com/voxdaily/woman-singing-microphone-vintage-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500306"/>
            <a:ext cx="535784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43998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ГИМНАСТИКА ДЛЯ ЯЗЫКА: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Язык трубочкой (напрягаем 8 раз)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Язык чашечкой (напрягаем 8 раз)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Достать нос языком (8 раз)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Достать подбородок (8 раз)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«Провентилировать» рот языком. Как маятник – из стороны в сторону (8 раз)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Полизать верхнее нёбо от корня языка до зубов. Кстати, это то упражнение, которое можно выполнять вместо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когда вы находитесь в недоступном для распевания месте (8 раз)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«Проколоть» щёки языком. Поочерёдно упираться языком в щёки (8 раз каждую щёку)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Полизать палец, приставленный к щеке по часовой и против. Палец остаётся на месте. Водить только языком (8 раз каждый палец в обоих направлениях)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Поводить языком по полости рта (по губам) за зубами (8 раз в каждом направлении)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Открыть рот как купол (изобразить зевоту). Чередовать звуки «М-Н». На «Н» язык между зубов (8 раз)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Открыть рот как купол (изобразить зевоту). Произносить: «Мама мыла Милу» (8 раз)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2" name="Picture 4" descr="http://t1.gstatic.com/images?q=tbn:ANd9GcQeQ5296L7LscbZEJ1Ba3-rMSTW83Es7pmcvx_OY-up5VII6rlm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10540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378621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Вокалист возгласил вокализ.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52864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Шестнадцать шло мышей и шесть нашли грошей,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мыши, что поплоше шуршат и шарят гроши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928802"/>
            <a:ext cx="34290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Рыли рылом ров бобры,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рылом предобры!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786058"/>
            <a:ext cx="33575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Черепашка не скучая час сидит за чашкой чая.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786190"/>
            <a:ext cx="37147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заводи змеи зачин заводили,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Звонкие звуки над заводью взмыли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285728"/>
            <a:ext cx="321471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дорожках дрожки,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дрожках кошки и блошки,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кошек ложки,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блошек сапожки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928802"/>
            <a:ext cx="478634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Ужа ужалила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ужица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ужу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ужицей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ужиться,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ужаса стал уже,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ешь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ужица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ужа- мужа, без ужа-мужа будет хуже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000636"/>
            <a:ext cx="478634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Корабли лавировали, лавировали да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выловировали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ведь не веровали в вероятность вылавировать. Вот маловеры: веровали бы - вылавировали бы.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t0.gstatic.com/images?q=tbn:ANd9GcRKUfdgpOqaEVERSwmB7CzJ6oQyqB7x5u-h33fomo_zQnskVhz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636"/>
            <a:ext cx="210995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im6-tub-ru.yandex.net/i?id=66667101-59-72&amp;n=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3" y="3500438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000108"/>
            <a:ext cx="307183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Колокольчики мои,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Цветики степные!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глядите на меня,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Темно-голубые?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 чем звените вы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 весёлый мая,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Средь некошеной травы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Головой качая?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К. Толстой.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786190"/>
            <a:ext cx="307183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О, тихий Амстердам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печальным перезвоном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Старинных колоколен,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я здесь - не там,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Где, преданный мечтам,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Какой-то призрак болен.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Тоскует с долгим стоном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вечным перезвоном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Звучит и здесь и там.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К.Бальмонт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2153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ПРОЧИТАТЬ СТИХОТВОРЕНИЯ, ПОВЫШАЯ НА ПОЛ ТОНА КАЖДУЮ СТРОЧКУ, КАК БЫ ИДЯ ВВЕРХ ПО ЛЕСТНИЦЕ, ЧТОБЫ ЗВУК ГОЛОСА УСИЛИВАЛСЯ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pic>
        <p:nvPicPr>
          <p:cNvPr id="24580" name="Picture 4" descr="http://mama.tomsk.ru/forum/weblogs/upload/199/1509239822466174760e5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1857388" cy="2628379"/>
          </a:xfrm>
          <a:prstGeom prst="rect">
            <a:avLst/>
          </a:prstGeom>
          <a:noFill/>
        </p:spPr>
      </p:pic>
      <p:pic>
        <p:nvPicPr>
          <p:cNvPr id="24582" name="Picture 6" descr="http://img-fotki.yandex.ru/get/4713/103425212.4f/0_5d695_caf1515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928670"/>
            <a:ext cx="3654225" cy="2681288"/>
          </a:xfrm>
          <a:prstGeom prst="rect">
            <a:avLst/>
          </a:prstGeom>
          <a:noFill/>
        </p:spPr>
      </p:pic>
      <p:pic>
        <p:nvPicPr>
          <p:cNvPr id="24586" name="Picture 10" descr="http://farm1.static.flickr.com/142/327452460_112c47ca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00504"/>
            <a:ext cx="395689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 НОРМЫ ПРОФЕССИОНАЛЬНОГО ГОЛОСОВОГО РЕЖИМА И ПОВЕДЕНИЯ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8001056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СОЗДАНИЕ КОМФОРТНЫХ УСЛОВИЙ ДЛЯ ЗАНЯТИЙ</a:t>
            </a:r>
            <a:r>
              <a:rPr lang="ru-RU" b="1" u="sng" dirty="0" smtClean="0"/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Comic Sans MS" pitchFamily="66" charset="0"/>
                <a:cs typeface="KodchiangUPC" pitchFamily="18" charset="-34"/>
              </a:rPr>
              <a:t>Температура 20 -22 градуса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  <a:cs typeface="KodchiangUPC" pitchFamily="18" charset="-34"/>
              </a:rPr>
              <a:t>Хорошая акустика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  <a:cs typeface="KodchiangUPC" pitchFamily="18" charset="-34"/>
              </a:rPr>
              <a:t>Освещение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  <a:cs typeface="KodchiangUPC" pitchFamily="18" charset="-34"/>
              </a:rPr>
              <a:t>Отсутствие посторонних шумов</a:t>
            </a:r>
            <a:endParaRPr lang="ru-RU" dirty="0">
              <a:latin typeface="Comic Sans MS" pitchFamily="66" charset="0"/>
              <a:cs typeface="Kodchiang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000372"/>
            <a:ext cx="8143932" cy="3262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Ликвидация мышечных зажимов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Здоровое состояние органов дыхания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Позитивный настрой, положительный эмоциональный  фон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Отсутствие нервного напряжения</a:t>
            </a:r>
            <a:r>
              <a:rPr lang="ru-RU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Не петь после физической нагрузки или в состоянии сильного волнения.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Не шептать, так  как  шепот – это самое большое напряжение голосовых связок.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Перед занятием ОБЯЗАТЕЛЬНА </a:t>
            </a:r>
            <a:r>
              <a:rPr lang="ru-RU" dirty="0" err="1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распевка</a:t>
            </a:r>
            <a:r>
              <a:rPr lang="ru-RU" dirty="0" smtClean="0">
                <a:solidFill>
                  <a:srgbClr val="003300"/>
                </a:solidFill>
                <a:latin typeface="Comic Sans MS" pitchFamily="66" charset="0"/>
                <a:cs typeface="KodchiangUPC" pitchFamily="18" charset="-34"/>
              </a:rPr>
              <a:t>. </a:t>
            </a:r>
          </a:p>
          <a:p>
            <a:pPr marL="342900" indent="-342900"/>
            <a:endParaRPr lang="ru-RU" dirty="0" smtClean="0">
              <a:solidFill>
                <a:srgbClr val="003300"/>
              </a:solidFill>
              <a:latin typeface="Comic Sans MS" pitchFamily="66" charset="0"/>
              <a:cs typeface="KodchiangUPC" pitchFamily="18" charset="-34"/>
            </a:endParaRPr>
          </a:p>
          <a:p>
            <a:pPr marL="342900" indent="-342900">
              <a:buAutoNum type="arabicPeriod"/>
            </a:pPr>
            <a:endParaRPr lang="ru-RU" dirty="0">
              <a:latin typeface="Comic Sans MS" pitchFamily="66" charset="0"/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6817" y="285728"/>
            <a:ext cx="3560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Режим питания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850112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употреблять  острые приправы (перец, уксус, хрен,  горчица), так как они раздражают слизистую оболочку  глотки)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071678"/>
            <a:ext cx="850112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Избегайте  переедания и голодания, умеренный режим приема пищи  - залог здоровья вокалиста.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214686"/>
            <a:ext cx="850112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приемом пищи и пением должно проходить не менее 2 часов.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850112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пением нельзя употреблять шоколад,  семечки, орехи, газированную  воду, растительное масло, виноград.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t3.gstatic.com/images?q=tbn:ANd9GcSEG2SOxpnaVsGUBLNpbhqqcPQw0I5wHTFz4Yae3TcGYeTJWqRK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148779"/>
            <a:ext cx="1214446" cy="1709221"/>
          </a:xfrm>
          <a:prstGeom prst="rect">
            <a:avLst/>
          </a:prstGeom>
          <a:noFill/>
        </p:spPr>
      </p:pic>
      <p:pic>
        <p:nvPicPr>
          <p:cNvPr id="26630" name="Picture 6" descr="http://vinograd.km.ua/wp-content/uploads/2011/01/grapes_on_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286364"/>
            <a:ext cx="2356717" cy="1571636"/>
          </a:xfrm>
          <a:prstGeom prst="rect">
            <a:avLst/>
          </a:prstGeom>
          <a:noFill/>
        </p:spPr>
      </p:pic>
      <p:pic>
        <p:nvPicPr>
          <p:cNvPr id="26634" name="Picture 10" descr="http://ru.all.biz/img/ru/catalog/95320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357826"/>
            <a:ext cx="2000264" cy="134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335758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ОСНОВНЫЕ ПРАВИЛА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8358246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злоупотребляйте голосовым аппаратом, не кричите. Крик причина образования узелков на связках.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Не злоупотребляйте твердой атакой  голоса.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Пение не должно быть слишком продолжительным.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пойте на улице при температуре воздуха  ниже  + 15 градусов.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Не пойте в помещении с сухим воздухом  или где сильно накурено.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Избегайте вредных привычек.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Выполняйте физические и дыхательные упражнения , направленные на укрепления  мышц голосовых связок, а также брюшных и грудных мышц.</a:t>
            </a:r>
          </a:p>
          <a:p>
            <a:pPr algn="just">
              <a:buFontTx/>
              <a:buChar char="-"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642918"/>
            <a:ext cx="8554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БЕРЕГИТЕ СВОЙ ГОЛОС!!!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496"/>
            <a:ext cx="8731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ТВОРЧЕСКИХ ВАМ УСПЕХОВ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6" name="Picture 4" descr="http://fc08.deviantart.net/fs15/f/2007/017/4/a/Sexy_Radio_by_Mima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2000264" cy="293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10256"/>
          <a:stretch>
            <a:fillRect/>
          </a:stretch>
        </p:blipFill>
        <p:spPr bwMode="auto">
          <a:xfrm>
            <a:off x="2706809" y="3717032"/>
            <a:ext cx="2739961" cy="28803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5.depositphotos.com/1007682/462/v/950/depositphotos_4621328-Colourful-music-note-on-a-grey-background-eps10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Голос, используемый в профессиональных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целях должен обладать 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большей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устойчивостью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способностью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выдерживать длительную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нагрузку;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более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широким диапазоном (как высотным, так 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динамическим);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большей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гибкостью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разнообразием тембра.</a:t>
            </a:r>
            <a:r>
              <a:rPr lang="ru-RU" sz="2800" dirty="0"/>
              <a:t> 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86182" y="3929066"/>
            <a:ext cx="135732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4929198"/>
            <a:ext cx="2786082" cy="107157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Система  работы  по развитию  вокальных данных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72198" y="5000636"/>
            <a:ext cx="2786082" cy="107157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Система  работы  по гигиене голоса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87287"/>
            <a:ext cx="2808312" cy="187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hutterstock.com/display_pic_with_logo/86471/86471,1277054438,6/stock-vector-colorful-music-background-55579189.jpg"/>
          <p:cNvPicPr>
            <a:picLocks noChangeAspect="1" noChangeArrowheads="1"/>
          </p:cNvPicPr>
          <p:nvPr/>
        </p:nvPicPr>
        <p:blipFill>
          <a:blip r:embed="rId2" cstate="print"/>
          <a:srcRect r="2250" b="42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5725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latin typeface="Comic Sans MS" pitchFamily="66" charset="0"/>
            </a:endParaRPr>
          </a:p>
          <a:p>
            <a:pPr algn="just"/>
            <a:endParaRPr lang="ru-RU" dirty="0">
              <a:latin typeface="Comic Sans MS" pitchFamily="66" charset="0"/>
            </a:endParaRPr>
          </a:p>
          <a:p>
            <a:pPr algn="just"/>
            <a:r>
              <a:rPr lang="ru-RU" dirty="0" smtClean="0">
                <a:latin typeface="Comic Sans MS" pitchFamily="66" charset="0"/>
              </a:rPr>
              <a:t>ГИГИЕНА   ГОЛОСА   -  это область науки, которая помимо чисто медицинских  лечебных функций   голосового  аппарата  занимается </a:t>
            </a:r>
            <a:r>
              <a:rPr lang="ru-RU" dirty="0" smtClean="0"/>
              <a:t>:</a:t>
            </a:r>
          </a:p>
          <a:p>
            <a:pPr algn="just"/>
            <a:endParaRPr lang="ru-RU" dirty="0" smtClean="0"/>
          </a:p>
          <a:p>
            <a:pPr marL="342900" indent="-3429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71612"/>
            <a:ext cx="78581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Изучение причин, вызывающих неполадки  в  голосовом аппарате , особенно при его профессиональном использовании.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78581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Выявлением возможностей избежать голосовых расстройств  и заболеваний.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636"/>
            <a:ext cx="78581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Составление и формулирование правил и норм профессионального голосового режима и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t2.gstatic.com/images?q=tbn:ANd9GcRlocYQrQqL0vGnpltnI4biogZ_1O6qtkGDHDxdKks4bKl5BZ159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500174"/>
            <a:ext cx="1059670" cy="1271605"/>
          </a:xfrm>
          <a:prstGeom prst="rect">
            <a:avLst/>
          </a:prstGeom>
          <a:noFill/>
        </p:spPr>
      </p:pic>
      <p:pic>
        <p:nvPicPr>
          <p:cNvPr id="15366" name="Picture 6" descr="http://kinderinfo.ru/wp-content/uploads/sing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67" y="3214686"/>
            <a:ext cx="1190633" cy="1785950"/>
          </a:xfrm>
          <a:prstGeom prst="rect">
            <a:avLst/>
          </a:prstGeom>
          <a:noFill/>
        </p:spPr>
      </p:pic>
      <p:pic>
        <p:nvPicPr>
          <p:cNvPr id="15368" name="Picture 8" descr="http://thumbs.dreamstime.com/thumblarge_71/11529137068x2wr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5072074"/>
            <a:ext cx="1071538" cy="1607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medvesti.com/uploads/posts/2011-10/1317488423_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2643182"/>
            <a:ext cx="335758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ПРИЧИНЫ НАРУШЕНИЯ ГОЛОСА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85728"/>
            <a:ext cx="264320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Частые  простудные заболевания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250033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Новообразования (узелки, опухоли)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85728"/>
            <a:ext cx="300039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Отек голосовых связок (аллергия,  никотин, алкоголь)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857760"/>
            <a:ext cx="264320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Кровоизлияние голосовых связках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71744"/>
            <a:ext cx="264320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Нервные потрясения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500174"/>
            <a:ext cx="264320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Пение в высокой тесситуре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857628"/>
            <a:ext cx="2571768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Общее переутомление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7984" y="3071810"/>
            <a:ext cx="228601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Плохое питание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794" y="4714884"/>
            <a:ext cx="264320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Нарушение психики(истерии и неврозы)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5786454"/>
            <a:ext cx="364330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Количественное и качественное злоупотребление голоса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4643438" y="2143116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4643438" y="4572008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8507130">
            <a:off x="5500694" y="4572008"/>
            <a:ext cx="357190" cy="2762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3065963">
            <a:off x="3643833" y="4501098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3216979">
            <a:off x="5428944" y="2214242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9775745">
            <a:off x="3923445" y="2208942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572264" y="3429000"/>
            <a:ext cx="28575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714612" y="3500438"/>
            <a:ext cx="35719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643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Нарушение голоса</a:t>
            </a:r>
            <a:endParaRPr lang="ru-RU" sz="44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716249">
            <a:off x="2018478" y="1115134"/>
            <a:ext cx="500066" cy="422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524174">
            <a:off x="6281954" y="1085230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43702" y="1428736"/>
            <a:ext cx="2214578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Афония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1571612"/>
            <a:ext cx="2786082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Bookman Old Style" pitchFamily="18" charset="0"/>
              </a:rPr>
              <a:t>Дисфония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2714620"/>
            <a:ext cx="2571768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Полное отсутствие голоса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857496"/>
            <a:ext cx="3357586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Частичное нарушение высоты, силы и тембра голоса</a:t>
            </a:r>
            <a:endParaRPr lang="ru-RU" sz="1600" b="1" dirty="0">
              <a:latin typeface="Bookman Old Style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928662" y="4357694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57554" y="4214818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14282" y="4857760"/>
            <a:ext cx="2000264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Паретические или гипотонусовые 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488" y="4786322"/>
            <a:ext cx="214314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Спастические или </a:t>
            </a:r>
            <a:r>
              <a:rPr lang="ru-RU" sz="1600" b="1" dirty="0" err="1" smtClean="0">
                <a:latin typeface="Bookman Old Style" pitchFamily="18" charset="0"/>
              </a:rPr>
              <a:t>гипертонусовые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b="7307"/>
          <a:stretch>
            <a:fillRect/>
          </a:stretch>
        </p:blipFill>
        <p:spPr bwMode="auto">
          <a:xfrm>
            <a:off x="3923928" y="1772816"/>
            <a:ext cx="223600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44291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ПАРЕТИЧЕСКАЯ  ИЛИ ГИПОТОНУСОВАЯ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ДИСФОНИЯ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42844" y="1285860"/>
            <a:ext cx="4071966" cy="1285884"/>
          </a:xfrm>
          <a:prstGeom prst="wedgeRoundRectCallout">
            <a:avLst>
              <a:gd name="adj1" fmla="val -30830"/>
              <a:gd name="adj2" fmla="val -6571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 не может петь, не справляется с обычной голосовой нагрузкой.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Голос беззвучный, сиплый, тусклый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2571744"/>
            <a:ext cx="3286148" cy="2000264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3300"/>
                </a:solidFill>
                <a:latin typeface="Bookman Old Style" pitchFamily="18" charset="0"/>
              </a:rPr>
              <a:t>Причины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несоблюдение голосовой нагрузки и гигиены голоса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42852"/>
            <a:ext cx="335758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СПАСТИЧЕСКАЯ  ИЛИ ГИПЕРТОНУСОВАЯ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ДИСФОНИЯ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143504" y="1357298"/>
            <a:ext cx="3643338" cy="1285884"/>
          </a:xfrm>
          <a:prstGeom prst="wedgeRoundRectCallout">
            <a:avLst>
              <a:gd name="adj1" fmla="val 41655"/>
              <a:gd name="adj2" fmla="val -6841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Голос сдавленный, хриплый, срывающийся на высокий фальцет.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14942" y="2643182"/>
            <a:ext cx="3286148" cy="2000264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3300"/>
                </a:solidFill>
                <a:latin typeface="Bookman Old Style" pitchFamily="18" charset="0"/>
              </a:rPr>
              <a:t>Причины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психологический  фактор, вынужденная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форсация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голоса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12648196">
            <a:off x="3820778" y="3715205"/>
            <a:ext cx="1416203" cy="1083254"/>
          </a:xfrm>
          <a:prstGeom prst="leftUpArrow">
            <a:avLst>
              <a:gd name="adj1" fmla="val 22368"/>
              <a:gd name="adj2" fmla="val 26226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86050" y="4643446"/>
            <a:ext cx="335758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ВТОРИЧНАЯ ДИСФОНИЯ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5143512"/>
            <a:ext cx="442915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Частые воспалительные заболевания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Воспаление одной голосовой связки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Новообразования (узелки, опухоли)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Аллергия, курение, алкоголь</a:t>
            </a:r>
          </a:p>
          <a:p>
            <a:pPr marL="342900" indent="-342900"/>
            <a:endParaRPr lang="ru-RU" dirty="0"/>
          </a:p>
        </p:txBody>
      </p:sp>
      <p:pic>
        <p:nvPicPr>
          <p:cNvPr id="18436" name="Picture 4" descr="http://lavozencorto.files.wordpress.com/2011/01/la_voz.gif?w=306&amp;h=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2200302" cy="2732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2857520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ФОНАСТЕНИЯ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214678" y="571480"/>
            <a:ext cx="2643206" cy="1643074"/>
          </a:xfrm>
          <a:prstGeom prst="wedgeEllipseCallout">
            <a:avLst>
              <a:gd name="adj1" fmla="val -47209"/>
              <a:gd name="adj2" fmla="val -480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Усталость  голосового аппарата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090373">
            <a:off x="5879685" y="53553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337033">
            <a:off x="6011052" y="1016068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82848">
            <a:off x="6011051" y="1516134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142852"/>
            <a:ext cx="2286016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Заболевания нервной системы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857232"/>
            <a:ext cx="2286016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Нервные потрясения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1500174"/>
            <a:ext cx="2286016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Страх потерять голос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214554"/>
            <a:ext cx="2286016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Злоупотребление голосом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83272">
            <a:off x="5899898" y="2084247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643182"/>
            <a:ext cx="542928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КЛАССИФИКАЦИЯ  НАРУШЕНИЙ ГОЛОСА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500438"/>
            <a:ext cx="1928826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 высоте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3500438"/>
            <a:ext cx="1928826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 тембру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500438"/>
            <a:ext cx="1928826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По силе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6578" y="3500438"/>
            <a:ext cx="2143140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Слабость голоса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4286256"/>
            <a:ext cx="3143272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Форсированный, резкий звук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4286256"/>
            <a:ext cx="3143272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Сдавленный горловой звук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290" y="5072074"/>
            <a:ext cx="3143272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Дрожащий голос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5072074"/>
            <a:ext cx="3143272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Захлебывающийся голос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19460" name="Picture 4" descr="http://image.shutterstock.com/display_pic_with_logo/437/437,1216572585,2/stock-vector-child-singing-vector-15241051.jpg"/>
          <p:cNvPicPr>
            <a:picLocks noChangeAspect="1" noChangeArrowheads="1"/>
          </p:cNvPicPr>
          <p:nvPr/>
        </p:nvPicPr>
        <p:blipFill>
          <a:blip r:embed="rId3" cstate="print"/>
          <a:srcRect l="14583" t="15958" r="10416" b="9042"/>
          <a:stretch>
            <a:fillRect/>
          </a:stretch>
        </p:blipFill>
        <p:spPr bwMode="auto">
          <a:xfrm>
            <a:off x="0" y="4992674"/>
            <a:ext cx="1428760" cy="186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429684" cy="6186309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Дыхательная гимнастика (для постановки правильного дыхания по </a:t>
            </a:r>
            <a:r>
              <a:rPr lang="ru-RU" b="1" dirty="0" err="1" smtClean="0"/>
              <a:t>Стрельниковой</a:t>
            </a:r>
            <a:r>
              <a:rPr lang="ru-RU" b="1" dirty="0" smtClean="0"/>
              <a:t>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ookman Old Style" pitchFamily="18" charset="0"/>
              </a:rPr>
              <a:t>А) Стоя. Руки в стороны. При вдохе на сжатой груди руки обхватывают торс. При выдохе руки раскрываются. Вдох не грудью, а животом. (сразу оговорюсь на будущее – каждый вдох измеряется по длительности так: вы мысленно медленно досчитываете до 3х, задерживаете ненадолго дыхание и так же медленно выдыхаете. Это касается всех упражнений на дыхание) 12 раз.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Б) Сидя. Вдох носом. (вдох в живот, минимум в грудь и плечи) Выдох через нос (3-4 раза)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В) Сидя. Вдох носом. Выдох через рот (изображаем то, как мы греем руки на морозе) (3-4 раза)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Г) Сидя. Вдох носом. Выдох через рот (изображаем то, как мы дуем на горячий чай) (3-4 раза)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Д) Сидя. Вдох носом. Задержка. Выдох со звуком Ш (3-4 раза)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Е) Сидя. Вдох носом. Задержка. Выдох со звуком С (3-4 раза)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27659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 Дикционная гимнастика (развивает чёткость речи):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1. Губы трубочкой. Произносим звук У. Губы в улыбке – И. Быстро чередуем. Напрягаем губы максимально (8-10 раз)</a:t>
            </a:r>
            <a:br>
              <a:rPr lang="ru-RU" sz="1600" dirty="0" smtClean="0"/>
            </a:br>
            <a:r>
              <a:rPr lang="ru-RU" sz="1600" dirty="0" smtClean="0"/>
              <a:t>2. Губы трубочкой. Дотянуться до носа (8-10 раз)</a:t>
            </a:r>
            <a:br>
              <a:rPr lang="ru-RU" sz="1600" dirty="0" smtClean="0"/>
            </a:br>
            <a:r>
              <a:rPr lang="ru-RU" sz="1600" dirty="0" smtClean="0"/>
              <a:t>3. Губы трубочкой. Дотянуться до подбородка (8-10 раз)</a:t>
            </a:r>
            <a:br>
              <a:rPr lang="ru-RU" sz="1600" dirty="0" smtClean="0"/>
            </a:br>
            <a:r>
              <a:rPr lang="ru-RU" sz="1600" dirty="0" smtClean="0"/>
              <a:t>4. Губы трубочкой. Двигаем вправо и влево. (8-10 раз в каждую сторону)</a:t>
            </a:r>
            <a:br>
              <a:rPr lang="ru-RU" sz="1600" dirty="0" smtClean="0"/>
            </a:br>
            <a:r>
              <a:rPr lang="ru-RU" sz="1600" dirty="0" smtClean="0"/>
              <a:t>5. Губы «карасиком» (изобразите рыбку с открытым ртом) (8-10 раз напрягать губы, каждый раз возвращаясь в исходное состояние)</a:t>
            </a:r>
            <a:br>
              <a:rPr lang="ru-RU" sz="1600" dirty="0" smtClean="0"/>
            </a:br>
            <a:r>
              <a:rPr lang="ru-RU" sz="1600" dirty="0" smtClean="0"/>
              <a:t>6. Показать верхние и следом нижние зубы. Напрягать губы. (чередовать 8-10 раз)</a:t>
            </a:r>
            <a:br>
              <a:rPr lang="ru-RU" sz="1600" dirty="0" smtClean="0"/>
            </a:br>
            <a:r>
              <a:rPr lang="ru-RU" sz="1600" dirty="0" smtClean="0"/>
              <a:t>7. Прополоскать полость рта воздухом. Будто полощите водой, почистив зубы. Напрягаем губы (8-10 раз)</a:t>
            </a:r>
            <a:br>
              <a:rPr lang="ru-RU" sz="1600" dirty="0" smtClean="0"/>
            </a:br>
            <a:r>
              <a:rPr lang="ru-RU" sz="1600" dirty="0" smtClean="0"/>
              <a:t>8. Показать «лошадку». «</a:t>
            </a:r>
            <a:r>
              <a:rPr lang="ru-RU" sz="1600" dirty="0" err="1" smtClean="0"/>
              <a:t>Пррррр</a:t>
            </a:r>
            <a:r>
              <a:rPr lang="ru-RU" sz="1600" dirty="0" smtClean="0"/>
              <a:t>!» (8-10 раз)</a:t>
            </a:r>
            <a:br>
              <a:rPr lang="ru-RU" sz="1600" dirty="0" smtClean="0"/>
            </a:br>
            <a:r>
              <a:rPr lang="ru-RU" sz="1600" dirty="0" smtClean="0"/>
              <a:t>9. Поочерёдно произносить звуки «П-Б». На «Б» более плотно сжимать губы (8-10 раз)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8" name="Picture 4" descr="http://www.yorku.ca/nuz/photos/20090130/Image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985266"/>
            <a:ext cx="3071834" cy="287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622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35</cp:revision>
  <dcterms:created xsi:type="dcterms:W3CDTF">2012-04-08T14:29:37Z</dcterms:created>
  <dcterms:modified xsi:type="dcterms:W3CDTF">2025-06-21T17:40:29Z</dcterms:modified>
</cp:coreProperties>
</file>