
<file path=[Content_Types].xml><?xml version="1.0" encoding="utf-8"?>
<Types xmlns="http://schemas.openxmlformats.org/package/2006/content-types">
  <Override PartName="/ppt/slides/slide29.xml" ContentType="application/vnd.openxmlformats-officedocument.presentationml.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37.xml" ContentType="application/vnd.openxmlformats-officedocument.themeOverride+xml"/>
  <Override PartName="/ppt/theme/themeOverride15.xml" ContentType="application/vnd.openxmlformats-officedocument.themeOverride+xml"/>
  <Override PartName="/ppt/theme/themeOverride24.xml" ContentType="application/vnd.openxmlformats-officedocument.themeOverride+xml"/>
  <Override PartName="/ppt/theme/themeOverride26.xml" ContentType="application/vnd.openxmlformats-officedocument.themeOverride+xml"/>
  <Override PartName="/ppt/theme/themeOverride3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theme/themeOverride22.xml" ContentType="application/vnd.openxmlformats-officedocument.themeOverride+xml"/>
  <Override PartName="/ppt/theme/themeOverride3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theme/themeOverride3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38.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F32"/>
    <a:srgbClr val="F3579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086" autoAdjust="0"/>
  </p:normalViewPr>
  <p:slideViewPr>
    <p:cSldViewPr>
      <p:cViewPr>
        <p:scale>
          <a:sx n="70" d="100"/>
          <a:sy n="70" d="100"/>
        </p:scale>
        <p:origin x="-1302" y="-78"/>
      </p:cViewPr>
      <p:guideLst>
        <p:guide orient="horz" pos="2160"/>
        <p:guide pos="2880"/>
      </p:guideLst>
    </p:cSldViewPr>
  </p:slideViewPr>
  <p:outlineViewPr>
    <p:cViewPr>
      <p:scale>
        <a:sx n="33" d="100"/>
        <a:sy n="33" d="100"/>
      </p:scale>
      <p:origin x="12" y="13920"/>
    </p:cViewPr>
  </p:outlin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0EB65-FA9F-4756-BC61-836A8405B39C}" type="datetimeFigureOut">
              <a:rPr lang="ru-RU" smtClean="0"/>
              <a:pPr/>
              <a:t>13.06.2025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12F54-428C-4819-9930-DEC18B2E11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212F54-428C-4819-9930-DEC18B2E1192}"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5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13.06.2025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1.xml"/><Relationship Id="rId5" Type="http://schemas.openxmlformats.org/officeDocument/2006/relationships/image" Target="../media/image44.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04664"/>
            <a:ext cx="6840760" cy="648072"/>
          </a:xfrm>
        </p:spPr>
        <p:txBody>
          <a:bodyPr>
            <a:noAutofit/>
          </a:bodyPr>
          <a:lstStyle/>
          <a:p>
            <a:r>
              <a:rPr lang="ru-RU" sz="3600" b="1" dirty="0" smtClean="0">
                <a:solidFill>
                  <a:srgbClr val="7030A0"/>
                </a:solidFill>
                <a:latin typeface="Times New Roman" pitchFamily="18" charset="0"/>
                <a:cs typeface="Times New Roman" pitchFamily="18" charset="0"/>
              </a:rPr>
              <a:t>Разделы</a:t>
            </a:r>
            <a:endParaRPr lang="ru-RU" sz="36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15616" y="1052736"/>
            <a:ext cx="6912768" cy="5040560"/>
          </a:xfrm>
        </p:spPr>
        <p:txBody>
          <a:bodyPr>
            <a:normAutofit/>
          </a:bodyPr>
          <a:lstStyle/>
          <a:p>
            <a:pPr marL="514350" indent="-514350" algn="l">
              <a:buAutoNum type="arabicPeriod"/>
            </a:pPr>
            <a:r>
              <a:rPr lang="ru-RU" sz="2800" dirty="0" smtClean="0">
                <a:solidFill>
                  <a:schemeClr val="accent4">
                    <a:lumMod val="75000"/>
                  </a:schemeClr>
                </a:solidFill>
                <a:latin typeface="Times New Roman" pitchFamily="18" charset="0"/>
                <a:cs typeface="Times New Roman" pitchFamily="18" charset="0"/>
              </a:rPr>
              <a:t>«Сюжетно-ролевые игры </a:t>
            </a:r>
          </a:p>
          <a:p>
            <a:pPr marL="514350" indent="-514350" algn="l"/>
            <a:r>
              <a:rPr lang="ru-RU" sz="2800" dirty="0" smtClean="0">
                <a:solidFill>
                  <a:schemeClr val="accent4">
                    <a:lumMod val="75000"/>
                  </a:schemeClr>
                </a:solidFill>
                <a:latin typeface="Times New Roman" pitchFamily="18" charset="0"/>
                <a:cs typeface="Times New Roman" pitchFamily="18" charset="0"/>
              </a:rPr>
              <a:t>на бытовые темы»</a:t>
            </a:r>
          </a:p>
          <a:p>
            <a:pPr algn="l"/>
            <a:r>
              <a:rPr lang="ru-RU" sz="2800" dirty="0" smtClean="0">
                <a:solidFill>
                  <a:schemeClr val="accent4">
                    <a:lumMod val="75000"/>
                  </a:schemeClr>
                </a:solidFill>
                <a:latin typeface="Times New Roman" pitchFamily="18" charset="0"/>
                <a:cs typeface="Times New Roman" pitchFamily="18" charset="0"/>
              </a:rPr>
              <a:t>2. « Сюжетно-ролевые игры, обыгрывающие труд людей»</a:t>
            </a:r>
          </a:p>
          <a:p>
            <a:pPr algn="l"/>
            <a:r>
              <a:rPr lang="ru-RU" sz="2800" dirty="0" smtClean="0">
                <a:solidFill>
                  <a:schemeClr val="accent4">
                    <a:lumMod val="75000"/>
                  </a:schemeClr>
                </a:solidFill>
                <a:latin typeface="Times New Roman" pitchFamily="18" charset="0"/>
                <a:cs typeface="Times New Roman" pitchFamily="18" charset="0"/>
              </a:rPr>
              <a:t>3. «Сюжетно-ролевые игры, </a:t>
            </a:r>
          </a:p>
          <a:p>
            <a:pPr algn="l"/>
            <a:r>
              <a:rPr lang="ru-RU" sz="2800" dirty="0" smtClean="0">
                <a:solidFill>
                  <a:schemeClr val="accent4">
                    <a:lumMod val="75000"/>
                  </a:schemeClr>
                </a:solidFill>
                <a:latin typeface="Times New Roman" pitchFamily="18" charset="0"/>
                <a:cs typeface="Times New Roman" pitchFamily="18" charset="0"/>
              </a:rPr>
              <a:t>отражающие  подвиги нашего </a:t>
            </a:r>
          </a:p>
          <a:p>
            <a:pPr algn="l"/>
            <a:r>
              <a:rPr lang="ru-RU" sz="2800" dirty="0" smtClean="0">
                <a:solidFill>
                  <a:schemeClr val="accent4">
                    <a:lumMod val="75000"/>
                  </a:schemeClr>
                </a:solidFill>
                <a:latin typeface="Times New Roman" pitchFamily="18" charset="0"/>
                <a:cs typeface="Times New Roman" pitchFamily="18" charset="0"/>
              </a:rPr>
              <a:t>народа»</a:t>
            </a:r>
          </a:p>
          <a:p>
            <a:pPr algn="l"/>
            <a:r>
              <a:rPr lang="ru-RU" sz="2800" dirty="0" smtClean="0">
                <a:solidFill>
                  <a:schemeClr val="accent4">
                    <a:lumMod val="75000"/>
                  </a:schemeClr>
                </a:solidFill>
                <a:latin typeface="Times New Roman" pitchFamily="18" charset="0"/>
                <a:cs typeface="Times New Roman" pitchFamily="18" charset="0"/>
              </a:rPr>
              <a:t>4. «Сюжетно-ролевые игры по литературным произведениям»</a:t>
            </a:r>
          </a:p>
          <a:p>
            <a:endParaRPr lang="ru-RU" sz="24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pic>
        <p:nvPicPr>
          <p:cNvPr id="4" name="Рисунок 3" descr="obrazek-urodziny.jpg.4c86f66d51337608557041c769fda83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508104" y="1988840"/>
            <a:ext cx="2520280" cy="2620711"/>
          </a:xfrm>
          <a:prstGeom prst="rect">
            <a:avLst/>
          </a:prstGeom>
        </p:spPr>
      </p:pic>
      <p:sp>
        <p:nvSpPr>
          <p:cNvPr id="2" name="Заголовок 1"/>
          <p:cNvSpPr>
            <a:spLocks noGrp="1"/>
          </p:cNvSpPr>
          <p:nvPr>
            <p:ph type="title"/>
          </p:nvPr>
        </p:nvSpPr>
        <p:spPr>
          <a:xfrm>
            <a:off x="971600" y="0"/>
            <a:ext cx="7056784" cy="1143000"/>
          </a:xfrm>
          <a:noFill/>
        </p:spPr>
        <p:txBody>
          <a:bodyPr>
            <a:noAutofit/>
          </a:bodyPr>
          <a:lstStyle/>
          <a:p>
            <a:r>
              <a:rPr lang="ru-RU" sz="3600" b="1" dirty="0" smtClean="0">
                <a:solidFill>
                  <a:srgbClr val="7030A0"/>
                </a:solidFill>
                <a:latin typeface="Times New Roman" pitchFamily="18" charset="0"/>
                <a:cs typeface="Times New Roman" pitchFamily="18" charset="0"/>
              </a:rPr>
              <a:t>«День рождения»</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1115616" y="476672"/>
            <a:ext cx="6912768" cy="2880320"/>
          </a:xfrm>
        </p:spPr>
        <p:txBody>
          <a:bodyPr>
            <a:noAutofit/>
          </a:bodyPr>
          <a:lstStyle/>
          <a:p>
            <a:pPr marL="1588" indent="0" algn="just">
              <a:spcAft>
                <a:spcPts val="0"/>
              </a:spcAft>
              <a:buNone/>
            </a:pPr>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развитие умения действовать согласно роли, передавать чувства, эмоции, характер формировать у детей умение и желание играть по собственному замыслу, стимулировать оригинальность и активность во время игры.</a:t>
            </a:r>
          </a:p>
          <a:p>
            <a:pPr marL="1588"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воспроизвести в игре быт семьи, меняя ролевое поведение в соответствии с разными ролями партнёров.</a:t>
            </a:r>
          </a:p>
          <a:p>
            <a:pPr marL="1588"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стулья, стол, телефоны, посуда, скатерть, салфетки, столовые приборы, колпаки, фартуки, продукты , «Подарки» для именинницы, аудиозапись песни В. </a:t>
            </a:r>
            <a:r>
              <a:rPr lang="ru-RU" sz="1400" dirty="0" err="1" smtClean="0">
                <a:latin typeface="Times New Roman" pitchFamily="18" charset="0"/>
                <a:cs typeface="Times New Roman" pitchFamily="18" charset="0"/>
              </a:rPr>
              <a:t>Шаинского</a:t>
            </a:r>
            <a:r>
              <a:rPr lang="ru-RU" sz="1400" dirty="0" smtClean="0">
                <a:latin typeface="Times New Roman" pitchFamily="18" charset="0"/>
                <a:cs typeface="Times New Roman" pitchFamily="18" charset="0"/>
              </a:rPr>
              <a:t> «День рождения</a:t>
            </a:r>
            <a:r>
              <a:rPr lang="ru-RU" sz="1400" dirty="0" smtClean="0">
                <a:latin typeface="Times New Roman" pitchFamily="18" charset="0"/>
                <a:cs typeface="Times New Roman" pitchFamily="18" charset="0"/>
              </a:rPr>
              <a:t>».</a:t>
            </a:r>
          </a:p>
          <a:p>
            <a:pPr marL="1588"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solidFill>
                  <a:prstClr val="black"/>
                </a:solidFill>
                <a:latin typeface="Times New Roman" pitchFamily="18" charset="0"/>
                <a:cs typeface="Times New Roman" pitchFamily="18" charset="0"/>
              </a:rPr>
              <a:t>рассматривание картин, с </a:t>
            </a:r>
            <a:r>
              <a:rPr lang="ru-RU" sz="1400" dirty="0" smtClean="0">
                <a:solidFill>
                  <a:prstClr val="black"/>
                </a:solidFill>
                <a:latin typeface="Times New Roman" pitchFamily="18" charset="0"/>
                <a:cs typeface="Times New Roman" pitchFamily="18" charset="0"/>
              </a:rPr>
              <a:t>изображением</a:t>
            </a:r>
          </a:p>
          <a:p>
            <a:pPr marL="1588" indent="0" algn="just">
              <a:spcBef>
                <a:spcPts val="0"/>
              </a:spcBef>
              <a:buNone/>
            </a:pPr>
            <a:r>
              <a:rPr lang="ru-RU" sz="1400" dirty="0" smtClean="0">
                <a:solidFill>
                  <a:prstClr val="black"/>
                </a:solidFill>
                <a:latin typeface="Times New Roman" pitchFamily="18" charset="0"/>
                <a:cs typeface="Times New Roman" pitchFamily="18" charset="0"/>
              </a:rPr>
              <a:t> </a:t>
            </a:r>
            <a:r>
              <a:rPr lang="ru-RU" sz="1400" dirty="0" smtClean="0">
                <a:solidFill>
                  <a:prstClr val="black"/>
                </a:solidFill>
                <a:latin typeface="Times New Roman" pitchFamily="18" charset="0"/>
                <a:cs typeface="Times New Roman" pitchFamily="18" charset="0"/>
              </a:rPr>
              <a:t>сцен семейного быта. </a:t>
            </a:r>
            <a:r>
              <a:rPr lang="ru-RU" sz="1400" dirty="0" smtClean="0">
                <a:solidFill>
                  <a:prstClr val="black"/>
                </a:solidFill>
                <a:latin typeface="Times New Roman" pitchFamily="18" charset="0"/>
                <a:cs typeface="Times New Roman" pitchFamily="18" charset="0"/>
              </a:rPr>
              <a:t>Чтение </a:t>
            </a:r>
            <a:r>
              <a:rPr lang="ru-RU" sz="1400" dirty="0" smtClean="0">
                <a:solidFill>
                  <a:prstClr val="black"/>
                </a:solidFill>
                <a:latin typeface="Times New Roman" pitchFamily="18" charset="0"/>
                <a:cs typeface="Times New Roman" pitchFamily="18" charset="0"/>
              </a:rPr>
              <a:t>детской литературы. </a:t>
            </a:r>
            <a:endParaRPr lang="ru-RU" sz="1400" dirty="0" smtClean="0">
              <a:solidFill>
                <a:prstClr val="black"/>
              </a:solidFill>
              <a:latin typeface="Times New Roman" pitchFamily="18" charset="0"/>
              <a:cs typeface="Times New Roman" pitchFamily="18" charset="0"/>
            </a:endParaRPr>
          </a:p>
          <a:p>
            <a:pPr marL="1588" indent="0" algn="just">
              <a:spcBef>
                <a:spcPts val="0"/>
              </a:spcBef>
              <a:buNone/>
            </a:pPr>
            <a:r>
              <a:rPr lang="ru-RU" sz="1400" dirty="0" smtClean="0">
                <a:solidFill>
                  <a:prstClr val="black"/>
                </a:solidFill>
                <a:latin typeface="Times New Roman" pitchFamily="18" charset="0"/>
                <a:cs typeface="Times New Roman" pitchFamily="18" charset="0"/>
              </a:rPr>
              <a:t>Дидактические </a:t>
            </a:r>
            <a:r>
              <a:rPr lang="ru-RU" sz="1400" dirty="0" smtClean="0">
                <a:solidFill>
                  <a:prstClr val="black"/>
                </a:solidFill>
                <a:latin typeface="Times New Roman" pitchFamily="18" charset="0"/>
                <a:cs typeface="Times New Roman" pitchFamily="18" charset="0"/>
              </a:rPr>
              <a:t>игры: «Кому что нужно», «Что было б, если</a:t>
            </a:r>
            <a:r>
              <a:rPr lang="ru-RU" sz="1400" dirty="0" smtClean="0">
                <a:solidFill>
                  <a:prstClr val="black"/>
                </a:solidFill>
                <a:latin typeface="Times New Roman" pitchFamily="18" charset="0"/>
                <a:cs typeface="Times New Roman" pitchFamily="18" charset="0"/>
              </a:rPr>
              <a:t>?»</a:t>
            </a:r>
          </a:p>
          <a:p>
            <a:pPr marL="0" lvl="0" indent="0" algn="just">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solidFill>
                  <a:prstClr val="black"/>
                </a:solidFill>
                <a:latin typeface="Times New Roman" pitchFamily="18" charset="0"/>
                <a:cs typeface="Times New Roman" pitchFamily="18" charset="0"/>
              </a:rPr>
              <a:t>именинник, мама, папа, бабушка, дедушка, братья</a:t>
            </a:r>
            <a:r>
              <a:rPr lang="ru-RU" sz="1400" dirty="0" smtClean="0">
                <a:solidFill>
                  <a:prstClr val="black"/>
                </a:solidFill>
                <a:latin typeface="Times New Roman" pitchFamily="18" charset="0"/>
                <a:cs typeface="Times New Roman" pitchFamily="18" charset="0"/>
              </a:rPr>
              <a:t>,</a:t>
            </a:r>
          </a:p>
          <a:p>
            <a:pPr marL="0" lvl="0" indent="0" algn="just">
              <a:spcBef>
                <a:spcPts val="0"/>
              </a:spcBef>
              <a:buNone/>
            </a:pPr>
            <a:r>
              <a:rPr lang="ru-RU" sz="1400" dirty="0" smtClean="0">
                <a:solidFill>
                  <a:prstClr val="black"/>
                </a:solidFill>
                <a:latin typeface="Times New Roman" pitchFamily="18" charset="0"/>
                <a:cs typeface="Times New Roman" pitchFamily="18" charset="0"/>
              </a:rPr>
              <a:t> </a:t>
            </a:r>
            <a:r>
              <a:rPr lang="ru-RU" sz="1400" dirty="0" smtClean="0">
                <a:solidFill>
                  <a:prstClr val="black"/>
                </a:solidFill>
                <a:latin typeface="Times New Roman" pitchFamily="18" charset="0"/>
                <a:cs typeface="Times New Roman" pitchFamily="18" charset="0"/>
              </a:rPr>
              <a:t>сестры, гости.</a:t>
            </a:r>
          </a:p>
          <a:p>
            <a:pPr marL="0" indent="0" algn="just" defTabSz="0">
              <a:spcBef>
                <a:spcPts val="0"/>
              </a:spcBef>
              <a:buNone/>
            </a:pPr>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pitchFamily="18" charset="0"/>
                <a:cs typeface="Times New Roman" pitchFamily="18" charset="0"/>
              </a:rPr>
              <a:t>Ребята, вспомните, кто недавно отмечал день </a:t>
            </a:r>
            <a:endParaRPr lang="ru-RU" sz="1400" dirty="0" smtClean="0">
              <a:latin typeface="Times New Roman" pitchFamily="18" charset="0"/>
              <a:cs typeface="Times New Roman" pitchFamily="18" charset="0"/>
            </a:endParaRPr>
          </a:p>
          <a:p>
            <a:pPr marL="0" indent="0" algn="just" defTabSz="0">
              <a:spcBef>
                <a:spcPts val="0"/>
              </a:spcBef>
              <a:buNone/>
            </a:pPr>
            <a:r>
              <a:rPr lang="ru-RU" sz="1400" dirty="0" smtClean="0">
                <a:latin typeface="Times New Roman" pitchFamily="18" charset="0"/>
                <a:cs typeface="Times New Roman" pitchFamily="18" charset="0"/>
              </a:rPr>
              <a:t>рождения</a:t>
            </a:r>
            <a:r>
              <a:rPr lang="ru-RU" sz="1400" dirty="0" smtClean="0">
                <a:latin typeface="Times New Roman" pitchFamily="18" charset="0"/>
                <a:cs typeface="Times New Roman" pitchFamily="18" charset="0"/>
              </a:rPr>
              <a:t>? Давайте мы с вами поиграем в «День рождения</a:t>
            </a:r>
            <a:r>
              <a:rPr lang="ru-RU" sz="1400" dirty="0" smtClean="0">
                <a:latin typeface="Times New Roman" pitchFamily="18" charset="0"/>
                <a:cs typeface="Times New Roman" pitchFamily="18" charset="0"/>
              </a:rPr>
              <a:t>»</a:t>
            </a:r>
          </a:p>
          <a:p>
            <a:pPr marL="0" indent="0" algn="just" defTabSz="0">
              <a:spcBef>
                <a:spcPts val="0"/>
              </a:spcBef>
              <a:buNone/>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 во время игры еще раз поздравим нашу именинницу. </a:t>
            </a:r>
            <a:endParaRPr lang="ru-RU" sz="1400" dirty="0" smtClean="0">
              <a:latin typeface="Times New Roman" pitchFamily="18" charset="0"/>
              <a:cs typeface="Times New Roman" pitchFamily="18" charset="0"/>
            </a:endParaRPr>
          </a:p>
          <a:p>
            <a:pPr marL="0" indent="0" algn="just" defTabSz="0">
              <a:spcBef>
                <a:spcPts val="0"/>
              </a:spcBef>
              <a:buNone/>
            </a:pPr>
            <a:r>
              <a:rPr lang="ru-RU" sz="1400" dirty="0" smtClean="0">
                <a:latin typeface="Times New Roman" pitchFamily="18" charset="0"/>
                <a:cs typeface="Times New Roman" pitchFamily="18" charset="0"/>
              </a:rPr>
              <a:t>У </a:t>
            </a:r>
            <a:r>
              <a:rPr lang="ru-RU" sz="1400" dirty="0" smtClean="0">
                <a:latin typeface="Times New Roman" pitchFamily="18" charset="0"/>
                <a:cs typeface="Times New Roman" pitchFamily="18" charset="0"/>
              </a:rPr>
              <a:t>именинницы есть семья. Кто будет у нас в этой семье? </a:t>
            </a:r>
            <a:endParaRPr lang="ru-RU" sz="1400" dirty="0" smtClean="0">
              <a:latin typeface="Times New Roman" pitchFamily="18" charset="0"/>
              <a:cs typeface="Times New Roman" pitchFamily="18" charset="0"/>
            </a:endParaRPr>
          </a:p>
          <a:p>
            <a:pPr marL="0" indent="0" algn="just" defTabSz="0">
              <a:spcBef>
                <a:spcPts val="0"/>
              </a:spcBef>
              <a:buNone/>
            </a:pPr>
            <a:r>
              <a:rPr lang="ru-RU" sz="1400" dirty="0" smtClean="0">
                <a:latin typeface="Times New Roman" pitchFamily="18" charset="0"/>
                <a:cs typeface="Times New Roman" pitchFamily="18" charset="0"/>
              </a:rPr>
              <a:t>Кроме </a:t>
            </a:r>
            <a:r>
              <a:rPr lang="ru-RU" sz="1400" dirty="0" smtClean="0">
                <a:latin typeface="Times New Roman" pitchFamily="18" charset="0"/>
                <a:cs typeface="Times New Roman" pitchFamily="18" charset="0"/>
              </a:rPr>
              <a:t>семьи у нее есть еще и друзья, которых она </a:t>
            </a:r>
            <a:endParaRPr lang="ru-RU" sz="1400" dirty="0" smtClean="0">
              <a:latin typeface="Times New Roman" pitchFamily="18" charset="0"/>
              <a:cs typeface="Times New Roman" pitchFamily="18" charset="0"/>
            </a:endParaRPr>
          </a:p>
          <a:p>
            <a:pPr marL="0" indent="0" algn="just" defTabSz="0">
              <a:spcBef>
                <a:spcPts val="0"/>
              </a:spcBef>
              <a:buNone/>
            </a:pPr>
            <a:r>
              <a:rPr lang="ru-RU" sz="1400" dirty="0" smtClean="0">
                <a:latin typeface="Times New Roman" pitchFamily="18" charset="0"/>
                <a:cs typeface="Times New Roman" pitchFamily="18" charset="0"/>
              </a:rPr>
              <a:t>пригласит </a:t>
            </a:r>
            <a:r>
              <a:rPr lang="ru-RU" sz="1400" dirty="0" smtClean="0">
                <a:latin typeface="Times New Roman" pitchFamily="18" charset="0"/>
                <a:cs typeface="Times New Roman" pitchFamily="18" charset="0"/>
              </a:rPr>
              <a:t>на праздник. Друзьям необходимо купить подарки, </a:t>
            </a:r>
            <a:endParaRPr lang="ru-RU" sz="1400" dirty="0" smtClean="0">
              <a:latin typeface="Times New Roman" pitchFamily="18" charset="0"/>
              <a:cs typeface="Times New Roman" pitchFamily="18" charset="0"/>
            </a:endParaRPr>
          </a:p>
          <a:p>
            <a:pPr marL="0" indent="0" algn="just" defTabSz="0">
              <a:spcBef>
                <a:spcPts val="0"/>
              </a:spcBef>
              <a:buNone/>
            </a:pPr>
            <a:r>
              <a:rPr lang="ru-RU" sz="1400" dirty="0" smtClean="0">
                <a:latin typeface="Times New Roman" pitchFamily="18" charset="0"/>
                <a:cs typeface="Times New Roman" pitchFamily="18" charset="0"/>
              </a:rPr>
              <a:t>для </a:t>
            </a:r>
            <a:r>
              <a:rPr lang="ru-RU" sz="1400" dirty="0" smtClean="0">
                <a:latin typeface="Times New Roman" pitchFamily="18" charset="0"/>
                <a:cs typeface="Times New Roman" pitchFamily="18" charset="0"/>
              </a:rPr>
              <a:t>этого нам нужен продавец. Имениннице нужно сделать прическу, для этого нам нужен парикмахер. Что будет делать именинница? Чем будут заниматься члены ее семьи? А что нам нужно для нашей игры? (Дом, магазин продуктов, магазин игрушек, парикмахерская.) Для начала нам необходимо определиться, где что у нас будет находиться, и подготовиться к игре. Дети самостоятельно определяют, что необходимо для игры, определяют место игры и расставляют атрибуты. Теперь представьте, что вы спите у себя дома, а сейчас наступило утро. Все просыпаются, умываются, делают зарядку, завтракают. А сейчас 1,2,3,4,5 – начинаем мы играть! </a:t>
            </a:r>
            <a:endParaRPr lang="ru-RU" sz="1400" dirty="0" smtClean="0">
              <a:solidFill>
                <a:prstClr val="black"/>
              </a:solidFill>
              <a:latin typeface="Times New Roman" pitchFamily="18" charset="0"/>
              <a:cs typeface="Times New Roman" pitchFamily="18" charset="0"/>
            </a:endParaRPr>
          </a:p>
          <a:p>
            <a:pPr marL="1588" indent="0" algn="just">
              <a:spcBef>
                <a:spcPts val="0"/>
              </a:spcBef>
              <a:buNone/>
            </a:pPr>
            <a:endParaRPr lang="ru-RU" sz="1400" dirty="0" smtClean="0">
              <a:latin typeface="Times New Roman" pitchFamily="18" charset="0"/>
              <a:cs typeface="Times New Roman" pitchFamily="18" charset="0"/>
            </a:endParaRPr>
          </a:p>
          <a:p>
            <a:pPr marL="1588" indent="0" algn="just">
              <a:spcBef>
                <a:spcPts val="0"/>
              </a:spcBef>
              <a:buNone/>
            </a:pPr>
            <a:endParaRPr lang="ru-RU" sz="1400" dirty="0" smtClean="0">
              <a:latin typeface="Times New Roman" pitchFamily="18" charset="0"/>
              <a:cs typeface="Times New Roman" pitchFamily="18" charset="0"/>
            </a:endParaRPr>
          </a:p>
          <a:p>
            <a:pPr marL="0" indent="0" algn="just">
              <a:spcBef>
                <a:spcPts val="0"/>
              </a:spcBef>
              <a:buNone/>
            </a:pPr>
            <a:endParaRPr lang="ru-RU" sz="1400" dirty="0" smtClean="0">
              <a:latin typeface="Times New Roman" pitchFamily="18" charset="0"/>
              <a:cs typeface="Times New Roman" pitchFamily="18" charset="0"/>
            </a:endParaRPr>
          </a:p>
          <a:p>
            <a:pPr marL="0" indent="0">
              <a:spcBef>
                <a:spcPts val="0"/>
              </a:spcBef>
              <a:buNone/>
            </a:pPr>
            <a:endParaRPr lang="ru-RU" sz="1400" dirty="0">
              <a:latin typeface="Times New Roman" pitchFamily="18" charset="0"/>
              <a:cs typeface="Times New Roman" pitchFamily="18" charset="0"/>
            </a:endParaRPr>
          </a:p>
        </p:txBody>
      </p:sp>
      <p:sp>
        <p:nvSpPr>
          <p:cNvPr id="5" name="TextBox 4"/>
          <p:cNvSpPr txBox="1"/>
          <p:nvPr/>
        </p:nvSpPr>
        <p:spPr>
          <a:xfrm>
            <a:off x="179512" y="4221089"/>
            <a:ext cx="4392488" cy="507831"/>
          </a:xfrm>
          <a:prstGeom prst="rect">
            <a:avLst/>
          </a:prstGeom>
          <a:noFill/>
        </p:spPr>
        <p:txBody>
          <a:bodyPr wrap="square" rtlCol="0">
            <a:spAutoFit/>
          </a:bodyPr>
          <a:lstStyle/>
          <a:p>
            <a:pPr algn="just"/>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6" name="Овал 5"/>
          <p:cNvSpPr/>
          <p:nvPr/>
        </p:nvSpPr>
        <p:spPr>
          <a:xfrm>
            <a:off x="7020272" y="0"/>
            <a:ext cx="720080" cy="620688"/>
          </a:xfrm>
          <a:prstGeom prst="ellipse">
            <a:avLst/>
          </a:prstGeom>
          <a:solidFill>
            <a:srgbClr val="00B0F0">
              <a:alpha val="16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3</a:t>
            </a:r>
            <a:endParaRPr lang="ru-RU" sz="3600" b="1" dirty="0">
              <a:solidFill>
                <a:srgbClr val="7030A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43408"/>
            <a:ext cx="6480720" cy="1143000"/>
          </a:xfrm>
        </p:spPr>
        <p:txBody>
          <a:bodyPr>
            <a:normAutofit/>
          </a:bodyPr>
          <a:lstStyle/>
          <a:p>
            <a:pPr>
              <a:tabLst>
                <a:tab pos="4040188" algn="l"/>
              </a:tabLst>
            </a:pPr>
            <a:r>
              <a:rPr lang="ru-RU" sz="3600" b="1" dirty="0" smtClean="0">
                <a:solidFill>
                  <a:srgbClr val="7030A0"/>
                </a:solidFill>
                <a:latin typeface="Times New Roman" pitchFamily="18" charset="0"/>
                <a:cs typeface="Times New Roman" pitchFamily="18" charset="0"/>
              </a:rPr>
              <a:t>«День рождения»</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692696"/>
            <a:ext cx="6984776" cy="4525963"/>
          </a:xfrm>
        </p:spPr>
        <p:txBody>
          <a:bodyPr>
            <a:noAutofit/>
          </a:bodyPr>
          <a:lstStyle/>
          <a:p>
            <a:pPr marL="0" indent="0" algn="just">
              <a:spcBef>
                <a:spcPts val="0"/>
              </a:spcBef>
              <a:spcAft>
                <a:spcPts val="0"/>
              </a:spcAft>
              <a:buNone/>
            </a:pPr>
            <a:r>
              <a:rPr lang="ru-RU" sz="1400" b="1" dirty="0" smtClean="0">
                <a:solidFill>
                  <a:srgbClr val="7030A0"/>
                </a:solidFill>
                <a:latin typeface="Times New Roman" pitchFamily="18" charset="0"/>
                <a:cs typeface="Times New Roman" pitchFamily="18" charset="0"/>
              </a:rPr>
              <a:t>Формулировка </a:t>
            </a:r>
            <a:r>
              <a:rPr lang="ru-RU" sz="1400" b="1" dirty="0" smtClean="0">
                <a:solidFill>
                  <a:srgbClr val="7030A0"/>
                </a:solidFill>
                <a:latin typeface="Times New Roman" pitchFamily="18" charset="0"/>
                <a:cs typeface="Times New Roman" pitchFamily="18" charset="0"/>
              </a:rPr>
              <a:t>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 </a:t>
            </a:r>
          </a:p>
          <a:p>
            <a:pPr marL="0" indent="0" algn="just">
              <a:spcBef>
                <a:spcPts val="0"/>
              </a:spcBef>
              <a:spcAft>
                <a:spcPts val="0"/>
              </a:spcAft>
              <a:buNone/>
            </a:pPr>
            <a:r>
              <a:rPr lang="ru-RU" sz="1400" dirty="0" smtClean="0">
                <a:latin typeface="Times New Roman" pitchFamily="18" charset="0"/>
                <a:cs typeface="Times New Roman" pitchFamily="18" charset="0"/>
              </a:rPr>
              <a:t>1. Придумывать вместе;</a:t>
            </a:r>
          </a:p>
          <a:p>
            <a:pPr marL="0" indent="0" algn="just">
              <a:spcBef>
                <a:spcPts val="0"/>
              </a:spcBef>
              <a:spcAft>
                <a:spcPts val="0"/>
              </a:spcAft>
              <a:buNone/>
            </a:pPr>
            <a:r>
              <a:rPr lang="ru-RU" sz="1400" dirty="0" smtClean="0">
                <a:latin typeface="Times New Roman" pitchFamily="18" charset="0"/>
                <a:cs typeface="Times New Roman" pitchFamily="18" charset="0"/>
              </a:rPr>
              <a:t>2. Говорить по очереди; </a:t>
            </a:r>
          </a:p>
          <a:p>
            <a:pPr marL="0" indent="0" algn="just">
              <a:spcBef>
                <a:spcPts val="0"/>
              </a:spcBef>
              <a:spcAft>
                <a:spcPts val="0"/>
              </a:spcAft>
              <a:buNone/>
            </a:pPr>
            <a:r>
              <a:rPr lang="ru-RU" sz="1400" dirty="0" smtClean="0">
                <a:latin typeface="Times New Roman" pitchFamily="18" charset="0"/>
                <a:cs typeface="Times New Roman" pitchFamily="18" charset="0"/>
              </a:rPr>
              <a:t>3. Слушать друг друга; </a:t>
            </a:r>
          </a:p>
          <a:p>
            <a:pPr marL="0" indent="0" algn="just">
              <a:spcBef>
                <a:spcPts val="0"/>
              </a:spcBef>
              <a:spcAft>
                <a:spcPts val="0"/>
              </a:spcAft>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spcAft>
                <a:spcPts val="0"/>
              </a:spcAft>
              <a:buNone/>
            </a:pPr>
            <a:r>
              <a:rPr lang="ru-RU" sz="1400" dirty="0" smtClean="0">
                <a:latin typeface="Times New Roman" pitchFamily="18" charset="0"/>
                <a:cs typeface="Times New Roman" pitchFamily="18" charset="0"/>
              </a:rPr>
              <a:t>5. Нельзя кричать друг на друга</a:t>
            </a:r>
          </a:p>
          <a:p>
            <a:pPr marL="0" indent="0" algn="just">
              <a:spcBef>
                <a:spcPts val="0"/>
              </a:spcBef>
              <a:spcAft>
                <a:spcPts val="0"/>
              </a:spcAft>
              <a:buNone/>
            </a:pPr>
            <a:r>
              <a:rPr lang="ru-RU" sz="1400" dirty="0" smtClean="0">
                <a:latin typeface="Times New Roman" pitchFamily="18" charset="0"/>
                <a:cs typeface="Times New Roman" pitchFamily="18" charset="0"/>
              </a:rPr>
              <a:t> и ссориться; </a:t>
            </a:r>
          </a:p>
          <a:p>
            <a:pPr marL="0" indent="0" algn="just">
              <a:spcBef>
                <a:spcPts val="0"/>
              </a:spcBef>
              <a:spcAft>
                <a:spcPts val="0"/>
              </a:spcAft>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spcAft>
                <a:spcPts val="0"/>
              </a:spcAft>
              <a:buNone/>
            </a:pPr>
            <a:r>
              <a:rPr lang="ru-RU" sz="1400" b="1" dirty="0" smtClean="0">
                <a:solidFill>
                  <a:srgbClr val="7030A0"/>
                </a:solidFill>
                <a:latin typeface="Times New Roman" pitchFamily="18" charset="0"/>
                <a:cs typeface="Times New Roman" pitchFamily="18" charset="0"/>
              </a:rPr>
              <a:t>Руководство игрой: </a:t>
            </a:r>
            <a:r>
              <a:rPr lang="ru-RU" sz="1400" dirty="0" smtClean="0">
                <a:latin typeface="Times New Roman" pitchFamily="18" charset="0"/>
                <a:cs typeface="Times New Roman" pitchFamily="18" charset="0"/>
              </a:rPr>
              <a:t>Воспитатель начинает игру вместе с детьми,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a:t>
            </a:r>
            <a:r>
              <a:rPr lang="ru-RU" sz="1400" b="1" dirty="0" smtClean="0">
                <a:solidFill>
                  <a:srgbClr val="7030A0"/>
                </a:solidFill>
                <a:latin typeface="Times New Roman" pitchFamily="18" charset="0"/>
                <a:cs typeface="Times New Roman" pitchFamily="18" charset="0"/>
              </a:rPr>
              <a:t>игры: </a:t>
            </a:r>
            <a:r>
              <a:rPr lang="ru-RU" sz="1400" dirty="0" smtClean="0">
                <a:latin typeface="Times New Roman" pitchFamily="18" charset="0"/>
                <a:cs typeface="Times New Roman" pitchFamily="18" charset="0"/>
              </a:rPr>
              <a:t>Ребята , что вам запомнилось на празднике? А было ли вам весело? Скажите какие роли можно добавить в игру? А кому вы расскажите про сегодняшнюю игру? А вы будете играть в нее сами? Вы просто молодцы! У вас всё получилось! </a:t>
            </a:r>
          </a:p>
          <a:p>
            <a:pPr marL="0" indent="0" algn="just">
              <a:spcBef>
                <a:spcPts val="0"/>
              </a:spcBef>
              <a:buNone/>
            </a:pPr>
            <a:r>
              <a:rPr lang="ru-RU" sz="1400" dirty="0" smtClean="0">
                <a:latin typeface="Times New Roman" pitchFamily="18" charset="0"/>
                <a:cs typeface="Times New Roman" pitchFamily="18" charset="0"/>
              </a:rPr>
              <a:t>Давайте похлопаем друг другу за наш успех!</a:t>
            </a:r>
          </a:p>
        </p:txBody>
      </p:sp>
      <p:pic>
        <p:nvPicPr>
          <p:cNvPr id="35842" name="Picture 2" descr="Picture background"/>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11760" y="3860666"/>
            <a:ext cx="5328592" cy="299733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6840760" cy="706090"/>
          </a:xfrm>
        </p:spPr>
        <p:txBody>
          <a:bodyPr>
            <a:noAutofit/>
          </a:bodyPr>
          <a:lstStyle/>
          <a:p>
            <a:r>
              <a:rPr lang="ru-RU" sz="3600" b="1" dirty="0" smtClean="0">
                <a:solidFill>
                  <a:srgbClr val="7030A0"/>
                </a:solidFill>
                <a:latin typeface="Times New Roman" pitchFamily="18" charset="0"/>
                <a:cs typeface="Times New Roman" pitchFamily="18" charset="0"/>
              </a:rPr>
              <a:t>«Встречаем гостей»</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548680"/>
            <a:ext cx="7056784" cy="4536504"/>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solidFill>
                  <a:srgbClr val="7030A0"/>
                </a:solidFill>
                <a:latin typeface="Times New Roman" pitchFamily="18" charset="0"/>
                <a:cs typeface="Times New Roman" pitchFamily="18" charset="0"/>
              </a:rPr>
              <a:t>:</a:t>
            </a:r>
            <a:r>
              <a:rPr lang="ru-RU" sz="1400" dirty="0" smtClean="0">
                <a:latin typeface="Times New Roman"/>
                <a:ea typeface="Calibri"/>
              </a:rPr>
              <a:t> стимулирование творческой активности, развитие воображения и образного мышления, умение действовать согласно роли, передавать чувства, эмоции, характер.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ребёнок пользуется предметно-игровой средой, созданной педагогом, воссоздавая те моменты подготовки к приёму гостей, которые он наверняка мог наблюдать в домашней обстановке.</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так как игра предполагает </a:t>
            </a:r>
            <a:r>
              <a:rPr lang="ru-RU" sz="1400" dirty="0" err="1" smtClean="0">
                <a:latin typeface="Times New Roman" pitchFamily="18" charset="0"/>
                <a:cs typeface="Times New Roman" pitchFamily="18" charset="0"/>
              </a:rPr>
              <a:t>задействование</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памяти ребёнка и его фантазии, педагог подбирает широкий спектр игрушечных бытовых предметов, которые ребёнок может использовать в своей игре. </a:t>
            </a:r>
          </a:p>
          <a:p>
            <a:pPr marL="0" indent="0">
              <a:spcBef>
                <a:spcPts val="0"/>
              </a:spcBef>
              <a:buNone/>
            </a:pPr>
            <a:r>
              <a:rPr lang="ru-RU" sz="1400" dirty="0" smtClean="0">
                <a:latin typeface="Times New Roman" pitchFamily="18" charset="0"/>
                <a:cs typeface="Times New Roman" pitchFamily="18" charset="0"/>
              </a:rPr>
              <a:t>Предварительная работа: Создать проблемную ситуацию риторическим вопросом: </a:t>
            </a:r>
          </a:p>
          <a:p>
            <a:pPr marL="0" indent="0">
              <a:spcBef>
                <a:spcPts val="0"/>
              </a:spcBef>
              <a:buNone/>
            </a:pPr>
            <a:r>
              <a:rPr lang="ru-RU" sz="1400" dirty="0" smtClean="0">
                <a:latin typeface="Times New Roman" pitchFamily="18" charset="0"/>
                <a:cs typeface="Times New Roman" pitchFamily="18" charset="0"/>
              </a:rPr>
              <a:t>«Сегодня мама готовиться </a:t>
            </a:r>
            <a:r>
              <a:rPr lang="ru-RU" sz="1400" dirty="0" smtClean="0">
                <a:latin typeface="Times New Roman" pitchFamily="18" charset="0"/>
                <a:cs typeface="Times New Roman" pitchFamily="18" charset="0"/>
              </a:rPr>
              <a:t>к </a:t>
            </a:r>
            <a:r>
              <a:rPr lang="ru-RU" sz="1400" dirty="0" smtClean="0">
                <a:latin typeface="Times New Roman" pitchFamily="18" charset="0"/>
                <a:cs typeface="Times New Roman" pitchFamily="18" charset="0"/>
              </a:rPr>
              <a:t>приёму гостей. Только </a:t>
            </a:r>
            <a:r>
              <a:rPr lang="ru-RU" sz="1400" dirty="0" smtClean="0">
                <a:latin typeface="Times New Roman" pitchFamily="18" charset="0"/>
                <a:cs typeface="Times New Roman" pitchFamily="18" charset="0"/>
              </a:rPr>
              <a:t>у </a:t>
            </a:r>
            <a:r>
              <a:rPr lang="ru-RU" sz="1400" dirty="0" smtClean="0">
                <a:latin typeface="Times New Roman" pitchFamily="18" charset="0"/>
                <a:cs typeface="Times New Roman" pitchFamily="18" charset="0"/>
              </a:rPr>
              <a:t>неё </a:t>
            </a:r>
            <a:r>
              <a:rPr lang="ru-RU" sz="1400" dirty="0" smtClean="0">
                <a:latin typeface="Times New Roman" pitchFamily="18" charset="0"/>
                <a:cs typeface="Times New Roman" pitchFamily="18" charset="0"/>
              </a:rPr>
              <a:t>совсем</a:t>
            </a:r>
          </a:p>
          <a:p>
            <a:pPr marL="0" indent="0">
              <a:spcBef>
                <a:spcPts val="0"/>
              </a:spcBef>
              <a:buNone/>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мало </a:t>
            </a:r>
            <a:r>
              <a:rPr lang="ru-RU" sz="1400" dirty="0" smtClean="0">
                <a:latin typeface="Times New Roman" pitchFamily="18" charset="0"/>
                <a:cs typeface="Times New Roman" pitchFamily="18" charset="0"/>
              </a:rPr>
              <a:t>времени </a:t>
            </a:r>
            <a:r>
              <a:rPr lang="ru-RU" sz="1400" dirty="0" smtClean="0">
                <a:latin typeface="Times New Roman" pitchFamily="18" charset="0"/>
                <a:cs typeface="Times New Roman" pitchFamily="18" charset="0"/>
              </a:rPr>
              <a:t>для того, чтобы всё успеть</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Что будут </a:t>
            </a:r>
            <a:endParaRPr lang="ru-RU" sz="1400" dirty="0" smtClean="0">
              <a:latin typeface="Times New Roman" pitchFamily="18" charset="0"/>
              <a:cs typeface="Times New Roman" pitchFamily="18" charset="0"/>
            </a:endParaRPr>
          </a:p>
          <a:p>
            <a:pPr marL="0" indent="0">
              <a:spcBef>
                <a:spcPts val="0"/>
              </a:spcBef>
              <a:buNone/>
            </a:pPr>
            <a:r>
              <a:rPr lang="ru-RU" sz="1400" dirty="0" smtClean="0">
                <a:latin typeface="Times New Roman" pitchFamily="18" charset="0"/>
                <a:cs typeface="Times New Roman" pitchFamily="18" charset="0"/>
              </a:rPr>
              <a:t>делать </a:t>
            </a:r>
            <a:r>
              <a:rPr lang="ru-RU" sz="1400" dirty="0" smtClean="0">
                <a:latin typeface="Times New Roman" pitchFamily="18" charset="0"/>
                <a:cs typeface="Times New Roman" pitchFamily="18" charset="0"/>
              </a:rPr>
              <a:t>её </a:t>
            </a:r>
            <a:r>
              <a:rPr lang="ru-RU" sz="1400" dirty="0" smtClean="0">
                <a:latin typeface="Times New Roman" pitchFamily="18" charset="0"/>
                <a:cs typeface="Times New Roman" pitchFamily="18" charset="0"/>
              </a:rPr>
              <a:t>детки </a:t>
            </a:r>
            <a:r>
              <a:rPr lang="ru-RU" sz="1400" dirty="0" smtClean="0">
                <a:latin typeface="Times New Roman" pitchFamily="18" charset="0"/>
                <a:cs typeface="Times New Roman" pitchFamily="18" charset="0"/>
              </a:rPr>
              <a:t>Паша и Катя, чтобы </a:t>
            </a:r>
            <a:r>
              <a:rPr lang="ru-RU" sz="1400" dirty="0" smtClean="0">
                <a:latin typeface="Times New Roman" pitchFamily="18" charset="0"/>
                <a:cs typeface="Times New Roman" pitchFamily="18" charset="0"/>
              </a:rPr>
              <a:t>помочь </a:t>
            </a:r>
            <a:r>
              <a:rPr lang="ru-RU" sz="1400" dirty="0" smtClean="0">
                <a:latin typeface="Times New Roman" pitchFamily="18" charset="0"/>
                <a:cs typeface="Times New Roman" pitchFamily="18" charset="0"/>
              </a:rPr>
              <a:t>маме?»</a:t>
            </a:r>
          </a:p>
          <a:p>
            <a:pPr marL="0" indent="0">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мама, дети, </a:t>
            </a:r>
            <a:r>
              <a:rPr lang="ru-RU" sz="1400" dirty="0" smtClean="0">
                <a:latin typeface="Times New Roman" pitchFamily="18" charset="0"/>
                <a:cs typeface="Times New Roman" pitchFamily="18" charset="0"/>
              </a:rPr>
              <a:t>гости.</a:t>
            </a:r>
          </a:p>
          <a:p>
            <a:pPr marL="0" indent="0">
              <a:spcBef>
                <a:spcPts val="0"/>
              </a:spcBef>
              <a:buNone/>
            </a:pPr>
            <a:r>
              <a:rPr lang="ru-RU" sz="1400" b="1" dirty="0" smtClean="0">
                <a:solidFill>
                  <a:srgbClr val="7030A0"/>
                </a:solidFill>
                <a:latin typeface="Times New Roman" pitchFamily="18" charset="0"/>
                <a:cs typeface="Times New Roman" pitchFamily="18" charset="0"/>
              </a:rPr>
              <a:t>Ход игры:</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Мама объявляет детям о приходе гостей. </a:t>
            </a:r>
            <a:endParaRPr lang="ru-RU" sz="1400" dirty="0" smtClean="0">
              <a:latin typeface="Times New Roman" pitchFamily="18" charset="0"/>
              <a:cs typeface="Times New Roman" pitchFamily="18" charset="0"/>
            </a:endParaRPr>
          </a:p>
          <a:p>
            <a:pPr marL="0" indent="0">
              <a:spcBef>
                <a:spcPts val="0"/>
              </a:spcBef>
              <a:buNone/>
            </a:pPr>
            <a:r>
              <a:rPr lang="ru-RU" sz="1400" dirty="0" smtClean="0">
                <a:latin typeface="Times New Roman" pitchFamily="18" charset="0"/>
                <a:cs typeface="Times New Roman" pitchFamily="18" charset="0"/>
              </a:rPr>
              <a:t>Дети </a:t>
            </a:r>
            <a:r>
              <a:rPr lang="ru-RU" sz="1400" dirty="0" smtClean="0">
                <a:latin typeface="Times New Roman" pitchFamily="18" charset="0"/>
                <a:cs typeface="Times New Roman" pitchFamily="18" charset="0"/>
              </a:rPr>
              <a:t>с радостью воспринимают данную </a:t>
            </a:r>
            <a:r>
              <a:rPr lang="ru-RU" sz="1400" dirty="0" smtClean="0">
                <a:latin typeface="Times New Roman" pitchFamily="18" charset="0"/>
                <a:cs typeface="Times New Roman" pitchFamily="18" charset="0"/>
              </a:rPr>
              <a:t>новость</a:t>
            </a:r>
          </a:p>
          <a:p>
            <a:pPr marL="0" indent="0">
              <a:spcBef>
                <a:spcPts val="0"/>
              </a:spcBef>
              <a:buNone/>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Далее дети распределяют обязанности по </a:t>
            </a:r>
            <a:endParaRPr lang="ru-RU" sz="1400" dirty="0" smtClean="0">
              <a:latin typeface="Times New Roman" pitchFamily="18" charset="0"/>
              <a:cs typeface="Times New Roman" pitchFamily="18" charset="0"/>
            </a:endParaRPr>
          </a:p>
          <a:p>
            <a:pPr marL="0" indent="0">
              <a:spcBef>
                <a:spcPts val="0"/>
              </a:spcBef>
              <a:buNone/>
            </a:pPr>
            <a:r>
              <a:rPr lang="ru-RU" sz="1400" dirty="0" smtClean="0">
                <a:latin typeface="Times New Roman" pitchFamily="18" charset="0"/>
                <a:cs typeface="Times New Roman" pitchFamily="18" charset="0"/>
              </a:rPr>
              <a:t>подготовке </a:t>
            </a:r>
            <a:r>
              <a:rPr lang="ru-RU" sz="1400" dirty="0" smtClean="0">
                <a:latin typeface="Times New Roman" pitchFamily="18" charset="0"/>
                <a:cs typeface="Times New Roman" pitchFamily="18" charset="0"/>
              </a:rPr>
              <a:t>к приему гостей: дети идут </a:t>
            </a:r>
            <a:r>
              <a:rPr lang="ru-RU" sz="1400" dirty="0" smtClean="0">
                <a:latin typeface="Times New Roman" pitchFamily="18" charset="0"/>
                <a:cs typeface="Times New Roman" pitchFamily="18" charset="0"/>
              </a:rPr>
              <a:t>убирать</a:t>
            </a:r>
          </a:p>
          <a:p>
            <a:pPr marL="0" indent="0">
              <a:spcBef>
                <a:spcPts val="0"/>
              </a:spcBef>
              <a:buNone/>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 своей комнате (собирать игрушки, раскраски, </a:t>
            </a:r>
            <a:endParaRPr lang="ru-RU" sz="1400" dirty="0" smtClean="0">
              <a:latin typeface="Times New Roman" pitchFamily="18" charset="0"/>
              <a:cs typeface="Times New Roman" pitchFamily="18" charset="0"/>
            </a:endParaRPr>
          </a:p>
          <a:p>
            <a:pPr marL="0" indent="0">
              <a:spcBef>
                <a:spcPts val="0"/>
              </a:spcBef>
              <a:buNone/>
            </a:pPr>
            <a:r>
              <a:rPr lang="ru-RU" sz="1400" dirty="0" smtClean="0">
                <a:latin typeface="Times New Roman" pitchFamily="18" charset="0"/>
                <a:cs typeface="Times New Roman" pitchFamily="18" charset="0"/>
              </a:rPr>
              <a:t>предметы</a:t>
            </a:r>
            <a:r>
              <a:rPr lang="ru-RU" sz="1400" dirty="0" smtClean="0">
                <a:latin typeface="Times New Roman" pitchFamily="18" charset="0"/>
                <a:cs typeface="Times New Roman" pitchFamily="18" charset="0"/>
              </a:rPr>
              <a:t>, которые разбросаны), при этом </a:t>
            </a:r>
            <a:r>
              <a:rPr lang="ru-RU" sz="1400" dirty="0" smtClean="0">
                <a:latin typeface="Times New Roman" pitchFamily="18" charset="0"/>
                <a:cs typeface="Times New Roman" pitchFamily="18" charset="0"/>
              </a:rPr>
              <a:t>дети</a:t>
            </a:r>
          </a:p>
          <a:p>
            <a:pPr marL="0" indent="0">
              <a:spcBef>
                <a:spcPts val="0"/>
              </a:spcBef>
              <a:buNone/>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разыгрывают ситуацию о догадках, кто ним </a:t>
            </a:r>
            <a:endParaRPr lang="ru-RU" sz="1400" dirty="0" smtClean="0">
              <a:latin typeface="Times New Roman" pitchFamily="18" charset="0"/>
              <a:cs typeface="Times New Roman" pitchFamily="18" charset="0"/>
            </a:endParaRPr>
          </a:p>
          <a:p>
            <a:pPr marL="0" indent="0">
              <a:spcBef>
                <a:spcPts val="0"/>
              </a:spcBef>
              <a:buNone/>
            </a:pPr>
            <a:r>
              <a:rPr lang="ru-RU" sz="1400" dirty="0" smtClean="0">
                <a:latin typeface="Times New Roman" pitchFamily="18" charset="0"/>
                <a:cs typeface="Times New Roman" pitchFamily="18" charset="0"/>
              </a:rPr>
              <a:t>придёт </a:t>
            </a:r>
            <a:r>
              <a:rPr lang="ru-RU" sz="1400" dirty="0" smtClean="0">
                <a:latin typeface="Times New Roman" pitchFamily="18" charset="0"/>
                <a:cs typeface="Times New Roman" pitchFamily="18" charset="0"/>
              </a:rPr>
              <a:t>в гости. Мама готовит продукты. </a:t>
            </a:r>
            <a:endParaRPr lang="ru-RU" sz="1400" dirty="0" smtClean="0">
              <a:latin typeface="Times New Roman" pitchFamily="18" charset="0"/>
              <a:cs typeface="Times New Roman" pitchFamily="18" charset="0"/>
            </a:endParaRPr>
          </a:p>
          <a:p>
            <a:pPr marL="0" indent="0">
              <a:spcBef>
                <a:spcPts val="0"/>
              </a:spcBef>
              <a:buNone/>
            </a:pPr>
            <a:r>
              <a:rPr lang="ru-RU" sz="1400" dirty="0" smtClean="0">
                <a:latin typeface="Times New Roman" pitchFamily="18" charset="0"/>
                <a:cs typeface="Times New Roman" pitchFamily="18" charset="0"/>
              </a:rPr>
              <a:t>Дети </a:t>
            </a:r>
            <a:r>
              <a:rPr lang="ru-RU" sz="1400" dirty="0" smtClean="0">
                <a:latin typeface="Times New Roman" pitchFamily="18" charset="0"/>
                <a:cs typeface="Times New Roman" pitchFamily="18" charset="0"/>
              </a:rPr>
              <a:t>в роли гостей придумывают персонажей </a:t>
            </a:r>
            <a:endParaRPr lang="ru-RU" sz="1400" dirty="0" smtClean="0">
              <a:latin typeface="Times New Roman" pitchFamily="18" charset="0"/>
              <a:cs typeface="Times New Roman" pitchFamily="18" charset="0"/>
            </a:endParaRPr>
          </a:p>
          <a:p>
            <a:pPr marL="0" indent="0">
              <a:spcBef>
                <a:spcPts val="0"/>
              </a:spcBef>
              <a:buNone/>
            </a:pPr>
            <a:r>
              <a:rPr lang="ru-RU" sz="1400" dirty="0" smtClean="0">
                <a:latin typeface="Times New Roman" pitchFamily="18" charset="0"/>
                <a:cs typeface="Times New Roman" pitchFamily="18" charset="0"/>
              </a:rPr>
              <a:t>для </a:t>
            </a:r>
            <a:r>
              <a:rPr lang="ru-RU" sz="1400" dirty="0" smtClean="0">
                <a:latin typeface="Times New Roman" pitchFamily="18" charset="0"/>
                <a:cs typeface="Times New Roman" pitchFamily="18" charset="0"/>
              </a:rPr>
              <a:t>перевоплощения</a:t>
            </a:r>
            <a:endParaRPr lang="ru-RU" sz="1400" dirty="0" smtClean="0">
              <a:latin typeface="Times New Roman" pitchFamily="18" charset="0"/>
              <a:cs typeface="Times New Roman" pitchFamily="18" charset="0"/>
            </a:endParaRPr>
          </a:p>
          <a:p>
            <a:pPr marL="0" indent="0">
              <a:spcBef>
                <a:spcPts val="0"/>
              </a:spcBef>
              <a:buNone/>
            </a:pPr>
            <a:endParaRPr lang="ru-RU" sz="1400" dirty="0">
              <a:latin typeface="Times New Roman" pitchFamily="18" charset="0"/>
              <a:cs typeface="Times New Roman" pitchFamily="18" charset="0"/>
            </a:endParaRPr>
          </a:p>
        </p:txBody>
      </p:sp>
      <p:pic>
        <p:nvPicPr>
          <p:cNvPr id="4" name="Рисунок 3" descr="6a0ff20ad09c1fa601b44aa0a93f6ff1.png"/>
          <p:cNvPicPr>
            <a:picLocks noChangeAspect="1"/>
          </p:cNvPicPr>
          <p:nvPr/>
        </p:nvPicPr>
        <p:blipFill>
          <a:blip r:embed="rId3" cstate="print">
            <a:clrChange>
              <a:clrFrom>
                <a:srgbClr val="FFFFFF"/>
              </a:clrFrom>
              <a:clrTo>
                <a:srgbClr val="FFFFFF">
                  <a:alpha val="0"/>
                </a:srgbClr>
              </a:clrTo>
            </a:clrChange>
          </a:blip>
          <a:srcRect l="5250" r="3751"/>
          <a:stretch>
            <a:fillRect/>
          </a:stretch>
        </p:blipFill>
        <p:spPr>
          <a:xfrm>
            <a:off x="4842029" y="2708920"/>
            <a:ext cx="3418130" cy="3528392"/>
          </a:xfrm>
          <a:prstGeom prst="rect">
            <a:avLst/>
          </a:prstGeom>
        </p:spPr>
      </p:pic>
      <p:sp>
        <p:nvSpPr>
          <p:cNvPr id="5" name="TextBox 4"/>
          <p:cNvSpPr txBox="1"/>
          <p:nvPr/>
        </p:nvSpPr>
        <p:spPr>
          <a:xfrm>
            <a:off x="179512" y="2996952"/>
            <a:ext cx="2736304" cy="292388"/>
          </a:xfrm>
          <a:prstGeom prst="rect">
            <a:avLst/>
          </a:prstGeom>
          <a:noFill/>
        </p:spPr>
        <p:txBody>
          <a:bodyPr wrap="square" rtlCol="0">
            <a:spAutoFit/>
          </a:bodyPr>
          <a:lstStyle/>
          <a:p>
            <a:pPr algn="just"/>
            <a:r>
              <a:rPr lang="ru-RU" sz="1300" dirty="0" smtClean="0">
                <a:latin typeface="Times New Roman" pitchFamily="18" charset="0"/>
                <a:cs typeface="Times New Roman" pitchFamily="18" charset="0"/>
              </a:rPr>
              <a:t>.</a:t>
            </a:r>
            <a:endParaRPr lang="ru-RU" sz="1300" dirty="0">
              <a:latin typeface="Times New Roman" pitchFamily="18" charset="0"/>
              <a:cs typeface="Times New Roman" pitchFamily="18" charset="0"/>
            </a:endParaRPr>
          </a:p>
        </p:txBody>
      </p:sp>
      <p:sp>
        <p:nvSpPr>
          <p:cNvPr id="6" name="Овал 5"/>
          <p:cNvSpPr/>
          <p:nvPr/>
        </p:nvSpPr>
        <p:spPr>
          <a:xfrm>
            <a:off x="7092280" y="0"/>
            <a:ext cx="648072" cy="620688"/>
          </a:xfrm>
          <a:prstGeom prst="ellipse">
            <a:avLst/>
          </a:prstGeom>
          <a:solidFill>
            <a:srgbClr val="FFFF00">
              <a:alpha val="1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4</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476672"/>
            <a:ext cx="6984776" cy="3528392"/>
          </a:xfrm>
        </p:spPr>
        <p:txBody>
          <a:bodyPr>
            <a:noAutofit/>
          </a:bodyPr>
          <a:lstStyle/>
          <a:p>
            <a:pPr marL="0" indent="0" algn="just">
              <a:spcBef>
                <a:spcPts val="0"/>
              </a:spcBef>
              <a:buNone/>
            </a:pPr>
            <a:endParaRPr lang="ru-RU" sz="13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 </a:t>
            </a:r>
          </a:p>
          <a:p>
            <a:pPr marL="0" indent="0" algn="just">
              <a:spcBef>
                <a:spcPts val="0"/>
              </a:spcBef>
              <a:buNone/>
            </a:pPr>
            <a:r>
              <a:rPr lang="ru-RU" sz="1400" dirty="0" smtClean="0">
                <a:latin typeface="Times New Roman" pitchFamily="18" charset="0"/>
                <a:cs typeface="Times New Roman" pitchFamily="18" charset="0"/>
              </a:rPr>
              <a:t>1. Придумывать вместе;</a:t>
            </a:r>
          </a:p>
          <a:p>
            <a:pPr marL="0" indent="0" algn="just">
              <a:spcBef>
                <a:spcPts val="0"/>
              </a:spcBef>
              <a:buNone/>
            </a:pPr>
            <a:r>
              <a:rPr lang="ru-RU" sz="1400" dirty="0" smtClean="0">
                <a:latin typeface="Times New Roman" pitchFamily="18" charset="0"/>
                <a:cs typeface="Times New Roman" pitchFamily="18" charset="0"/>
              </a:rPr>
              <a:t>2. Говорить по очереди; </a:t>
            </a:r>
          </a:p>
          <a:p>
            <a:pPr marL="0" indent="0" algn="just">
              <a:spcBef>
                <a:spcPts val="0"/>
              </a:spcBef>
              <a:buNone/>
            </a:pPr>
            <a:r>
              <a:rPr lang="ru-RU" sz="1400" dirty="0" smtClean="0">
                <a:latin typeface="Times New Roman" pitchFamily="18" charset="0"/>
                <a:cs typeface="Times New Roman" pitchFamily="18" charset="0"/>
              </a:rPr>
              <a:t>3. Слушать друг друга; </a:t>
            </a:r>
          </a:p>
          <a:p>
            <a:pPr marL="0" indent="0" algn="just">
              <a:spcBef>
                <a:spcPts val="0"/>
              </a:spcBef>
              <a:buNone/>
            </a:pPr>
            <a:r>
              <a:rPr lang="ru-RU" sz="1400" dirty="0" smtClean="0">
                <a:latin typeface="Times New Roman" pitchFamily="18" charset="0"/>
                <a:cs typeface="Times New Roman" pitchFamily="18" charset="0"/>
              </a:rPr>
              <a:t>4. Приглашать в игру всех </a:t>
            </a:r>
          </a:p>
          <a:p>
            <a:pPr marL="0" indent="0" algn="just">
              <a:spcBef>
                <a:spcPts val="0"/>
              </a:spcBef>
              <a:buNone/>
            </a:pPr>
            <a:r>
              <a:rPr lang="ru-RU" sz="1400" dirty="0" smtClean="0">
                <a:latin typeface="Times New Roman" pitchFamily="18" charset="0"/>
                <a:cs typeface="Times New Roman" pitchFamily="18" charset="0"/>
              </a:rPr>
              <a:t>желающих; </a:t>
            </a:r>
          </a:p>
          <a:p>
            <a:pPr marL="0" indent="0" algn="just">
              <a:spcBef>
                <a:spcPts val="0"/>
              </a:spcBef>
              <a:buNone/>
            </a:pPr>
            <a:r>
              <a:rPr lang="ru-RU" sz="1400" dirty="0" smtClean="0">
                <a:latin typeface="Times New Roman" pitchFamily="18" charset="0"/>
                <a:cs typeface="Times New Roman" pitchFamily="18" charset="0"/>
              </a:rPr>
              <a:t>5. Нельзя кричать друг</a:t>
            </a:r>
          </a:p>
          <a:p>
            <a:pPr marL="0" indent="0" algn="just">
              <a:spcBef>
                <a:spcPts val="0"/>
              </a:spcBef>
              <a:buNone/>
            </a:pPr>
            <a:r>
              <a:rPr lang="ru-RU" sz="1400" dirty="0" smtClean="0">
                <a:latin typeface="Times New Roman" pitchFamily="18" charset="0"/>
                <a:cs typeface="Times New Roman" pitchFamily="18" charset="0"/>
              </a:rPr>
              <a:t> на друга и ссориться; </a:t>
            </a:r>
          </a:p>
          <a:p>
            <a:pPr marL="0" indent="0" algn="just">
              <a:spcBef>
                <a:spcPts val="0"/>
              </a:spcBef>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endParaRPr lang="ru-RU" sz="1400" dirty="0" smtClean="0">
              <a:solidFill>
                <a:srgbClr val="7030A0"/>
              </a:solidFill>
              <a:latin typeface="Times New Roman" pitchFamily="18" charset="0"/>
              <a:cs typeface="Times New Roman" pitchFamily="18" charset="0"/>
            </a:endParaRPr>
          </a:p>
          <a:p>
            <a:pPr marL="0" indent="0" algn="just">
              <a:spcBef>
                <a:spcPts val="0"/>
              </a:spcBef>
              <a:buNone/>
            </a:pPr>
            <a:endParaRPr lang="ru-RU" sz="1400" dirty="0" smtClean="0">
              <a:latin typeface="Times New Roman" pitchFamily="18" charset="0"/>
              <a:cs typeface="Times New Roman" pitchFamily="18" charset="0"/>
            </a:endParaRPr>
          </a:p>
          <a:p>
            <a:pPr marL="0" indent="0" algn="just">
              <a:spcBef>
                <a:spcPts val="0"/>
              </a:spcBef>
              <a:buNone/>
            </a:pPr>
            <a:endParaRPr lang="ru-RU" sz="1400" dirty="0" smtClean="0">
              <a:latin typeface="Times New Roman" pitchFamily="18" charset="0"/>
              <a:cs typeface="Times New Roman" pitchFamily="18" charset="0"/>
            </a:endParaRPr>
          </a:p>
          <a:p>
            <a:pPr marL="0" indent="0" algn="just">
              <a:spcBef>
                <a:spcPts val="0"/>
              </a:spcBef>
              <a:buNone/>
            </a:pPr>
            <a:endParaRPr lang="ru-RU" sz="1400" dirty="0" smtClean="0">
              <a:latin typeface="Times New Roman" pitchFamily="18" charset="0"/>
              <a:cs typeface="Times New Roman" pitchFamily="18" charset="0"/>
            </a:endParaRPr>
          </a:p>
          <a:p>
            <a:pPr>
              <a:buNone/>
            </a:pPr>
            <a:endParaRPr lang="ru-RU" sz="1400" dirty="0">
              <a:latin typeface="Times New Roman" pitchFamily="18" charset="0"/>
              <a:cs typeface="Times New Roman" pitchFamily="18" charset="0"/>
            </a:endParaRPr>
          </a:p>
        </p:txBody>
      </p:sp>
      <p:sp>
        <p:nvSpPr>
          <p:cNvPr id="4" name="Прямоугольник 3"/>
          <p:cNvSpPr/>
          <p:nvPr/>
        </p:nvSpPr>
        <p:spPr>
          <a:xfrm>
            <a:off x="1043608" y="0"/>
            <a:ext cx="7056784" cy="646331"/>
          </a:xfrm>
          <a:prstGeom prst="rect">
            <a:avLst/>
          </a:prstGeom>
        </p:spPr>
        <p:txBody>
          <a:bodyPr wrap="square">
            <a:spAutoFit/>
          </a:bodyPr>
          <a:lstStyle/>
          <a:p>
            <a:pPr algn="ctr"/>
            <a:r>
              <a:rPr lang="ru-RU" sz="3600" b="1" dirty="0" smtClean="0">
                <a:solidFill>
                  <a:srgbClr val="7030A0"/>
                </a:solidFill>
                <a:latin typeface="Times New Roman" pitchFamily="18" charset="0"/>
                <a:cs typeface="Times New Roman" pitchFamily="18" charset="0"/>
              </a:rPr>
              <a:t>«Встречаем гостей»</a:t>
            </a:r>
            <a:endParaRPr lang="ru-RU" sz="3600" dirty="0">
              <a:latin typeface="Times New Roman" pitchFamily="18" charset="0"/>
              <a:cs typeface="Times New Roman" pitchFamily="18" charset="0"/>
            </a:endParaRPr>
          </a:p>
        </p:txBody>
      </p:sp>
      <p:pic>
        <p:nvPicPr>
          <p:cNvPr id="33794" name="Picture 2" descr="Picture backgroun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11760" y="3861048"/>
            <a:ext cx="3888432" cy="2489224"/>
          </a:xfrm>
          <a:prstGeom prst="rect">
            <a:avLst/>
          </a:prstGeom>
          <a:noFill/>
        </p:spPr>
      </p:pic>
      <p:sp>
        <p:nvSpPr>
          <p:cNvPr id="6" name="Прямоугольник 5"/>
          <p:cNvSpPr/>
          <p:nvPr/>
        </p:nvSpPr>
        <p:spPr>
          <a:xfrm>
            <a:off x="1115616" y="2852936"/>
            <a:ext cx="7056784" cy="1384995"/>
          </a:xfrm>
          <a:prstGeom prst="rect">
            <a:avLst/>
          </a:prstGeom>
        </p:spPr>
        <p:txBody>
          <a:bodyPr wrap="square">
            <a:spAutoFit/>
          </a:bodyPr>
          <a:lstStyle/>
          <a:p>
            <a:pPr algn="just"/>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начинает игру вместе с детьми,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p>
          <a:p>
            <a:pPr lvl="0" algn="just"/>
            <a:r>
              <a:rPr lang="ru-RU" sz="1400" b="1" dirty="0" smtClean="0">
                <a:solidFill>
                  <a:srgbClr val="7030A0"/>
                </a:solidFill>
                <a:latin typeface="Times New Roman" pitchFamily="18" charset="0"/>
                <a:cs typeface="Times New Roman" pitchFamily="18" charset="0"/>
              </a:rPr>
              <a:t>Итог </a:t>
            </a:r>
            <a:r>
              <a:rPr lang="ru-RU" sz="1400" b="1" dirty="0" smtClean="0">
                <a:solidFill>
                  <a:srgbClr val="7030A0"/>
                </a:solidFill>
                <a:latin typeface="Times New Roman" pitchFamily="18" charset="0"/>
                <a:cs typeface="Times New Roman" pitchFamily="18" charset="0"/>
              </a:rPr>
              <a:t>игры: </a:t>
            </a:r>
            <a:r>
              <a:rPr lang="ru-RU" sz="1400" dirty="0" smtClean="0">
                <a:solidFill>
                  <a:prstClr val="black"/>
                </a:solidFill>
                <a:latin typeface="Times New Roman" pitchFamily="18" charset="0"/>
                <a:cs typeface="Times New Roman" pitchFamily="18" charset="0"/>
              </a:rPr>
              <a:t>Вы просто молодцы! У вас всё получилось! Вам нравиться дома принимать гостей? Вы, наверное, помогаете маме в этом непростом деле? Давайте похлопаем друг другу за наш успех! </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6984776" cy="1143000"/>
          </a:xfrm>
        </p:spPr>
        <p:txBody>
          <a:bodyPr>
            <a:noAutofit/>
          </a:bodyPr>
          <a:lstStyle/>
          <a:p>
            <a:r>
              <a:rPr lang="ru-RU" sz="3600" b="1" dirty="0" smtClean="0">
                <a:solidFill>
                  <a:srgbClr val="7030A0"/>
                </a:solidFill>
                <a:latin typeface="Times New Roman" pitchFamily="18" charset="0"/>
                <a:ea typeface="+mn-ea"/>
                <a:cs typeface="Times New Roman" pitchFamily="18" charset="0"/>
              </a:rPr>
              <a:t>«Поход за грибами»</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548680"/>
            <a:ext cx="7056784" cy="5328592"/>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latin typeface="Times New Roman" pitchFamily="18" charset="0"/>
                <a:cs typeface="Times New Roman" pitchFamily="18" charset="0"/>
              </a:rPr>
              <a:t> Побуждение детей творчески воспроизводить в играх быт семьи. Совершенствование умения самостоятельно создавать для задуманного сюжета игровую обстановку. Стимулировать творческую активность.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ребёнок пользуется предметно-игровой средой, созданной педагогом, воссоздавая моменты подготовки к поездке в лес.</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Куклы, игрушечная посуда, </a:t>
            </a:r>
            <a:r>
              <a:rPr lang="ru-RU" sz="1400" dirty="0" smtClean="0">
                <a:latin typeface="Times New Roman" pitchFamily="18" charset="0"/>
                <a:cs typeface="Times New Roman" pitchFamily="18" charset="0"/>
              </a:rPr>
              <a:t>корзинки, игровые </a:t>
            </a:r>
          </a:p>
          <a:p>
            <a:pPr marL="0" indent="0" algn="just">
              <a:spcBef>
                <a:spcPts val="0"/>
              </a:spcBef>
              <a:buNone/>
            </a:pPr>
            <a:r>
              <a:rPr lang="ru-RU" sz="1400" dirty="0" smtClean="0">
                <a:latin typeface="Times New Roman" pitchFamily="18" charset="0"/>
                <a:cs typeface="Times New Roman" pitchFamily="18" charset="0"/>
              </a:rPr>
              <a:t>атрибуты </a:t>
            </a:r>
            <a:r>
              <a:rPr lang="ru-RU" sz="1400" dirty="0" smtClean="0">
                <a:latin typeface="Times New Roman" pitchFamily="18" charset="0"/>
                <a:cs typeface="Times New Roman" pitchFamily="18" charset="0"/>
              </a:rPr>
              <a:t>(передники, косынки), предметы-заместители.</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a:t>
            </a:r>
            <a:r>
              <a:rPr lang="ru-RU" sz="1400" dirty="0" smtClean="0">
                <a:latin typeface="Times New Roman" pitchFamily="18" charset="0"/>
                <a:cs typeface="Times New Roman" pitchFamily="18" charset="0"/>
              </a:rPr>
              <a:t> беседы о взаимоотношениях в семье. </a:t>
            </a:r>
            <a:endParaRPr lang="ru-RU" sz="1400" dirty="0" smtClean="0">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Чтение </a:t>
            </a:r>
            <a:r>
              <a:rPr lang="ru-RU" sz="1400" dirty="0" smtClean="0">
                <a:latin typeface="Times New Roman" pitchFamily="18" charset="0"/>
                <a:cs typeface="Times New Roman" pitchFamily="18" charset="0"/>
              </a:rPr>
              <a:t>художественной литературы. Рассматривание иллюстраций по </a:t>
            </a:r>
            <a:endParaRPr lang="ru-RU" sz="1400" dirty="0" smtClean="0">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теме</a:t>
            </a:r>
            <a:r>
              <a:rPr lang="ru-RU" sz="1400" dirty="0" smtClean="0">
                <a:latin typeface="Times New Roman" pitchFamily="18" charset="0"/>
                <a:cs typeface="Times New Roman" pitchFamily="18" charset="0"/>
              </a:rPr>
              <a:t>. Изготовление атрибутов к игре. Беседа о съедобных и </a:t>
            </a:r>
            <a:r>
              <a:rPr lang="ru-RU" sz="1400" dirty="0" smtClean="0">
                <a:latin typeface="Times New Roman" pitchFamily="18" charset="0"/>
                <a:cs typeface="Times New Roman" pitchFamily="18" charset="0"/>
              </a:rPr>
              <a:t>несъедобных</a:t>
            </a:r>
          </a:p>
          <a:p>
            <a:pPr marL="0" indent="0" algn="just">
              <a:spcBef>
                <a:spcPts val="0"/>
              </a:spcBef>
              <a:buNone/>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грибах.</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a:ea typeface="Calibri"/>
              </a:rPr>
              <a:t>папа, мама, дети, </a:t>
            </a:r>
            <a:r>
              <a:rPr lang="ru-RU" sz="1400" dirty="0" smtClean="0">
                <a:latin typeface="Times New Roman"/>
                <a:ea typeface="Calibri"/>
              </a:rPr>
              <a:t>дополнительные  </a:t>
            </a:r>
            <a:r>
              <a:rPr lang="ru-RU" sz="1400" dirty="0" smtClean="0">
                <a:latin typeface="Times New Roman"/>
                <a:ea typeface="Calibri"/>
              </a:rPr>
              <a:t>придуманные детьми персонажи</a:t>
            </a:r>
            <a:r>
              <a:rPr lang="ru-RU" sz="1400" dirty="0" smtClean="0">
                <a:latin typeface="Times New Roman"/>
                <a:ea typeface="Calibri"/>
              </a:rPr>
              <a:t>.</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Ход игры:</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Ребята так хочется погулять в лесу. Поискать грибы и ягоды.</a:t>
            </a:r>
          </a:p>
          <a:p>
            <a:pPr marL="0" indent="0" algn="just">
              <a:spcBef>
                <a:spcPts val="0"/>
              </a:spcBef>
              <a:buNone/>
            </a:pPr>
            <a:r>
              <a:rPr lang="ru-RU" sz="1400" dirty="0" smtClean="0">
                <a:latin typeface="Times New Roman" pitchFamily="18" charset="0"/>
                <a:cs typeface="Times New Roman" pitchFamily="18" charset="0"/>
              </a:rPr>
              <a:t>А вы ходите с родителями в походы?</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Предлагаем и нам с вами</a:t>
            </a:r>
          </a:p>
          <a:p>
            <a:pPr marL="0" indent="0" algn="just">
              <a:spcBef>
                <a:spcPts val="0"/>
              </a:spcBef>
              <a:buNone/>
            </a:pPr>
            <a:r>
              <a:rPr lang="ru-RU" sz="1400" dirty="0" smtClean="0">
                <a:latin typeface="Times New Roman" pitchFamily="18" charset="0"/>
                <a:cs typeface="Times New Roman" pitchFamily="18" charset="0"/>
              </a:rPr>
              <a:t> отправиться в лес. Что нам для этого нужно? Кто будет папа? </a:t>
            </a:r>
          </a:p>
          <a:p>
            <a:pPr marL="0" indent="0" algn="just">
              <a:spcBef>
                <a:spcPts val="0"/>
              </a:spcBef>
              <a:buNone/>
            </a:pPr>
            <a:r>
              <a:rPr lang="ru-RU" sz="1400" dirty="0" smtClean="0">
                <a:latin typeface="Times New Roman" pitchFamily="18" charset="0"/>
                <a:cs typeface="Times New Roman" pitchFamily="18" charset="0"/>
              </a:rPr>
              <a:t>А кто мама ? А кого еще возьмем с собой в лес? Родители </a:t>
            </a:r>
          </a:p>
          <a:p>
            <a:pPr marL="0" indent="0" algn="just">
              <a:spcBef>
                <a:spcPts val="0"/>
              </a:spcBef>
              <a:buNone/>
            </a:pPr>
            <a:r>
              <a:rPr lang="ru-RU" sz="1400" dirty="0" smtClean="0">
                <a:latin typeface="Times New Roman" pitchFamily="18" charset="0"/>
                <a:cs typeface="Times New Roman" pitchFamily="18" charset="0"/>
              </a:rPr>
              <a:t>помогите детям собираться и одеваться.  А на чем мы</a:t>
            </a:r>
          </a:p>
          <a:p>
            <a:pPr marL="0" indent="0" algn="just">
              <a:spcBef>
                <a:spcPts val="0"/>
              </a:spcBef>
              <a:buNone/>
            </a:pPr>
            <a:r>
              <a:rPr lang="ru-RU" sz="1400" dirty="0" smtClean="0">
                <a:latin typeface="Times New Roman" pitchFamily="18" charset="0"/>
                <a:cs typeface="Times New Roman" pitchFamily="18" charset="0"/>
              </a:rPr>
              <a:t> отправимся в лес? На ковре - самолете?</a:t>
            </a:r>
          </a:p>
          <a:p>
            <a:pPr marL="0" indent="0" algn="just">
              <a:spcBef>
                <a:spcPts val="0"/>
              </a:spcBef>
              <a:buNone/>
            </a:pPr>
            <a:r>
              <a:rPr lang="ru-RU" sz="1400" dirty="0" smtClean="0">
                <a:latin typeface="Times New Roman" pitchFamily="18" charset="0"/>
                <a:cs typeface="Times New Roman" pitchFamily="18" charset="0"/>
              </a:rPr>
              <a:t>Папа, а ты знаешь какие грибы съедобные? Мама, а ты </a:t>
            </a:r>
          </a:p>
          <a:p>
            <a:pPr marL="0" indent="0" algn="just">
              <a:spcBef>
                <a:spcPts val="0"/>
              </a:spcBef>
              <a:buNone/>
            </a:pPr>
            <a:r>
              <a:rPr lang="ru-RU" sz="1400" dirty="0" smtClean="0">
                <a:latin typeface="Times New Roman" pitchFamily="18" charset="0"/>
                <a:cs typeface="Times New Roman" pitchFamily="18" charset="0"/>
              </a:rPr>
              <a:t>нам расскажешь какие ягоды можно собирать?</a:t>
            </a:r>
          </a:p>
          <a:p>
            <a:pPr marL="0" indent="0" algn="just">
              <a:spcBef>
                <a:spcPts val="0"/>
              </a:spcBef>
              <a:buNone/>
            </a:pPr>
            <a:r>
              <a:rPr lang="ru-RU" sz="1400" dirty="0" smtClean="0">
                <a:latin typeface="Times New Roman" pitchFamily="18" charset="0"/>
                <a:cs typeface="Times New Roman" pitchFamily="18" charset="0"/>
              </a:rPr>
              <a:t> Ребята</a:t>
            </a:r>
            <a:r>
              <a:rPr lang="ru-RU" sz="1400" dirty="0" smtClean="0">
                <a:latin typeface="Times New Roman" pitchFamily="18" charset="0"/>
                <a:cs typeface="Times New Roman" pitchFamily="18" charset="0"/>
              </a:rPr>
              <a:t>, а </a:t>
            </a:r>
            <a:r>
              <a:rPr lang="ru-RU" sz="1400" dirty="0" smtClean="0">
                <a:latin typeface="Times New Roman" pitchFamily="18" charset="0"/>
                <a:cs typeface="Times New Roman" pitchFamily="18" charset="0"/>
              </a:rPr>
              <a:t>кого </a:t>
            </a:r>
            <a:r>
              <a:rPr lang="ru-RU" sz="1400" dirty="0" smtClean="0">
                <a:latin typeface="Times New Roman" pitchFamily="18" charset="0"/>
                <a:cs typeface="Times New Roman" pitchFamily="18" charset="0"/>
              </a:rPr>
              <a:t>мы может встретить в лесу? </a:t>
            </a:r>
            <a:endParaRPr lang="ru-RU" sz="1400" dirty="0" smtClean="0">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Давайте </a:t>
            </a:r>
            <a:r>
              <a:rPr lang="ru-RU" sz="1400" dirty="0" smtClean="0">
                <a:latin typeface="Times New Roman" pitchFamily="18" charset="0"/>
                <a:cs typeface="Times New Roman" pitchFamily="18" charset="0"/>
              </a:rPr>
              <a:t>пофантазируем</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А сейчас: 1,2,3,4,5-  начинаем мы играть! </a:t>
            </a:r>
          </a:p>
          <a:p>
            <a:pPr marL="0" indent="0" algn="just">
              <a:spcBef>
                <a:spcPts val="0"/>
              </a:spcBef>
              <a:buNone/>
            </a:pPr>
            <a:endParaRPr lang="ru-RU" sz="1400" dirty="0" smtClean="0">
              <a:latin typeface="Times New Roman" pitchFamily="18" charset="0"/>
              <a:cs typeface="Times New Roman" pitchFamily="18" charset="0"/>
            </a:endParaRPr>
          </a:p>
        </p:txBody>
      </p:sp>
      <p:pic>
        <p:nvPicPr>
          <p:cNvPr id="4" name="Рисунок 3" descr="cute-little-boy-in-warm-clothing-collecting-vector-19967660.jpg"/>
          <p:cNvPicPr>
            <a:picLocks noChangeAspect="1"/>
          </p:cNvPicPr>
          <p:nvPr/>
        </p:nvPicPr>
        <p:blipFill>
          <a:blip r:embed="rId3" cstate="print">
            <a:clrChange>
              <a:clrFrom>
                <a:srgbClr val="FFFFFF"/>
              </a:clrFrom>
              <a:clrTo>
                <a:srgbClr val="FFFFFF">
                  <a:alpha val="0"/>
                </a:srgbClr>
              </a:clrTo>
            </a:clrChange>
          </a:blip>
          <a:srcRect l="21622" t="9051" r="19352" b="19550"/>
          <a:stretch>
            <a:fillRect/>
          </a:stretch>
        </p:blipFill>
        <p:spPr>
          <a:xfrm>
            <a:off x="5580112" y="1340768"/>
            <a:ext cx="2685713" cy="3512086"/>
          </a:xfrm>
          <a:prstGeom prst="rect">
            <a:avLst/>
          </a:prstGeom>
        </p:spPr>
      </p:pic>
      <p:sp>
        <p:nvSpPr>
          <p:cNvPr id="5" name="Овал 4"/>
          <p:cNvSpPr/>
          <p:nvPr/>
        </p:nvSpPr>
        <p:spPr>
          <a:xfrm>
            <a:off x="7020272" y="0"/>
            <a:ext cx="720080" cy="747464"/>
          </a:xfrm>
          <a:prstGeom prst="ellipse">
            <a:avLst/>
          </a:prstGeom>
          <a:solidFill>
            <a:srgbClr val="FFC000">
              <a:alpha val="16000"/>
            </a:srgbClr>
          </a:solidFill>
          <a:ln>
            <a:solidFill>
              <a:srgbClr val="EEA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5</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71400"/>
            <a:ext cx="7056784" cy="1143000"/>
          </a:xfrm>
        </p:spPr>
        <p:txBody>
          <a:bodyPr>
            <a:normAutofit/>
          </a:bodyPr>
          <a:lstStyle/>
          <a:p>
            <a:r>
              <a:rPr lang="ru-RU" sz="3600" b="1" dirty="0" smtClean="0">
                <a:solidFill>
                  <a:srgbClr val="7030A0"/>
                </a:solidFill>
                <a:latin typeface="Times New Roman" pitchFamily="18" charset="0"/>
                <a:cs typeface="Times New Roman" pitchFamily="18" charset="0"/>
              </a:rPr>
              <a:t>«Поход за грибами»</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764704"/>
            <a:ext cx="6912768" cy="3312368"/>
          </a:xfrm>
        </p:spPr>
        <p:txBody>
          <a:bodyPr>
            <a:noAutofit/>
          </a:bodyPr>
          <a:lstStyle/>
          <a:p>
            <a:pPr marL="0" indent="0" algn="just">
              <a:spcBef>
                <a:spcPts val="0"/>
              </a:spcBef>
              <a:spcAft>
                <a:spcPts val="0"/>
              </a:spcAft>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 </a:t>
            </a:r>
          </a:p>
          <a:p>
            <a:pPr marL="0" indent="0" algn="just">
              <a:spcBef>
                <a:spcPts val="0"/>
              </a:spcBef>
              <a:spcAft>
                <a:spcPts val="0"/>
              </a:spcAft>
              <a:buNone/>
            </a:pPr>
            <a:r>
              <a:rPr lang="ru-RU" sz="1400" dirty="0" smtClean="0">
                <a:latin typeface="Times New Roman" pitchFamily="18" charset="0"/>
                <a:cs typeface="Times New Roman" pitchFamily="18" charset="0"/>
              </a:rPr>
              <a:t>1. Придумывать вместе;</a:t>
            </a:r>
          </a:p>
          <a:p>
            <a:pPr marL="0" indent="0" algn="just">
              <a:spcBef>
                <a:spcPts val="0"/>
              </a:spcBef>
              <a:spcAft>
                <a:spcPts val="0"/>
              </a:spcAft>
              <a:buNone/>
            </a:pPr>
            <a:r>
              <a:rPr lang="ru-RU" sz="1400" dirty="0" smtClean="0">
                <a:latin typeface="Times New Roman" pitchFamily="18" charset="0"/>
                <a:cs typeface="Times New Roman" pitchFamily="18" charset="0"/>
              </a:rPr>
              <a:t>2. Говорить по очереди; </a:t>
            </a:r>
          </a:p>
          <a:p>
            <a:pPr marL="0" indent="0" algn="just">
              <a:spcBef>
                <a:spcPts val="0"/>
              </a:spcBef>
              <a:spcAft>
                <a:spcPts val="0"/>
              </a:spcAft>
              <a:buNone/>
            </a:pPr>
            <a:r>
              <a:rPr lang="ru-RU" sz="1400" dirty="0" smtClean="0">
                <a:latin typeface="Times New Roman" pitchFamily="18" charset="0"/>
                <a:cs typeface="Times New Roman" pitchFamily="18" charset="0"/>
              </a:rPr>
              <a:t>3. Слушать друг друга; </a:t>
            </a:r>
          </a:p>
          <a:p>
            <a:pPr marL="0" indent="0" algn="just">
              <a:spcBef>
                <a:spcPts val="0"/>
              </a:spcBef>
              <a:spcAft>
                <a:spcPts val="0"/>
              </a:spcAft>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spcAft>
                <a:spcPts val="0"/>
              </a:spcAft>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spcAft>
                <a:spcPts val="0"/>
              </a:spcAft>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Собственная игра</a:t>
            </a:r>
            <a:r>
              <a:rPr lang="ru-RU" sz="1400" b="1" dirty="0" smtClean="0">
                <a:solidFill>
                  <a:srgbClr val="7030A0"/>
                </a:solidFill>
                <a:latin typeface="Times New Roman" pitchFamily="18" charset="0"/>
                <a:cs typeface="Times New Roman" pitchFamily="18" charset="0"/>
              </a:rPr>
              <a:t>:</a:t>
            </a:r>
            <a:r>
              <a:rPr lang="ru-RU" sz="1400" dirty="0" smtClean="0">
                <a:latin typeface="Times New Roman" pitchFamily="18" charset="0"/>
                <a:ea typeface="Calibri"/>
                <a:cs typeface="Times New Roman" pitchFamily="18" charset="0"/>
              </a:rPr>
              <a:t> Воспитатель начинает игру </a:t>
            </a:r>
            <a:endParaRPr lang="ru-RU" sz="1400" dirty="0" smtClean="0">
              <a:latin typeface="Times New Roman" pitchFamily="18" charset="0"/>
              <a:ea typeface="Calibri"/>
              <a:cs typeface="Times New Roman" pitchFamily="18" charset="0"/>
            </a:endParaRPr>
          </a:p>
          <a:p>
            <a:pPr marL="0" indent="0" algn="just">
              <a:spcBef>
                <a:spcPts val="0"/>
              </a:spcBef>
              <a:buNone/>
            </a:pPr>
            <a:r>
              <a:rPr lang="ru-RU" sz="1400" dirty="0" smtClean="0">
                <a:latin typeface="Times New Roman" pitchFamily="18" charset="0"/>
                <a:ea typeface="Calibri"/>
                <a:cs typeface="Times New Roman" pitchFamily="18" charset="0"/>
              </a:rPr>
              <a:t>вместе </a:t>
            </a:r>
            <a:r>
              <a:rPr lang="ru-RU" sz="1400" dirty="0" smtClean="0">
                <a:latin typeface="Times New Roman" pitchFamily="18" charset="0"/>
                <a:ea typeface="Calibri"/>
                <a:cs typeface="Times New Roman" pitchFamily="18" charset="0"/>
              </a:rPr>
              <a:t>с детьми, постепенно переходит в роль </a:t>
            </a:r>
            <a:endParaRPr lang="ru-RU" sz="1400" dirty="0" smtClean="0">
              <a:latin typeface="Times New Roman" pitchFamily="18" charset="0"/>
              <a:ea typeface="Calibri"/>
              <a:cs typeface="Times New Roman" pitchFamily="18" charset="0"/>
            </a:endParaRPr>
          </a:p>
          <a:p>
            <a:pPr marL="0" indent="0" algn="just">
              <a:spcBef>
                <a:spcPts val="0"/>
              </a:spcBef>
              <a:buNone/>
            </a:pPr>
            <a:r>
              <a:rPr lang="ru-RU" sz="1400" dirty="0" smtClean="0">
                <a:latin typeface="Times New Roman" pitchFamily="18" charset="0"/>
                <a:ea typeface="Calibri"/>
                <a:cs typeface="Times New Roman" pitchFamily="18" charset="0"/>
              </a:rPr>
              <a:t>наблюдателя</a:t>
            </a:r>
            <a:r>
              <a:rPr lang="ru-RU" sz="1400" dirty="0" smtClean="0">
                <a:latin typeface="Times New Roman" pitchFamily="18" charset="0"/>
                <a:ea typeface="Calibri"/>
                <a:cs typeface="Times New Roman" pitchFamily="18" charset="0"/>
              </a:rPr>
              <a:t>. Поддерживает идеи детей, </a:t>
            </a:r>
            <a:r>
              <a:rPr lang="ru-RU" sz="1400" dirty="0" smtClean="0">
                <a:latin typeface="Times New Roman" pitchFamily="18" charset="0"/>
                <a:ea typeface="Calibri"/>
                <a:cs typeface="Times New Roman" pitchFamily="18" charset="0"/>
              </a:rPr>
              <a:t>помогает</a:t>
            </a:r>
          </a:p>
          <a:p>
            <a:pPr marL="0" indent="0" algn="just">
              <a:spcBef>
                <a:spcPts val="0"/>
              </a:spcBef>
              <a:buNone/>
            </a:pPr>
            <a:r>
              <a:rPr lang="ru-RU" sz="1400" dirty="0" smtClean="0">
                <a:latin typeface="Times New Roman" pitchFamily="18" charset="0"/>
                <a:ea typeface="Calibri"/>
                <a:cs typeface="Times New Roman" pitchFamily="18" charset="0"/>
              </a:rPr>
              <a:t> </a:t>
            </a:r>
            <a:r>
              <a:rPr lang="ru-RU" sz="1400" dirty="0" smtClean="0">
                <a:latin typeface="Times New Roman" pitchFamily="18" charset="0"/>
                <a:ea typeface="Calibri"/>
                <a:cs typeface="Times New Roman" pitchFamily="18" charset="0"/>
              </a:rPr>
              <a:t>их обыграть, ненавязчиво предлагает </a:t>
            </a:r>
            <a:r>
              <a:rPr lang="ru-RU" sz="1400" dirty="0" smtClean="0">
                <a:latin typeface="Times New Roman" pitchFamily="18" charset="0"/>
                <a:ea typeface="Calibri"/>
                <a:cs typeface="Times New Roman" pitchFamily="18" charset="0"/>
              </a:rPr>
              <a:t>правильные</a:t>
            </a:r>
          </a:p>
          <a:p>
            <a:pPr marL="0" indent="0" algn="just">
              <a:spcBef>
                <a:spcPts val="0"/>
              </a:spcBef>
              <a:buNone/>
            </a:pPr>
            <a:r>
              <a:rPr lang="ru-RU" sz="1400" dirty="0" smtClean="0">
                <a:latin typeface="Times New Roman" pitchFamily="18" charset="0"/>
                <a:ea typeface="Calibri"/>
                <a:cs typeface="Times New Roman" pitchFamily="18" charset="0"/>
              </a:rPr>
              <a:t> </a:t>
            </a:r>
            <a:r>
              <a:rPr lang="ru-RU" sz="1400" dirty="0" smtClean="0">
                <a:latin typeface="Times New Roman" pitchFamily="18" charset="0"/>
                <a:ea typeface="Calibri"/>
                <a:cs typeface="Times New Roman" pitchFamily="18" charset="0"/>
              </a:rPr>
              <a:t>формулировки диалогов, регулирует </a:t>
            </a:r>
            <a:r>
              <a:rPr lang="ru-RU" sz="1400" dirty="0" smtClean="0">
                <a:latin typeface="Times New Roman" pitchFamily="18" charset="0"/>
                <a:ea typeface="Calibri"/>
                <a:cs typeface="Times New Roman" pitchFamily="18" charset="0"/>
              </a:rPr>
              <a:t>ролевое</a:t>
            </a:r>
          </a:p>
          <a:p>
            <a:pPr marL="0" indent="0" algn="just">
              <a:spcBef>
                <a:spcPts val="0"/>
              </a:spcBef>
              <a:buNone/>
            </a:pPr>
            <a:r>
              <a:rPr lang="ru-RU" sz="1400" dirty="0" smtClean="0">
                <a:latin typeface="Times New Roman" pitchFamily="18" charset="0"/>
                <a:ea typeface="Calibri"/>
                <a:cs typeface="Times New Roman" pitchFamily="18" charset="0"/>
              </a:rPr>
              <a:t> </a:t>
            </a:r>
            <a:r>
              <a:rPr lang="ru-RU" sz="1400" dirty="0" smtClean="0">
                <a:latin typeface="Times New Roman" pitchFamily="18" charset="0"/>
                <a:ea typeface="Calibri"/>
                <a:cs typeface="Times New Roman" pitchFamily="18" charset="0"/>
              </a:rPr>
              <a:t>поведение.</a:t>
            </a:r>
            <a:endParaRPr lang="ru-RU" sz="1400" dirty="0" smtClean="0">
              <a:latin typeface="Times New Roman" pitchFamily="18" charset="0"/>
              <a:cs typeface="Times New Roman" pitchFamily="18" charset="0"/>
            </a:endParaRPr>
          </a:p>
          <a:p>
            <a:pPr marL="0" lvl="0" indent="0" algn="just">
              <a:spcBef>
                <a:spcPts val="0"/>
              </a:spcBef>
              <a:buNone/>
            </a:pPr>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Ну вот, ребята, наше путешествие </a:t>
            </a:r>
            <a:endParaRPr lang="ru-RU" sz="1400" dirty="0" smtClean="0">
              <a:latin typeface="Times New Roman" pitchFamily="18" charset="0"/>
              <a:cs typeface="Times New Roman" pitchFamily="18" charset="0"/>
            </a:endParaRPr>
          </a:p>
          <a:p>
            <a:pPr marL="0" lvl="0" indent="0" algn="just">
              <a:spcBef>
                <a:spcPts val="0"/>
              </a:spcBef>
              <a:buNone/>
            </a:pPr>
            <a:r>
              <a:rPr lang="ru-RU" sz="1400" dirty="0" smtClean="0">
                <a:latin typeface="Times New Roman" pitchFamily="18" charset="0"/>
                <a:cs typeface="Times New Roman" pitchFamily="18" charset="0"/>
              </a:rPr>
              <a:t>закончилось</a:t>
            </a:r>
            <a:r>
              <a:rPr lang="ru-RU" sz="1400" dirty="0" smtClean="0">
                <a:latin typeface="Times New Roman" pitchFamily="18" charset="0"/>
                <a:cs typeface="Times New Roman" pitchFamily="18" charset="0"/>
              </a:rPr>
              <a:t>. Вам понравилось? </a:t>
            </a:r>
            <a:r>
              <a:rPr lang="ru-RU" sz="1400" dirty="0" smtClean="0">
                <a:latin typeface="Times New Roman" pitchFamily="18" charset="0"/>
                <a:cs typeface="Times New Roman" pitchFamily="18" charset="0"/>
              </a:rPr>
              <a:t>А кто помнит</a:t>
            </a:r>
            <a:r>
              <a:rPr lang="ru-RU" sz="1400" dirty="0" smtClean="0">
                <a:latin typeface="Times New Roman" pitchFamily="18" charset="0"/>
                <a:cs typeface="Times New Roman" pitchFamily="18" charset="0"/>
              </a:rPr>
              <a:t>,</a:t>
            </a:r>
          </a:p>
          <a:p>
            <a:pPr marL="0" lvl="0" indent="0" algn="just">
              <a:spcBef>
                <a:spcPts val="0"/>
              </a:spcBef>
              <a:buNone/>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откуда мы только, что приехали? Кого мы там </a:t>
            </a:r>
            <a:endParaRPr lang="ru-RU" sz="1400" dirty="0" smtClean="0">
              <a:latin typeface="Times New Roman" pitchFamily="18" charset="0"/>
              <a:cs typeface="Times New Roman" pitchFamily="18" charset="0"/>
            </a:endParaRPr>
          </a:p>
          <a:p>
            <a:pPr marL="0" lvl="0" indent="0" algn="just">
              <a:spcBef>
                <a:spcPts val="0"/>
              </a:spcBef>
              <a:buNone/>
            </a:pPr>
            <a:r>
              <a:rPr lang="ru-RU" sz="1400" dirty="0" smtClean="0">
                <a:latin typeface="Times New Roman" pitchFamily="18" charset="0"/>
                <a:cs typeface="Times New Roman" pitchFamily="18" charset="0"/>
              </a:rPr>
              <a:t>встретили? </a:t>
            </a:r>
            <a:r>
              <a:rPr lang="ru-RU" sz="1400" dirty="0" smtClean="0">
                <a:latin typeface="Times New Roman" pitchFamily="18" charset="0"/>
                <a:cs typeface="Times New Roman" pitchFamily="18" charset="0"/>
              </a:rPr>
              <a:t>Все правильно, вы просто молодцы! У вас всё получилось! Давайте похлопаем друг другу за наш успех!</a:t>
            </a:r>
          </a:p>
          <a:p>
            <a:pPr marL="0" lvl="0" indent="0" algn="just">
              <a:spcBef>
                <a:spcPts val="0"/>
              </a:spcBef>
              <a:buNone/>
            </a:pPr>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pic>
        <p:nvPicPr>
          <p:cNvPr id="4" name="Рисунок 3" descr="49ca4b8d6bcfd98fc25a2853353e2e6c.jpg"/>
          <p:cNvPicPr>
            <a:picLocks noChangeAspect="1"/>
          </p:cNvPicPr>
          <p:nvPr/>
        </p:nvPicPr>
        <p:blipFill>
          <a:blip r:embed="rId3" cstate="print">
            <a:clrChange>
              <a:clrFrom>
                <a:srgbClr val="FFFFFF"/>
              </a:clrFrom>
              <a:clrTo>
                <a:srgbClr val="FFFFFF">
                  <a:alpha val="0"/>
                </a:srgbClr>
              </a:clrTo>
            </a:clrChange>
          </a:blip>
          <a:srcRect b="9051"/>
          <a:stretch>
            <a:fillRect/>
          </a:stretch>
        </p:blipFill>
        <p:spPr>
          <a:xfrm>
            <a:off x="4860032" y="1124744"/>
            <a:ext cx="3240360" cy="339685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2656"/>
            <a:ext cx="7128792" cy="634082"/>
          </a:xfrm>
        </p:spPr>
        <p:txBody>
          <a:bodyPr/>
          <a:lstStyle/>
          <a:p>
            <a:r>
              <a:rPr lang="ru-RU" sz="2800" b="1" dirty="0" smtClean="0">
                <a:solidFill>
                  <a:srgbClr val="7030A0"/>
                </a:solidFill>
                <a:latin typeface="Times New Roman" pitchFamily="18" charset="0"/>
                <a:cs typeface="Times New Roman" pitchFamily="18" charset="0"/>
              </a:rPr>
              <a:t>«</a:t>
            </a:r>
            <a:r>
              <a:rPr lang="ru-RU" sz="3600" b="1" dirty="0" smtClean="0">
                <a:solidFill>
                  <a:srgbClr val="7030A0"/>
                </a:solidFill>
                <a:latin typeface="Times New Roman" pitchFamily="18" charset="0"/>
                <a:cs typeface="Times New Roman" pitchFamily="18" charset="0"/>
              </a:rPr>
              <a:t>Поликлиника</a:t>
            </a:r>
            <a:r>
              <a:rPr lang="ru-RU" sz="2800" b="1" dirty="0" smtClean="0">
                <a:solidFill>
                  <a:srgbClr val="7030A0"/>
                </a:solidFill>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692696"/>
            <a:ext cx="6984776" cy="5616624"/>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 </a:t>
            </a:r>
            <a:r>
              <a:rPr lang="ru-RU" sz="1400" b="1" dirty="0" smtClean="0">
                <a:latin typeface="Times New Roman"/>
                <a:ea typeface="Calibri"/>
              </a:rPr>
              <a:t> </a:t>
            </a:r>
            <a:r>
              <a:rPr lang="ru-RU" sz="1400" dirty="0" smtClean="0">
                <a:latin typeface="Times New Roman"/>
                <a:ea typeface="Calibri"/>
              </a:rPr>
              <a:t>Развитие самостоятельности при создании игровой постановки по задуманному сюжету, использование предметов-заместителей, развитие ролевых диалогов, нахождение путей решения проблемных ситуаций, действие в воображаемой ситуации.</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a:t>
            </a:r>
            <a:r>
              <a:rPr lang="ru-RU" sz="1400" b="1" dirty="0" smtClean="0">
                <a:latin typeface="Times New Roman" pitchFamily="18" charset="0"/>
                <a:cs typeface="Times New Roman" pitchFamily="18" charset="0"/>
              </a:rPr>
              <a:t>: </a:t>
            </a:r>
            <a:r>
              <a:rPr lang="ru-RU" sz="1400" dirty="0" smtClean="0">
                <a:latin typeface="Times New Roman"/>
                <a:ea typeface="Calibri"/>
              </a:rPr>
              <a:t>вылечить всех больных.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столы, стулья в кабинетах для врачей, белые халаты, медицинские принадлежности, шприцы, градусник, таблица, фонарик, лекарства, касса; справки, талончики, карточки, таблички кабинетов, маски.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a:t>
            </a:r>
            <a:r>
              <a:rPr lang="ru-RU" sz="1400" b="1" dirty="0" smtClean="0">
                <a:latin typeface="Times New Roman" pitchFamily="18" charset="0"/>
                <a:cs typeface="Times New Roman" pitchFamily="18" charset="0"/>
              </a:rPr>
              <a:t>: э</a:t>
            </a:r>
            <a:r>
              <a:rPr lang="ru-RU" sz="1400" dirty="0" smtClean="0">
                <a:latin typeface="Times New Roman" pitchFamily="18" charset="0"/>
                <a:cs typeface="Times New Roman" pitchFamily="18" charset="0"/>
              </a:rPr>
              <a:t>кскурсия в кабинет врача детского сада. Чтение художественной литературы: «Больной» Ю. Яковлева, «С человеком беда» Ю. Синицына, «Человек заболел» Истерична, сказки «Доктор Айболит», «У меня зазвонил телефон» К. Чуковского. Рассматривание иллюстрированного материала по теме.</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Педиатр, отоларинголог (</a:t>
            </a:r>
            <a:r>
              <a:rPr lang="ru-RU" sz="1400" dirty="0" err="1" smtClean="0">
                <a:latin typeface="Times New Roman" pitchFamily="18" charset="0"/>
                <a:cs typeface="Times New Roman" pitchFamily="18" charset="0"/>
              </a:rPr>
              <a:t>лор</a:t>
            </a:r>
            <a:r>
              <a:rPr lang="ru-RU" sz="1400" dirty="0" smtClean="0">
                <a:latin typeface="Times New Roman" pitchFamily="18" charset="0"/>
                <a:cs typeface="Times New Roman" pitchFamily="18" charset="0"/>
              </a:rPr>
              <a:t>), фармацевт, медсестра, работники в регистратуре, больные.</a:t>
            </a:r>
          </a:p>
          <a:p>
            <a:pPr marL="0" indent="0" algn="just">
              <a:spcBef>
                <a:spcPts val="0"/>
              </a:spcBef>
              <a:spcAft>
                <a:spcPts val="0"/>
              </a:spcAft>
              <a:buNone/>
            </a:pPr>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pitchFamily="18" charset="0"/>
                <a:cs typeface="Times New Roman" pitchFamily="18" charset="0"/>
              </a:rPr>
              <a:t>Ребята, отгадайте загадку:</a:t>
            </a:r>
          </a:p>
          <a:p>
            <a:pPr marL="0" indent="0" algn="just">
              <a:spcBef>
                <a:spcPts val="0"/>
              </a:spcBef>
              <a:spcAft>
                <a:spcPts val="0"/>
              </a:spcAft>
              <a:buNone/>
            </a:pPr>
            <a:r>
              <a:rPr lang="ru-RU" sz="1400" dirty="0" smtClean="0">
                <a:latin typeface="Times New Roman" pitchFamily="18" charset="0"/>
                <a:cs typeface="Times New Roman" pitchFamily="18" charset="0"/>
              </a:rPr>
              <a:t>В этом домике врачи</a:t>
            </a:r>
          </a:p>
          <a:p>
            <a:pPr marL="0" indent="0" algn="just">
              <a:spcBef>
                <a:spcPts val="0"/>
              </a:spcBef>
              <a:spcAft>
                <a:spcPts val="0"/>
              </a:spcAft>
              <a:buNone/>
            </a:pPr>
            <a:r>
              <a:rPr lang="ru-RU" sz="1400" dirty="0" smtClean="0">
                <a:latin typeface="Times New Roman" pitchFamily="18" charset="0"/>
                <a:cs typeface="Times New Roman" pitchFamily="18" charset="0"/>
              </a:rPr>
              <a:t>Ждут людей, чтоб их лечить.</a:t>
            </a:r>
          </a:p>
          <a:p>
            <a:pPr marL="0" indent="0" algn="just">
              <a:spcBef>
                <a:spcPts val="0"/>
              </a:spcBef>
              <a:spcAft>
                <a:spcPts val="0"/>
              </a:spcAft>
              <a:buNone/>
            </a:pPr>
            <a:r>
              <a:rPr lang="ru-RU" sz="1400" dirty="0" smtClean="0">
                <a:latin typeface="Times New Roman" pitchFamily="18" charset="0"/>
                <a:cs typeface="Times New Roman" pitchFamily="18" charset="0"/>
              </a:rPr>
              <a:t>Всем они помочь готовы –</a:t>
            </a:r>
          </a:p>
          <a:p>
            <a:pPr marL="0" indent="0" algn="just">
              <a:spcBef>
                <a:spcPts val="0"/>
              </a:spcBef>
              <a:spcAft>
                <a:spcPts val="0"/>
              </a:spcAft>
              <a:buNone/>
            </a:pPr>
            <a:r>
              <a:rPr lang="ru-RU" sz="1400" dirty="0" smtClean="0">
                <a:latin typeface="Times New Roman" pitchFamily="18" charset="0"/>
                <a:cs typeface="Times New Roman" pitchFamily="18" charset="0"/>
              </a:rPr>
              <a:t>Отпускают лишь здоровых</a:t>
            </a:r>
          </a:p>
          <a:p>
            <a:pPr marL="0" indent="0" algn="just">
              <a:spcBef>
                <a:spcPts val="0"/>
              </a:spcBef>
              <a:spcAft>
                <a:spcPts val="0"/>
              </a:spcAft>
              <a:buNone/>
            </a:pPr>
            <a:r>
              <a:rPr lang="ru-RU" sz="1400" dirty="0" smtClean="0">
                <a:latin typeface="Times New Roman" pitchFamily="18" charset="0"/>
                <a:cs typeface="Times New Roman" pitchFamily="18" charset="0"/>
              </a:rPr>
              <a:t>Правильно</a:t>
            </a:r>
            <a:r>
              <a:rPr lang="ru-RU" sz="1400" dirty="0" smtClean="0">
                <a:latin typeface="Times New Roman" pitchFamily="18" charset="0"/>
                <a:cs typeface="Times New Roman" pitchFamily="18" charset="0"/>
              </a:rPr>
              <a:t>, ребята - это поликлиника. А давайте, </a:t>
            </a:r>
            <a:endParaRPr lang="ru-RU" sz="1400" dirty="0" smtClean="0">
              <a:latin typeface="Times New Roman" pitchFamily="18" charset="0"/>
              <a:cs typeface="Times New Roman" pitchFamily="18" charset="0"/>
            </a:endParaRPr>
          </a:p>
          <a:p>
            <a:pPr marL="0" indent="0" algn="just">
              <a:spcBef>
                <a:spcPts val="0"/>
              </a:spcBef>
              <a:spcAft>
                <a:spcPts val="0"/>
              </a:spcAft>
              <a:buNone/>
            </a:pPr>
            <a:r>
              <a:rPr lang="ru-RU" sz="1400" dirty="0" smtClean="0">
                <a:latin typeface="Times New Roman" pitchFamily="18" charset="0"/>
                <a:cs typeface="Times New Roman" pitchFamily="18" charset="0"/>
              </a:rPr>
              <a:t>мы </a:t>
            </a:r>
            <a:r>
              <a:rPr lang="ru-RU" sz="1400" dirty="0" smtClean="0">
                <a:latin typeface="Times New Roman" pitchFamily="18" charset="0"/>
                <a:cs typeface="Times New Roman" pitchFamily="18" charset="0"/>
              </a:rPr>
              <a:t>с вами еще </a:t>
            </a:r>
            <a:r>
              <a:rPr lang="ru-RU" sz="1400" dirty="0" smtClean="0">
                <a:latin typeface="Times New Roman" pitchFamily="18" charset="0"/>
                <a:cs typeface="Times New Roman" pitchFamily="18" charset="0"/>
              </a:rPr>
              <a:t>раз </a:t>
            </a:r>
            <a:r>
              <a:rPr lang="ru-RU" sz="1400" dirty="0" smtClean="0">
                <a:latin typeface="Times New Roman" pitchFamily="18" charset="0"/>
                <a:cs typeface="Times New Roman" pitchFamily="18" charset="0"/>
              </a:rPr>
              <a:t>вспомним, какие врачи работают </a:t>
            </a:r>
            <a:endParaRPr lang="ru-RU" sz="1400" dirty="0" smtClean="0">
              <a:latin typeface="Times New Roman" pitchFamily="18" charset="0"/>
              <a:cs typeface="Times New Roman" pitchFamily="18" charset="0"/>
            </a:endParaRPr>
          </a:p>
          <a:p>
            <a:pPr marL="0" indent="0" algn="just">
              <a:spcBef>
                <a:spcPts val="0"/>
              </a:spcBef>
              <a:spcAft>
                <a:spcPts val="0"/>
              </a:spcAft>
              <a:buNone/>
            </a:pPr>
            <a:r>
              <a:rPr lang="ru-RU" sz="1400" dirty="0" smtClean="0">
                <a:latin typeface="Times New Roman" pitchFamily="18" charset="0"/>
                <a:cs typeface="Times New Roman" pitchFamily="18" charset="0"/>
              </a:rPr>
              <a:t>в </a:t>
            </a:r>
            <a:r>
              <a:rPr lang="ru-RU" sz="1400" dirty="0" smtClean="0">
                <a:latin typeface="Times New Roman" pitchFamily="18" charset="0"/>
                <a:cs typeface="Times New Roman" pitchFamily="18" charset="0"/>
              </a:rPr>
              <a:t>поликлинике</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Ребята давайте распределим роли. </a:t>
            </a:r>
          </a:p>
          <a:p>
            <a:pPr>
              <a:buNone/>
            </a:pPr>
            <a:endParaRPr lang="ru-RU" sz="1400" dirty="0">
              <a:latin typeface="Times New Roman" pitchFamily="18" charset="0"/>
              <a:cs typeface="Times New Roman" pitchFamily="18" charset="0"/>
            </a:endParaRPr>
          </a:p>
        </p:txBody>
      </p:sp>
      <p:pic>
        <p:nvPicPr>
          <p:cNvPr id="4" name="Рисунок 3" descr="XvEnU5RjgzI.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508104" y="3429000"/>
            <a:ext cx="2260000" cy="2664296"/>
          </a:xfrm>
          <a:prstGeom prst="rect">
            <a:avLst/>
          </a:prstGeom>
        </p:spPr>
      </p:pic>
      <p:sp>
        <p:nvSpPr>
          <p:cNvPr id="6" name="Овал 5"/>
          <p:cNvSpPr/>
          <p:nvPr/>
        </p:nvSpPr>
        <p:spPr>
          <a:xfrm>
            <a:off x="6948264" y="0"/>
            <a:ext cx="720080" cy="692696"/>
          </a:xfrm>
          <a:prstGeom prst="ellipse">
            <a:avLst/>
          </a:prstGeom>
          <a:solidFill>
            <a:srgbClr val="00B050">
              <a:alpha val="1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6</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71400"/>
            <a:ext cx="6912768" cy="1143000"/>
          </a:xfrm>
        </p:spPr>
        <p:txBody>
          <a:bodyPr>
            <a:normAutofit/>
          </a:bodyPr>
          <a:lstStyle/>
          <a:p>
            <a:r>
              <a:rPr lang="ru-RU" sz="3600" b="1" dirty="0" smtClean="0">
                <a:solidFill>
                  <a:srgbClr val="7030A0"/>
                </a:solidFill>
                <a:latin typeface="Times New Roman" pitchFamily="18" charset="0"/>
                <a:cs typeface="Times New Roman" pitchFamily="18" charset="0"/>
              </a:rPr>
              <a:t>«Поликлиника»</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836712"/>
            <a:ext cx="7200800" cy="4525963"/>
          </a:xfrm>
        </p:spPr>
        <p:txBody>
          <a:bodyPr>
            <a:noAutofit/>
          </a:bodyPr>
          <a:lstStyle/>
          <a:p>
            <a:pPr marL="0" indent="0" algn="just">
              <a:spcBef>
                <a:spcPts val="0"/>
              </a:spcBef>
              <a:buNone/>
            </a:pPr>
            <a:r>
              <a:rPr lang="ru-RU" sz="1400" dirty="0" smtClean="0">
                <a:latin typeface="Times New Roman" pitchFamily="18" charset="0"/>
                <a:cs typeface="Times New Roman" pitchFamily="18" charset="0"/>
              </a:rPr>
              <a:t>У нас есть чудесный мешочек с жетонами: красный – педиатр; белый- медсестра, голубой – отоларинголог (</a:t>
            </a:r>
            <a:r>
              <a:rPr lang="ru-RU" sz="1400" dirty="0" err="1" smtClean="0">
                <a:latin typeface="Times New Roman" pitchFamily="18" charset="0"/>
                <a:cs typeface="Times New Roman" pitchFamily="18" charset="0"/>
              </a:rPr>
              <a:t>лор</a:t>
            </a:r>
            <a:r>
              <a:rPr lang="ru-RU" sz="1400" dirty="0" smtClean="0">
                <a:latin typeface="Times New Roman" pitchFamily="18" charset="0"/>
                <a:cs typeface="Times New Roman" pitchFamily="18" charset="0"/>
              </a:rPr>
              <a:t>); желтый – аптека; зеленый (2 шт.) – регистратура; синий– больные; Врачи, медсестра, фармацевт и регистраторы одевают халаты. Остальные дети будут </a:t>
            </a:r>
            <a:r>
              <a:rPr lang="ru-RU" sz="1400" dirty="0" smtClean="0">
                <a:latin typeface="Times New Roman" pitchFamily="18" charset="0"/>
                <a:cs typeface="Times New Roman" pitchFamily="18" charset="0"/>
              </a:rPr>
              <a:t>пациентами. Выберете </a:t>
            </a:r>
            <a:r>
              <a:rPr lang="ru-RU" sz="1400" dirty="0" smtClean="0">
                <a:latin typeface="Times New Roman" pitchFamily="18" charset="0"/>
                <a:cs typeface="Times New Roman" pitchFamily="18" charset="0"/>
              </a:rPr>
              <a:t>себе куклы – это будут ваши дети. Главным врачом поликлиники буду я. Буду следить за </a:t>
            </a:r>
            <a:r>
              <a:rPr lang="ru-RU" sz="1400" dirty="0" smtClean="0">
                <a:latin typeface="Times New Roman" pitchFamily="18" charset="0"/>
                <a:cs typeface="Times New Roman" pitchFamily="18" charset="0"/>
              </a:rPr>
              <a:t>порядком.</a:t>
            </a:r>
            <a:r>
              <a:rPr lang="ru-RU" sz="1400" dirty="0" smtClean="0">
                <a:latin typeface="Times New Roman"/>
                <a:ea typeface="Calibri"/>
              </a:rPr>
              <a:t> Дети придумывают симптомы заболеваний, врачи оригинальные способы их лечений.</a:t>
            </a:r>
            <a:endParaRPr lang="ru-RU" sz="1400" dirty="0" smtClean="0">
              <a:latin typeface="Times New Roman" pitchFamily="18" charset="0"/>
              <a:cs typeface="Times New Roman" pitchFamily="18" charset="0"/>
            </a:endParaRPr>
          </a:p>
          <a:p>
            <a:pPr marL="0" indent="0" algn="just">
              <a:spcBef>
                <a:spcPts val="0"/>
              </a:spcBef>
              <a:spcAft>
                <a:spcPts val="0"/>
              </a:spcAft>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0" indent="0" algn="just">
              <a:spcBef>
                <a:spcPts val="0"/>
              </a:spcBef>
              <a:spcAft>
                <a:spcPts val="0"/>
              </a:spcAft>
              <a:buNone/>
            </a:pPr>
            <a:r>
              <a:rPr lang="ru-RU" sz="1400" dirty="0" smtClean="0">
                <a:latin typeface="Times New Roman" pitchFamily="18" charset="0"/>
                <a:cs typeface="Times New Roman" pitchFamily="18" charset="0"/>
              </a:rPr>
              <a:t>1. Придумывать вместе;</a:t>
            </a:r>
          </a:p>
          <a:p>
            <a:pPr marL="0" indent="0" algn="just">
              <a:spcBef>
                <a:spcPts val="0"/>
              </a:spcBef>
              <a:spcAft>
                <a:spcPts val="0"/>
              </a:spcAft>
              <a:buNone/>
            </a:pPr>
            <a:r>
              <a:rPr lang="ru-RU" sz="1400" dirty="0" smtClean="0">
                <a:latin typeface="Times New Roman" pitchFamily="18" charset="0"/>
                <a:cs typeface="Times New Roman" pitchFamily="18" charset="0"/>
              </a:rPr>
              <a:t>2. Говорить по очереди; </a:t>
            </a:r>
          </a:p>
          <a:p>
            <a:pPr marL="0" indent="0" algn="just">
              <a:spcBef>
                <a:spcPts val="0"/>
              </a:spcBef>
              <a:spcAft>
                <a:spcPts val="0"/>
              </a:spcAft>
              <a:buNone/>
            </a:pPr>
            <a:r>
              <a:rPr lang="ru-RU" sz="1400" dirty="0" smtClean="0">
                <a:latin typeface="Times New Roman" pitchFamily="18" charset="0"/>
                <a:cs typeface="Times New Roman" pitchFamily="18" charset="0"/>
              </a:rPr>
              <a:t>3. Слушать друг друга; </a:t>
            </a:r>
          </a:p>
          <a:p>
            <a:pPr marL="0" indent="0" algn="just">
              <a:spcBef>
                <a:spcPts val="0"/>
              </a:spcBef>
              <a:spcAft>
                <a:spcPts val="0"/>
              </a:spcAft>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spcAft>
                <a:spcPts val="0"/>
              </a:spcAft>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spcAft>
                <a:spcPts val="0"/>
              </a:spcAft>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a:t>
            </a:r>
            <a:r>
              <a:rPr lang="ru-RU" sz="1400" b="1" dirty="0" smtClean="0">
                <a:solidFill>
                  <a:srgbClr val="7030A0"/>
                </a:solidFill>
                <a:latin typeface="Times New Roman" pitchFamily="18" charset="0"/>
                <a:cs typeface="Times New Roman" pitchFamily="18" charset="0"/>
              </a:rPr>
              <a:t>уководство игрой: </a:t>
            </a:r>
            <a:r>
              <a:rPr lang="ru-RU" sz="1400" dirty="0" smtClean="0">
                <a:latin typeface="Times New Roman"/>
                <a:ea typeface="Calibri"/>
                <a:cs typeface="Times New Roman"/>
              </a:rPr>
              <a:t>Воспитатель начинает игру вместе с </a:t>
            </a:r>
            <a:endParaRPr lang="ru-RU" sz="1400" dirty="0" smtClean="0">
              <a:latin typeface="Times New Roman"/>
              <a:ea typeface="Calibri"/>
              <a:cs typeface="Times New Roman"/>
            </a:endParaRPr>
          </a:p>
          <a:p>
            <a:pPr marL="0" indent="0" algn="just">
              <a:spcBef>
                <a:spcPts val="0"/>
              </a:spcBef>
              <a:buNone/>
            </a:pPr>
            <a:r>
              <a:rPr lang="ru-RU" sz="1400" dirty="0" smtClean="0">
                <a:latin typeface="Times New Roman"/>
                <a:ea typeface="Calibri"/>
                <a:cs typeface="Times New Roman"/>
              </a:rPr>
              <a:t>детьми</a:t>
            </a:r>
            <a:r>
              <a:rPr lang="ru-RU" sz="1400" dirty="0" smtClean="0">
                <a:latin typeface="Times New Roman"/>
                <a:ea typeface="Calibri"/>
                <a:cs typeface="Times New Roman"/>
              </a:rPr>
              <a:t>,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a:ea typeface="Calibri"/>
                <a:cs typeface="Times New Roman"/>
              </a:rPr>
              <a:t>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Ребята вам понравилась игра? На приеме у каких врачей мы сегодня были? А вам понравилось быть на приеме у наших врачей? Молодцы ребята, у нас получилась интересная игра, спасибо вам!</a:t>
            </a:r>
          </a:p>
          <a:p>
            <a:pPr marL="0" indent="0">
              <a:spcBef>
                <a:spcPts val="0"/>
              </a:spcBef>
              <a:buNone/>
            </a:pPr>
            <a:endParaRPr lang="ru-RU" sz="1600" dirty="0">
              <a:latin typeface="Times New Roman" pitchFamily="18" charset="0"/>
              <a:cs typeface="Times New Roman" pitchFamily="18" charset="0"/>
            </a:endParaRPr>
          </a:p>
        </p:txBody>
      </p:sp>
      <p:pic>
        <p:nvPicPr>
          <p:cNvPr id="4" name="Рисунок 3" descr="f6dd0e4249e8e8e177f145100588a89a.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796136" y="2276872"/>
            <a:ext cx="2232248" cy="179626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579E">
            <a:alpha val="2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noAutofit/>
          </a:bodyPr>
          <a:lstStyle/>
          <a:p>
            <a:r>
              <a:rPr lang="ru-RU" sz="3600" b="1" dirty="0" smtClean="0">
                <a:solidFill>
                  <a:srgbClr val="7030A0"/>
                </a:solidFill>
                <a:latin typeface="Times New Roman" pitchFamily="18" charset="0"/>
                <a:cs typeface="Times New Roman" pitchFamily="18" charset="0"/>
              </a:rPr>
              <a:t>«Мы исследователи»</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971600" y="620688"/>
            <a:ext cx="7200800" cy="3240360"/>
          </a:xfrm>
        </p:spPr>
        <p:txBody>
          <a:bodyPr>
            <a:noAutofit/>
          </a:bodyPr>
          <a:lstStyle/>
          <a:p>
            <a:pPr marL="1588" indent="0" algn="just">
              <a:buNone/>
            </a:pPr>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развитие логического мышления, творческого воображения, любознательности и любопытство, формирование  умения ставить проблему, наблюдать, делать выводы; воспитание самостоятельности. </a:t>
            </a:r>
          </a:p>
          <a:p>
            <a:pPr marL="1588" indent="0" algn="just">
              <a:buNone/>
            </a:pPr>
            <a:r>
              <a:rPr lang="ru-RU" sz="1400" dirty="0" smtClean="0">
                <a:latin typeface="Times New Roman" pitchFamily="18" charset="0"/>
                <a:cs typeface="Times New Roman" pitchFamily="18" charset="0"/>
              </a:rPr>
              <a:t> </a:t>
            </a: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создать лабораторию и обыграть роли сотрудников.</a:t>
            </a:r>
          </a:p>
          <a:p>
            <a:pPr marL="1588" indent="0" algn="just">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2 коробочки с песком, ложки и стаканчики по количеству детей, вода </a:t>
            </a:r>
          </a:p>
          <a:p>
            <a:pPr marL="1588" indent="0" algn="just">
              <a:buNone/>
            </a:pP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latin typeface="Times New Roman" pitchFamily="18" charset="0"/>
                <a:cs typeface="Times New Roman" pitchFamily="18" charset="0"/>
              </a:rPr>
              <a:t>беседы о профессии лаборантов; рассматривание сюжетных картинок.</a:t>
            </a:r>
          </a:p>
          <a:p>
            <a:pPr marL="1588" indent="0" algn="just">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директор, старший научный сотрудник, исследователи, лаборанты и их помощники </a:t>
            </a:r>
          </a:p>
          <a:p>
            <a:pPr marL="1588" indent="0" algn="just">
              <a:buNone/>
            </a:pPr>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pitchFamily="18" charset="0"/>
                <a:cs typeface="Times New Roman" pitchFamily="18" charset="0"/>
              </a:rPr>
              <a:t>Сегодня мы с вами будем исследователями. А кто такие исследователи? </a:t>
            </a:r>
          </a:p>
          <a:p>
            <a:pPr marL="1588" indent="0" algn="just">
              <a:buNone/>
            </a:pPr>
            <a:r>
              <a:rPr lang="ru-RU" sz="1400" dirty="0" smtClean="0">
                <a:latin typeface="Times New Roman" pitchFamily="18" charset="0"/>
                <a:cs typeface="Times New Roman" pitchFamily="18" charset="0"/>
              </a:rPr>
              <a:t>Ребята, смотрите, у меня есть вот такая коробочка. Пофантазируйте, что там лежит? </a:t>
            </a:r>
          </a:p>
          <a:p>
            <a:pPr marL="1588" indent="0" algn="just">
              <a:buNone/>
            </a:pPr>
            <a:r>
              <a:rPr lang="ru-RU" sz="1400" dirty="0" smtClean="0">
                <a:latin typeface="Times New Roman" pitchFamily="18" charset="0"/>
                <a:cs typeface="Times New Roman" pitchFamily="18" charset="0"/>
              </a:rPr>
              <a:t>Он желтый и сыпучий,</a:t>
            </a:r>
          </a:p>
          <a:p>
            <a:pPr marL="1588" indent="0" algn="just">
              <a:buNone/>
            </a:pPr>
            <a:r>
              <a:rPr lang="ru-RU" sz="1400" dirty="0" smtClean="0">
                <a:latin typeface="Times New Roman" pitchFamily="18" charset="0"/>
                <a:cs typeface="Times New Roman" pitchFamily="18" charset="0"/>
              </a:rPr>
              <a:t> Во дворе насыпан кучей.</a:t>
            </a:r>
          </a:p>
          <a:p>
            <a:pPr marL="1588" indent="0" algn="just">
              <a:buNone/>
            </a:pPr>
            <a:r>
              <a:rPr lang="ru-RU" sz="1400" dirty="0" smtClean="0">
                <a:latin typeface="Times New Roman" pitchFamily="18" charset="0"/>
                <a:cs typeface="Times New Roman" pitchFamily="18" charset="0"/>
              </a:rPr>
              <a:t>Если хочешь, можешь брать</a:t>
            </a:r>
          </a:p>
          <a:p>
            <a:pPr marL="1588" indent="0" algn="just">
              <a:buNone/>
            </a:pPr>
            <a:r>
              <a:rPr lang="ru-RU" sz="1400" dirty="0" smtClean="0">
                <a:latin typeface="Times New Roman" pitchFamily="18" charset="0"/>
                <a:cs typeface="Times New Roman" pitchFamily="18" charset="0"/>
              </a:rPr>
              <a:t>И с ним весело играть. </a:t>
            </a:r>
          </a:p>
          <a:p>
            <a:pPr marL="1588" indent="0" algn="just">
              <a:buNone/>
            </a:pPr>
            <a:r>
              <a:rPr lang="ru-RU" sz="1400" dirty="0" smtClean="0">
                <a:latin typeface="Times New Roman" pitchFamily="18" charset="0"/>
                <a:cs typeface="Times New Roman" pitchFamily="18" charset="0"/>
              </a:rPr>
              <a:t>Ну конечно, это песок </a:t>
            </a:r>
          </a:p>
          <a:p>
            <a:pPr marL="1588" indent="0" algn="just">
              <a:buNone/>
            </a:pPr>
            <a:r>
              <a:rPr lang="ru-RU" sz="1400" dirty="0" smtClean="0">
                <a:latin typeface="Times New Roman" pitchFamily="18" charset="0"/>
                <a:cs typeface="Times New Roman" pitchFamily="18" charset="0"/>
              </a:rPr>
              <a:t>Хотите его потрогать? -Какой он? Какого цвета? Мягкий или</a:t>
            </a:r>
          </a:p>
          <a:p>
            <a:pPr marL="1588" indent="0" algn="just">
              <a:buNone/>
            </a:pPr>
            <a:r>
              <a:rPr lang="ru-RU" sz="1400" dirty="0" smtClean="0">
                <a:latin typeface="Times New Roman" pitchFamily="18" charset="0"/>
                <a:cs typeface="Times New Roman" pitchFamily="18" charset="0"/>
              </a:rPr>
              <a:t> твердый? Исследователи, что же мы с вами будем изучать?</a:t>
            </a:r>
          </a:p>
          <a:p>
            <a:pPr marL="1588" indent="0" algn="just">
              <a:buNone/>
            </a:pPr>
            <a:r>
              <a:rPr lang="ru-RU" sz="1400" dirty="0" smtClean="0">
                <a:latin typeface="Times New Roman" pitchFamily="18" charset="0"/>
                <a:cs typeface="Times New Roman" pitchFamily="18" charset="0"/>
              </a:rPr>
              <a:t> А чтобы нам дальше играть нам нужна лаборатория. </a:t>
            </a:r>
          </a:p>
          <a:p>
            <a:pPr marL="1588" indent="0" algn="just">
              <a:buNone/>
            </a:pPr>
            <a:r>
              <a:rPr lang="ru-RU" sz="1400" dirty="0" smtClean="0">
                <a:latin typeface="Times New Roman" pitchFamily="18" charset="0"/>
                <a:cs typeface="Times New Roman" pitchFamily="18" charset="0"/>
              </a:rPr>
              <a:t>Давайте пофантазируем, какая должна быть лаборатория? Какие приборы в ней будут? В каждой лаборатории работают сотрудники, у которых есть свои обязанности. Давайте выберем, кто кем будет в нашей лаборатории? Разрешите мне быть старшим исследователем? - А кто будет моим помощником? Теперь давайте решим, кто будет исследователями? А ещё нам нужны помощники исследователей Ребята, как надо работать в лаборатории? Почему? Как разговаривают друг с другом сотрудники? </a:t>
            </a:r>
          </a:p>
          <a:p>
            <a:pPr marL="1588" indent="0" algn="just">
              <a:spcBef>
                <a:spcPts val="0"/>
              </a:spcBef>
              <a:buNone/>
            </a:pPr>
            <a:endParaRPr lang="ru-RU" sz="1400" dirty="0" smtClean="0">
              <a:solidFill>
                <a:srgbClr val="7030A0"/>
              </a:solidFill>
              <a:latin typeface="Times New Roman" pitchFamily="18" charset="0"/>
              <a:cs typeface="Times New Roman" pitchFamily="18" charset="0"/>
            </a:endParaRPr>
          </a:p>
          <a:p>
            <a:pPr marL="0" indent="0" algn="just">
              <a:spcBef>
                <a:spcPts val="0"/>
              </a:spcBef>
              <a:buNone/>
            </a:pPr>
            <a:endParaRPr lang="ru-RU" sz="1400" dirty="0" smtClean="0">
              <a:latin typeface="Times New Roman" pitchFamily="18" charset="0"/>
              <a:cs typeface="Times New Roman" pitchFamily="18" charset="0"/>
            </a:endParaRPr>
          </a:p>
          <a:p>
            <a:pPr marL="0" indent="0" algn="just">
              <a:spcBef>
                <a:spcPts val="0"/>
              </a:spcBef>
              <a:buNone/>
            </a:pPr>
            <a:endParaRPr lang="ru-RU" sz="1400" dirty="0">
              <a:latin typeface="Times New Roman" pitchFamily="18" charset="0"/>
              <a:cs typeface="Times New Roman" pitchFamily="18" charset="0"/>
            </a:endParaRPr>
          </a:p>
        </p:txBody>
      </p:sp>
      <p:pic>
        <p:nvPicPr>
          <p:cNvPr id="4" name="Рисунок 3" descr="360_F_26759797_39YcdvdwZ3IeWqXO5fUhjsmVKgrYp9ej.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580112" y="2924944"/>
            <a:ext cx="3384376" cy="2191323"/>
          </a:xfrm>
          <a:prstGeom prst="rect">
            <a:avLst/>
          </a:prstGeom>
        </p:spPr>
      </p:pic>
      <p:sp>
        <p:nvSpPr>
          <p:cNvPr id="7" name="Овал 6"/>
          <p:cNvSpPr/>
          <p:nvPr/>
        </p:nvSpPr>
        <p:spPr>
          <a:xfrm>
            <a:off x="7020272" y="0"/>
            <a:ext cx="792088" cy="648072"/>
          </a:xfrm>
          <a:prstGeom prst="ellipse">
            <a:avLst/>
          </a:prstGeom>
          <a:solidFill>
            <a:srgbClr val="F3579E">
              <a:alpha val="16000"/>
            </a:srgbClr>
          </a:solidFill>
          <a:ln>
            <a:solidFill>
              <a:srgbClr val="F35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7</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579E">
            <a:alpha val="2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5416"/>
            <a:ext cx="8229600" cy="1143000"/>
          </a:xfrm>
        </p:spPr>
        <p:txBody>
          <a:bodyPr>
            <a:normAutofit/>
          </a:bodyPr>
          <a:lstStyle/>
          <a:p>
            <a:r>
              <a:rPr lang="ru-RU" sz="3600" b="1" dirty="0" smtClean="0">
                <a:solidFill>
                  <a:srgbClr val="7030A0"/>
                </a:solidFill>
                <a:latin typeface="Times New Roman" pitchFamily="18" charset="0"/>
                <a:cs typeface="Times New Roman" pitchFamily="18" charset="0"/>
              </a:rPr>
              <a:t>«Мы исследователи»</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548680"/>
            <a:ext cx="7056784" cy="4525963"/>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0" lvl="0" indent="0" algn="just">
              <a:spcBef>
                <a:spcPts val="0"/>
              </a:spcBef>
              <a:buNone/>
            </a:pPr>
            <a:r>
              <a:rPr lang="ru-RU" sz="1400" dirty="0" smtClean="0">
                <a:latin typeface="Times New Roman" pitchFamily="18" charset="0"/>
                <a:cs typeface="Times New Roman" pitchFamily="18" charset="0"/>
              </a:rPr>
              <a:t>Придумывать вместе;</a:t>
            </a:r>
          </a:p>
          <a:p>
            <a:pPr marL="0" lvl="0" indent="0" algn="just">
              <a:spcBef>
                <a:spcPts val="0"/>
              </a:spcBef>
              <a:buNone/>
            </a:pPr>
            <a:r>
              <a:rPr lang="ru-RU" sz="1400" dirty="0" smtClean="0">
                <a:latin typeface="Times New Roman" pitchFamily="18" charset="0"/>
                <a:cs typeface="Times New Roman" pitchFamily="18" charset="0"/>
              </a:rPr>
              <a:t>Говорить по очереди; </a:t>
            </a:r>
          </a:p>
          <a:p>
            <a:pPr marL="0" lvl="0" indent="0" algn="just">
              <a:spcBef>
                <a:spcPts val="0"/>
              </a:spcBef>
              <a:buNone/>
            </a:pPr>
            <a:r>
              <a:rPr lang="ru-RU" sz="1400" dirty="0" smtClean="0">
                <a:latin typeface="Times New Roman" pitchFamily="18" charset="0"/>
                <a:cs typeface="Times New Roman" pitchFamily="18" charset="0"/>
              </a:rPr>
              <a:t>Слушать друг друга; </a:t>
            </a:r>
          </a:p>
          <a:p>
            <a:pPr marL="0" lvl="0" indent="0" algn="just">
              <a:spcBef>
                <a:spcPts val="0"/>
              </a:spcBef>
              <a:buNone/>
            </a:pPr>
            <a:r>
              <a:rPr lang="ru-RU" sz="1400" dirty="0" smtClean="0">
                <a:latin typeface="Times New Roman" pitchFamily="18" charset="0"/>
                <a:cs typeface="Times New Roman" pitchFamily="18" charset="0"/>
              </a:rPr>
              <a:t>Приглашать в игру всех желающих; </a:t>
            </a:r>
          </a:p>
          <a:p>
            <a:pPr marL="0" lvl="0" indent="0" algn="just">
              <a:spcBef>
                <a:spcPts val="0"/>
              </a:spcBef>
              <a:buNone/>
            </a:pPr>
            <a:r>
              <a:rPr lang="ru-RU" sz="1400" dirty="0" smtClean="0">
                <a:latin typeface="Times New Roman" pitchFamily="18" charset="0"/>
                <a:cs typeface="Times New Roman" pitchFamily="18" charset="0"/>
              </a:rPr>
              <a:t>Нельзя кричать друг на друга и ссориться; </a:t>
            </a:r>
          </a:p>
          <a:p>
            <a:pPr marL="0" lvl="0" indent="0" algn="just">
              <a:spcBef>
                <a:spcPts val="0"/>
              </a:spcBef>
              <a:buNone/>
            </a:pPr>
            <a:r>
              <a:rPr lang="ru-RU" sz="1400" dirty="0" smtClean="0">
                <a:latin typeface="Times New Roman" pitchFamily="18" charset="0"/>
                <a:cs typeface="Times New Roman" pitchFamily="18" charset="0"/>
              </a:rPr>
              <a:t>Нельзя перебивать друг друга. </a:t>
            </a:r>
          </a:p>
          <a:p>
            <a:pPr marL="0" indent="0" algn="just">
              <a:spcBef>
                <a:spcPts val="0"/>
              </a:spcBef>
              <a:buNone/>
            </a:pPr>
            <a:r>
              <a:rPr lang="ru-RU" sz="1400" dirty="0" smtClean="0">
                <a:latin typeface="Times New Roman" pitchFamily="18" charset="0"/>
                <a:cs typeface="Times New Roman" pitchFamily="18" charset="0"/>
              </a:rPr>
              <a:t>Давайте вспомним правила поведения в</a:t>
            </a:r>
          </a:p>
          <a:p>
            <a:pPr marL="0" indent="0" algn="just">
              <a:spcBef>
                <a:spcPts val="0"/>
              </a:spcBef>
              <a:buNone/>
            </a:pPr>
            <a:r>
              <a:rPr lang="ru-RU" sz="1400" dirty="0" smtClean="0">
                <a:latin typeface="Times New Roman" pitchFamily="18" charset="0"/>
                <a:cs typeface="Times New Roman" pitchFamily="18" charset="0"/>
              </a:rPr>
              <a:t> лаборатории: </a:t>
            </a:r>
          </a:p>
          <a:p>
            <a:pPr marL="0" lvl="0" indent="0" algn="just">
              <a:spcBef>
                <a:spcPts val="0"/>
              </a:spcBef>
              <a:buNone/>
            </a:pPr>
            <a:r>
              <a:rPr lang="ru-RU" sz="1400" dirty="0" smtClean="0">
                <a:latin typeface="Times New Roman" pitchFamily="18" charset="0"/>
                <a:cs typeface="Times New Roman" pitchFamily="18" charset="0"/>
              </a:rPr>
              <a:t>Без надобности ничего не пробовать на вкус; </a:t>
            </a:r>
          </a:p>
          <a:p>
            <a:pPr marL="0" lvl="0" indent="0" algn="just">
              <a:spcBef>
                <a:spcPts val="0"/>
              </a:spcBef>
              <a:buNone/>
            </a:pPr>
            <a:r>
              <a:rPr lang="ru-RU" sz="1400" dirty="0" smtClean="0">
                <a:latin typeface="Times New Roman" pitchFamily="18" charset="0"/>
                <a:cs typeface="Times New Roman" pitchFamily="18" charset="0"/>
              </a:rPr>
              <a:t>Не бегать по лаборатории;</a:t>
            </a:r>
          </a:p>
          <a:p>
            <a:pPr marL="0" lvl="0" indent="0" algn="just">
              <a:spcBef>
                <a:spcPts val="0"/>
              </a:spcBef>
              <a:buNone/>
            </a:pPr>
            <a:r>
              <a:rPr lang="ru-RU" sz="1400" dirty="0" smtClean="0">
                <a:latin typeface="Times New Roman" pitchFamily="18" charset="0"/>
                <a:cs typeface="Times New Roman" pitchFamily="18" charset="0"/>
              </a:rPr>
              <a:t>Не разговаривать громко;</a:t>
            </a:r>
          </a:p>
          <a:p>
            <a:pPr marL="0" lvl="0" indent="0" algn="just">
              <a:spcBef>
                <a:spcPts val="0"/>
              </a:spcBef>
              <a:buNone/>
            </a:pPr>
            <a:r>
              <a:rPr lang="ru-RU" sz="1400" dirty="0" smtClean="0">
                <a:latin typeface="Times New Roman" pitchFamily="18" charset="0"/>
                <a:cs typeface="Times New Roman" pitchFamily="18" charset="0"/>
              </a:rPr>
              <a:t>Работать под наблюдением взрослого;</a:t>
            </a:r>
          </a:p>
          <a:p>
            <a:pPr marL="0" lvl="0" indent="0" algn="just">
              <a:spcBef>
                <a:spcPts val="0"/>
              </a:spcBef>
              <a:buNone/>
            </a:pPr>
            <a:r>
              <a:rPr lang="ru-RU" sz="1400" dirty="0" smtClean="0">
                <a:latin typeface="Times New Roman" pitchFamily="18" charset="0"/>
                <a:cs typeface="Times New Roman" pitchFamily="18" charset="0"/>
              </a:rPr>
              <a:t>Брать только нужные для работы материалы;</a:t>
            </a:r>
          </a:p>
          <a:p>
            <a:pPr marL="0" lvl="0" indent="0" algn="just">
              <a:spcBef>
                <a:spcPts val="0"/>
              </a:spcBef>
              <a:buNone/>
            </a:pPr>
            <a:r>
              <a:rPr lang="ru-RU" sz="1400" dirty="0" smtClean="0">
                <a:latin typeface="Times New Roman" pitchFamily="18" charset="0"/>
                <a:cs typeface="Times New Roman" pitchFamily="18" charset="0"/>
              </a:rPr>
              <a:t>Класть на место все материалы по окончанию работы.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руководит игрой. Показывает правильное ролевое поведение. Контролирует диалоги и речь детей, осторожно поправляет.</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Вот какие опыты мы с вами провели. Интересно? Всем этим занимаются люди, какой профессии? Мы сегодня замечательно поработали в нашей научной лаборатории, добились хороших результатов. Все умеют договариваться, доброжелательны, готовы выручить друг друга в любую минуту, справедливо решали возникшие несогласия и споры. Вы все прекрасно исполнили свои роли, настоящие исследователи: предлагали оригинальные идеи, выдвигали интересные гипотезы, а какую творческую лабораторию мы вообразили! Благодарю, Вас, за интересную игру.!</a:t>
            </a:r>
            <a:endParaRPr lang="ru-RU" sz="1400" dirty="0">
              <a:latin typeface="Times New Roman" pitchFamily="18" charset="0"/>
              <a:cs typeface="Times New Roman" pitchFamily="18" charset="0"/>
            </a:endParaRPr>
          </a:p>
        </p:txBody>
      </p:sp>
      <p:pic>
        <p:nvPicPr>
          <p:cNvPr id="4" name="Рисунок 3" descr="360_F_294242733_iF3gX7dMuCkaD6ols1hs0DJVhru69Bai.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427984" y="1376772"/>
            <a:ext cx="3744416" cy="187220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a:bodyPr>
          <a:lstStyle/>
          <a:p>
            <a:r>
              <a:rPr lang="ru-RU" sz="3600" b="1" dirty="0" smtClean="0">
                <a:solidFill>
                  <a:schemeClr val="accent4">
                    <a:lumMod val="75000"/>
                  </a:schemeClr>
                </a:solidFill>
                <a:latin typeface="Times New Roman" pitchFamily="18" charset="0"/>
                <a:cs typeface="Times New Roman" pitchFamily="18" charset="0"/>
              </a:rPr>
              <a:t>Раздел 1</a:t>
            </a:r>
            <a:endParaRPr lang="ru-RU" sz="3600" b="1" dirty="0">
              <a:solidFill>
                <a:schemeClr val="accent4">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1115616" y="1268760"/>
            <a:ext cx="6840760" cy="5040000"/>
          </a:xfrm>
        </p:spPr>
        <p:txBody>
          <a:bodyPr>
            <a:normAutofit/>
          </a:bodyPr>
          <a:lstStyle/>
          <a:p>
            <a:pPr>
              <a:lnSpc>
                <a:spcPct val="150000"/>
              </a:lnSpc>
              <a:buNone/>
            </a:pPr>
            <a:r>
              <a:rPr lang="ru-RU" sz="2800" b="1" dirty="0" smtClean="0">
                <a:solidFill>
                  <a:srgbClr val="00B050"/>
                </a:solidFill>
                <a:latin typeface="Times New Roman" pitchFamily="18" charset="0"/>
                <a:cs typeface="Times New Roman" pitchFamily="18" charset="0"/>
              </a:rPr>
              <a:t>«Семья»                                                    6</a:t>
            </a:r>
            <a:endParaRPr lang="ru-RU" sz="2800" b="1" dirty="0" smtClean="0">
              <a:solidFill>
                <a:srgbClr val="00B050"/>
              </a:solidFill>
              <a:latin typeface="Times New Roman" pitchFamily="18" charset="0"/>
              <a:cs typeface="Times New Roman" pitchFamily="18" charset="0"/>
            </a:endParaRPr>
          </a:p>
          <a:p>
            <a:pPr>
              <a:lnSpc>
                <a:spcPct val="150000"/>
              </a:lnSpc>
              <a:buNone/>
            </a:pPr>
            <a:r>
              <a:rPr lang="ru-RU" sz="2800" b="1" dirty="0" smtClean="0">
                <a:solidFill>
                  <a:srgbClr val="F3579E"/>
                </a:solidFill>
                <a:latin typeface="Times New Roman" pitchFamily="18" charset="0"/>
                <a:cs typeface="Times New Roman" pitchFamily="18" charset="0"/>
              </a:rPr>
              <a:t>«Детский сад»        </a:t>
            </a:r>
            <a:r>
              <a:rPr lang="en-US" sz="2800" b="1" dirty="0" smtClean="0">
                <a:solidFill>
                  <a:srgbClr val="F3579E"/>
                </a:solidFill>
                <a:latin typeface="Times New Roman" pitchFamily="18" charset="0"/>
                <a:cs typeface="Times New Roman" pitchFamily="18" charset="0"/>
              </a:rPr>
              <a:t>   </a:t>
            </a:r>
            <a:r>
              <a:rPr lang="ru-RU" sz="2800" b="1" dirty="0" smtClean="0">
                <a:solidFill>
                  <a:srgbClr val="F3579E"/>
                </a:solidFill>
                <a:latin typeface="Times New Roman" pitchFamily="18" charset="0"/>
                <a:cs typeface="Times New Roman" pitchFamily="18" charset="0"/>
              </a:rPr>
              <a:t>                              7</a:t>
            </a:r>
            <a:endParaRPr lang="ru-RU" sz="2800" b="1" dirty="0" smtClean="0">
              <a:solidFill>
                <a:srgbClr val="F3579E"/>
              </a:solidFill>
              <a:latin typeface="Times New Roman" pitchFamily="18" charset="0"/>
              <a:cs typeface="Times New Roman" pitchFamily="18" charset="0"/>
            </a:endParaRPr>
          </a:p>
          <a:p>
            <a:pPr>
              <a:lnSpc>
                <a:spcPct val="150000"/>
              </a:lnSpc>
              <a:buNone/>
            </a:pPr>
            <a:r>
              <a:rPr lang="ru-RU" sz="2800" b="1" dirty="0" smtClean="0">
                <a:solidFill>
                  <a:srgbClr val="00B0F0"/>
                </a:solidFill>
                <a:latin typeface="Times New Roman" pitchFamily="18" charset="0"/>
                <a:cs typeface="Times New Roman" pitchFamily="18" charset="0"/>
              </a:rPr>
              <a:t>«День рождения»             </a:t>
            </a:r>
            <a:r>
              <a:rPr lang="en-US" sz="2800" b="1" dirty="0" smtClean="0">
                <a:solidFill>
                  <a:srgbClr val="00B0F0"/>
                </a:solidFill>
                <a:latin typeface="Times New Roman" pitchFamily="18" charset="0"/>
                <a:cs typeface="Times New Roman" pitchFamily="18" charset="0"/>
              </a:rPr>
              <a:t>  </a:t>
            </a:r>
            <a:r>
              <a:rPr lang="ru-RU" sz="2800" b="1" dirty="0" smtClean="0">
                <a:solidFill>
                  <a:srgbClr val="00B0F0"/>
                </a:solidFill>
                <a:latin typeface="Times New Roman" pitchFamily="18" charset="0"/>
                <a:cs typeface="Times New Roman" pitchFamily="18" charset="0"/>
              </a:rPr>
              <a:t>                     </a:t>
            </a:r>
            <a:r>
              <a:rPr lang="ru-RU" sz="2800" b="1" dirty="0" smtClean="0">
                <a:solidFill>
                  <a:srgbClr val="00B0F0"/>
                </a:solidFill>
                <a:latin typeface="Times New Roman" pitchFamily="18" charset="0"/>
                <a:cs typeface="Times New Roman" pitchFamily="18" charset="0"/>
              </a:rPr>
              <a:t>8</a:t>
            </a:r>
          </a:p>
          <a:p>
            <a:pPr>
              <a:lnSpc>
                <a:spcPct val="150000"/>
              </a:lnSpc>
              <a:buNone/>
            </a:pPr>
            <a:r>
              <a:rPr lang="ru-RU" sz="2800" b="1" dirty="0" smtClean="0">
                <a:solidFill>
                  <a:srgbClr val="FFFF00"/>
                </a:solidFill>
                <a:latin typeface="Times New Roman" pitchFamily="18" charset="0"/>
                <a:cs typeface="Times New Roman" pitchFamily="18" charset="0"/>
              </a:rPr>
              <a:t>«Встречаем гостей»   </a:t>
            </a:r>
            <a:r>
              <a:rPr lang="en-US" sz="2800" b="1" dirty="0" smtClean="0">
                <a:solidFill>
                  <a:srgbClr val="FFFF00"/>
                </a:solidFill>
                <a:latin typeface="Times New Roman" pitchFamily="18" charset="0"/>
                <a:cs typeface="Times New Roman" pitchFamily="18" charset="0"/>
              </a:rPr>
              <a:t>  </a:t>
            </a:r>
            <a:r>
              <a:rPr lang="ru-RU" sz="2800" b="1" dirty="0" smtClean="0">
                <a:solidFill>
                  <a:srgbClr val="FFFF00"/>
                </a:solidFill>
                <a:latin typeface="Times New Roman" pitchFamily="18" charset="0"/>
                <a:cs typeface="Times New Roman" pitchFamily="18" charset="0"/>
              </a:rPr>
              <a:t>                           </a:t>
            </a:r>
            <a:r>
              <a:rPr lang="ru-RU" sz="2800" b="1" dirty="0" smtClean="0">
                <a:solidFill>
                  <a:srgbClr val="FFFF00"/>
                </a:solidFill>
                <a:latin typeface="Times New Roman" pitchFamily="18" charset="0"/>
                <a:cs typeface="Times New Roman" pitchFamily="18" charset="0"/>
              </a:rPr>
              <a:t>9</a:t>
            </a:r>
          </a:p>
          <a:p>
            <a:pPr>
              <a:lnSpc>
                <a:spcPct val="150000"/>
              </a:lnSpc>
              <a:buNone/>
            </a:pPr>
            <a:r>
              <a:rPr lang="ru-RU" sz="2800" b="1" dirty="0" smtClean="0">
                <a:solidFill>
                  <a:srgbClr val="FFC000"/>
                </a:solidFill>
                <a:latin typeface="Times New Roman" pitchFamily="18" charset="0"/>
                <a:cs typeface="Times New Roman" pitchFamily="18" charset="0"/>
              </a:rPr>
              <a:t>«Поход за грибами»                                </a:t>
            </a:r>
            <a:r>
              <a:rPr lang="ru-RU" sz="2800" b="1" dirty="0" smtClean="0">
                <a:solidFill>
                  <a:srgbClr val="FFC000"/>
                </a:solidFill>
                <a:latin typeface="Times New Roman" pitchFamily="18" charset="0"/>
                <a:cs typeface="Times New Roman" pitchFamily="18" charset="0"/>
              </a:rPr>
              <a:t>10</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056784" cy="1143000"/>
          </a:xfrm>
        </p:spPr>
        <p:txBody>
          <a:bodyPr>
            <a:noAutofit/>
          </a:bodyPr>
          <a:lstStyle/>
          <a:p>
            <a:r>
              <a:rPr lang="ru-RU" sz="3600" b="1" dirty="0" smtClean="0">
                <a:solidFill>
                  <a:srgbClr val="7030A0"/>
                </a:solidFill>
                <a:latin typeface="Times New Roman" pitchFamily="18" charset="0"/>
                <a:cs typeface="Times New Roman" pitchFamily="18" charset="0"/>
              </a:rPr>
              <a:t>«Салон красоты»</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899592" y="764704"/>
            <a:ext cx="7128792" cy="3960440"/>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расширение знаний детей о творческих профессиях; формирование  умения играть по собственному замыслу, стимулировать </a:t>
            </a:r>
          </a:p>
          <a:p>
            <a:pPr marL="0" indent="0" algn="just">
              <a:spcBef>
                <a:spcPts val="0"/>
              </a:spcBef>
              <a:buNone/>
            </a:pPr>
            <a:r>
              <a:rPr lang="ru-RU" sz="1400" dirty="0" smtClean="0">
                <a:latin typeface="Times New Roman" pitchFamily="18" charset="0"/>
                <a:cs typeface="Times New Roman" pitchFamily="18" charset="0"/>
              </a:rPr>
              <a:t>творческую активность детей в игре.</a:t>
            </a:r>
          </a:p>
          <a:p>
            <a:pPr marL="1588" indent="0" algn="just">
              <a:spcAft>
                <a:spcPts val="0"/>
              </a:spcAft>
              <a:buNone/>
            </a:pPr>
            <a:r>
              <a:rPr lang="ru-RU" sz="1400" b="1" dirty="0" smtClean="0">
                <a:solidFill>
                  <a:srgbClr val="7030A0"/>
                </a:solidFill>
                <a:latin typeface="Times New Roman" pitchFamily="18" charset="0"/>
                <a:cs typeface="Times New Roman" pitchFamily="18" charset="0"/>
              </a:rPr>
              <a:t>Игровая цель:</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воспроизведение роли работников салона красоты и клиентов.</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a:t>
            </a:r>
            <a:r>
              <a:rPr lang="ru-RU" sz="1400" dirty="0" smtClean="0">
                <a:latin typeface="Times New Roman" pitchFamily="18" charset="0"/>
                <a:cs typeface="Times New Roman" pitchFamily="18" charset="0"/>
              </a:rPr>
              <a:t> «Парикмахерский набор», предметы-заместители:</a:t>
            </a:r>
          </a:p>
          <a:p>
            <a:pPr marL="0" indent="0" algn="just">
              <a:spcBef>
                <a:spcPts val="0"/>
              </a:spcBef>
              <a:buNone/>
            </a:pPr>
            <a:r>
              <a:rPr lang="ru-RU" sz="1400" dirty="0" smtClean="0">
                <a:latin typeface="Times New Roman" pitchFamily="18" charset="0"/>
                <a:cs typeface="Times New Roman" pitchFamily="18" charset="0"/>
              </a:rPr>
              <a:t> пробки, счётные, палочки, шарики, кубики, кирпичики.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беседы о профессиях людей, </a:t>
            </a:r>
          </a:p>
          <a:p>
            <a:pPr marL="0" indent="0" algn="just">
              <a:spcBef>
                <a:spcPts val="0"/>
              </a:spcBef>
              <a:buNone/>
            </a:pPr>
            <a:r>
              <a:rPr lang="ru-RU" sz="1400" dirty="0" smtClean="0">
                <a:latin typeface="Times New Roman" pitchFamily="18" charset="0"/>
                <a:cs typeface="Times New Roman" pitchFamily="18" charset="0"/>
              </a:rPr>
              <a:t>работающих в салоне красоты; рассматривание журналов </a:t>
            </a:r>
          </a:p>
          <a:p>
            <a:pPr marL="0" indent="0" algn="just">
              <a:spcBef>
                <a:spcPts val="0"/>
              </a:spcBef>
              <a:buNone/>
            </a:pPr>
            <a:r>
              <a:rPr lang="ru-RU" sz="1400" dirty="0" smtClean="0">
                <a:latin typeface="Times New Roman" pitchFamily="18" charset="0"/>
                <a:cs typeface="Times New Roman" pitchFamily="18" charset="0"/>
              </a:rPr>
              <a:t>с моделями причёсок, макияжа; изготовление совместно</a:t>
            </a:r>
          </a:p>
          <a:p>
            <a:pPr marL="0" indent="0" algn="just">
              <a:spcBef>
                <a:spcPts val="0"/>
              </a:spcBef>
              <a:buNone/>
            </a:pPr>
            <a:r>
              <a:rPr lang="ru-RU" sz="1400" dirty="0" smtClean="0">
                <a:latin typeface="Times New Roman" pitchFamily="18" charset="0"/>
                <a:cs typeface="Times New Roman" pitchFamily="18" charset="0"/>
              </a:rPr>
              <a:t> с детьми атрибутов для игры; чтение Т. А </a:t>
            </a:r>
            <a:r>
              <a:rPr lang="ru-RU" sz="1400" dirty="0" err="1" smtClean="0">
                <a:latin typeface="Times New Roman" pitchFamily="18" charset="0"/>
                <a:cs typeface="Times New Roman" pitchFamily="18" charset="0"/>
              </a:rPr>
              <a:t>Шарыгина</a:t>
            </a:r>
            <a:r>
              <a:rPr lang="ru-RU" sz="1400" dirty="0" smtClean="0">
                <a:latin typeface="Times New Roman" pitchFamily="18" charset="0"/>
                <a:cs typeface="Times New Roman" pitchFamily="18" charset="0"/>
              </a:rPr>
              <a:t> </a:t>
            </a:r>
          </a:p>
          <a:p>
            <a:pPr marL="0" indent="0" algn="just">
              <a:spcBef>
                <a:spcPts val="0"/>
              </a:spcBef>
              <a:buNone/>
            </a:pPr>
            <a:r>
              <a:rPr lang="ru-RU" sz="1400" dirty="0" smtClean="0">
                <a:latin typeface="Times New Roman" pitchFamily="18" charset="0"/>
                <a:cs typeface="Times New Roman" pitchFamily="18" charset="0"/>
              </a:rPr>
              <a:t>«Профессии, какие они?».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Роли:</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клиент, парикмахер, визажист и т.д. в зависимости</a:t>
            </a:r>
          </a:p>
          <a:p>
            <a:pPr marL="0" indent="0" algn="just">
              <a:spcBef>
                <a:spcPts val="0"/>
              </a:spcBef>
              <a:buNone/>
            </a:pPr>
            <a:r>
              <a:rPr lang="ru-RU" sz="1400" dirty="0" smtClean="0">
                <a:latin typeface="Times New Roman" pitchFamily="18" charset="0"/>
                <a:cs typeface="Times New Roman" pitchFamily="18" charset="0"/>
              </a:rPr>
              <a:t> от выбора детей. </a:t>
            </a:r>
          </a:p>
          <a:p>
            <a:pPr marL="0" indent="0" algn="just">
              <a:spcBef>
                <a:spcPts val="0"/>
              </a:spcBef>
              <a:buNone/>
            </a:pPr>
            <a:endParaRPr lang="ru-RU" sz="1400" dirty="0">
              <a:latin typeface="Times New Roman" pitchFamily="18" charset="0"/>
              <a:cs typeface="Times New Roman" pitchFamily="18" charset="0"/>
            </a:endParaRPr>
          </a:p>
        </p:txBody>
      </p:sp>
      <p:pic>
        <p:nvPicPr>
          <p:cNvPr id="1028" name="Picture 4" descr="Picture backgroun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908720"/>
            <a:ext cx="2871506" cy="3511352"/>
          </a:xfrm>
          <a:prstGeom prst="rect">
            <a:avLst/>
          </a:prstGeom>
          <a:noFill/>
        </p:spPr>
      </p:pic>
      <p:sp>
        <p:nvSpPr>
          <p:cNvPr id="6" name="TextBox 5"/>
          <p:cNvSpPr txBox="1"/>
          <p:nvPr/>
        </p:nvSpPr>
        <p:spPr>
          <a:xfrm>
            <a:off x="899592" y="3645024"/>
            <a:ext cx="7056784" cy="1815882"/>
          </a:xfrm>
          <a:prstGeom prst="rect">
            <a:avLst/>
          </a:prstGeom>
          <a:noFill/>
        </p:spPr>
        <p:txBody>
          <a:bodyPr wrap="square" rtlCol="0">
            <a:spAutoFit/>
          </a:bodyPr>
          <a:lstStyle/>
          <a:p>
            <a:pPr algn="just">
              <a:spcAft>
                <a:spcPts val="0"/>
              </a:spcAft>
            </a:pPr>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pitchFamily="18" charset="0"/>
                <a:cs typeface="Times New Roman" pitchFamily="18" charset="0"/>
              </a:rPr>
              <a:t>Раздаётся звонок. Воспитатель, берёт трубку и</a:t>
            </a:r>
          </a:p>
          <a:p>
            <a:pPr algn="just">
              <a:spcAft>
                <a:spcPts val="0"/>
              </a:spcAft>
            </a:pPr>
            <a:r>
              <a:rPr lang="ru-RU" sz="1400" dirty="0" smtClean="0">
                <a:latin typeface="Times New Roman" pitchFamily="18" charset="0"/>
                <a:cs typeface="Times New Roman" pitchFamily="18" charset="0"/>
              </a:rPr>
              <a:t> разговаривает. (Звонит клиентка в салон красоты и просит</a:t>
            </a:r>
          </a:p>
          <a:p>
            <a:pPr algn="just">
              <a:spcAft>
                <a:spcPts val="0"/>
              </a:spcAft>
            </a:pPr>
            <a:r>
              <a:rPr lang="ru-RU" sz="1400" dirty="0" smtClean="0">
                <a:latin typeface="Times New Roman" pitchFamily="18" charset="0"/>
                <a:cs typeface="Times New Roman" pitchFamily="18" charset="0"/>
              </a:rPr>
              <a:t> записать её на полный курс услуг предоставляемых салоном </a:t>
            </a:r>
          </a:p>
          <a:p>
            <a:pPr algn="just">
              <a:spcAft>
                <a:spcPts val="0"/>
              </a:spcAft>
            </a:pPr>
            <a:r>
              <a:rPr lang="ru-RU" sz="1400" dirty="0" smtClean="0">
                <a:latin typeface="Times New Roman" pitchFamily="18" charset="0"/>
                <a:cs typeface="Times New Roman" pitchFamily="18" charset="0"/>
              </a:rPr>
              <a:t>красоты). Ребята, сейчас к нам в салон придёт клиентка, нам нужно подготовиться к её приёму. Дети начинают оформлять салон красоты. Места работы для парикмахера, стилиста-визажиста, мастера по маникюру, массажиста, администратора. И предоставить этой клиентке полный курс услуг. А какие будут услуги, вы должны придумать сами. </a:t>
            </a:r>
          </a:p>
          <a:p>
            <a:pPr algn="just"/>
            <a:endParaRPr lang="ru-RU" sz="1400" dirty="0">
              <a:latin typeface="Times New Roman" pitchFamily="18" charset="0"/>
              <a:cs typeface="Times New Roman" pitchFamily="18" charset="0"/>
            </a:endParaRPr>
          </a:p>
        </p:txBody>
      </p:sp>
      <p:sp>
        <p:nvSpPr>
          <p:cNvPr id="8" name="Овал 7"/>
          <p:cNvSpPr/>
          <p:nvPr/>
        </p:nvSpPr>
        <p:spPr>
          <a:xfrm>
            <a:off x="6948264" y="0"/>
            <a:ext cx="864096" cy="792088"/>
          </a:xfrm>
          <a:prstGeom prst="ellipse">
            <a:avLst/>
          </a:prstGeom>
          <a:solidFill>
            <a:srgbClr val="00B0F0">
              <a:alpha val="16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8</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normAutofit/>
          </a:bodyPr>
          <a:lstStyle/>
          <a:p>
            <a:r>
              <a:rPr lang="ru-RU" sz="3600" b="1" dirty="0" smtClean="0">
                <a:solidFill>
                  <a:srgbClr val="7030A0"/>
                </a:solidFill>
                <a:latin typeface="Times New Roman" pitchFamily="18" charset="0"/>
                <a:cs typeface="Times New Roman" pitchFamily="18" charset="0"/>
              </a:rPr>
              <a:t>«Салон красоты»</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971600" y="764704"/>
            <a:ext cx="7200800" cy="5217443"/>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правил:</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Ребята, помните, у нас есть  правила во время игры. </a:t>
            </a:r>
          </a:p>
          <a:p>
            <a:pPr marL="0" indent="0" algn="just">
              <a:spcBef>
                <a:spcPts val="0"/>
              </a:spcBef>
              <a:buNone/>
            </a:pPr>
            <a:r>
              <a:rPr lang="ru-RU" sz="1400" dirty="0" smtClean="0">
                <a:latin typeface="Times New Roman" pitchFamily="18" charset="0"/>
                <a:cs typeface="Times New Roman" pitchFamily="18" charset="0"/>
              </a:rPr>
              <a:t>1. Придумывать вместе;</a:t>
            </a:r>
          </a:p>
          <a:p>
            <a:pPr marL="0" indent="0" algn="just">
              <a:spcBef>
                <a:spcPts val="0"/>
              </a:spcBef>
              <a:buNone/>
            </a:pPr>
            <a:r>
              <a:rPr lang="ru-RU" sz="1400" dirty="0" smtClean="0">
                <a:latin typeface="Times New Roman" pitchFamily="18" charset="0"/>
                <a:cs typeface="Times New Roman" pitchFamily="18" charset="0"/>
              </a:rPr>
              <a:t>2. Говорить по очереди; </a:t>
            </a:r>
          </a:p>
          <a:p>
            <a:pPr marL="0" indent="0" algn="just">
              <a:spcBef>
                <a:spcPts val="0"/>
              </a:spcBef>
              <a:buNone/>
            </a:pPr>
            <a:r>
              <a:rPr lang="ru-RU" sz="1400" dirty="0" smtClean="0">
                <a:latin typeface="Times New Roman" pitchFamily="18" charset="0"/>
                <a:cs typeface="Times New Roman" pitchFamily="18" charset="0"/>
              </a:rPr>
              <a:t>3. Слушать друг друга; </a:t>
            </a:r>
          </a:p>
          <a:p>
            <a:pPr marL="0" indent="0" algn="just">
              <a:spcBef>
                <a:spcPts val="0"/>
              </a:spcBef>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начинает игру вместе с детьми,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игры:</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Ребята, вы большие молодцы, клиенты очень довольны. Трудно сегодня было? Что трудно? Что понравилось? Хотели бы вы еще раз поиграть? Молодцы, спасибо! </a:t>
            </a:r>
          </a:p>
          <a:p>
            <a:pPr marL="0" indent="0" algn="just">
              <a:spcBef>
                <a:spcPts val="0"/>
              </a:spcBef>
              <a:buNone/>
            </a:pPr>
            <a:endParaRPr lang="ru-RU" sz="1400" dirty="0">
              <a:latin typeface="Times New Roman" pitchFamily="18" charset="0"/>
              <a:cs typeface="Times New Roman" pitchFamily="18" charset="0"/>
            </a:endParaRPr>
          </a:p>
        </p:txBody>
      </p:sp>
      <p:pic>
        <p:nvPicPr>
          <p:cNvPr id="4" name="Рисунок 3" descr="ds-2201-salon-krasotyi-05x03.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123728" y="3573016"/>
            <a:ext cx="4080454" cy="244827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3600" b="1" dirty="0" smtClean="0">
                <a:solidFill>
                  <a:srgbClr val="7030A0"/>
                </a:solidFill>
                <a:latin typeface="Times New Roman" pitchFamily="18" charset="0"/>
                <a:cs typeface="Times New Roman" pitchFamily="18" charset="0"/>
              </a:rPr>
              <a:t>«Строительная фирма»</a:t>
            </a:r>
            <a:r>
              <a:rPr lang="ru-RU" dirty="0" smtClean="0">
                <a:solidFill>
                  <a:srgbClr val="7030A0"/>
                </a:solidFill>
                <a:latin typeface="Times New Roman" pitchFamily="18" charset="0"/>
                <a:cs typeface="Times New Roman" pitchFamily="18" charset="0"/>
              </a:rPr>
              <a:t/>
            </a:r>
            <a:br>
              <a:rPr lang="ru-RU" dirty="0" smtClean="0">
                <a:solidFill>
                  <a:srgbClr val="7030A0"/>
                </a:solidFill>
                <a:latin typeface="Times New Roman" pitchFamily="18" charset="0"/>
                <a:cs typeface="Times New Roman" pitchFamily="18" charset="0"/>
              </a:rPr>
            </a:br>
            <a:endParaRPr lang="ru-RU"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971600" y="548680"/>
            <a:ext cx="7200800" cy="2664296"/>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 </a:t>
            </a:r>
            <a:r>
              <a:rPr lang="ru-RU" sz="1400" dirty="0" smtClean="0">
                <a:latin typeface="Times New Roman" pitchFamily="18" charset="0"/>
                <a:cs typeface="Times New Roman" pitchFamily="18" charset="0"/>
              </a:rPr>
              <a:t>использование фантазии и творческого потенциала для создания и воплощения различных идей; развитие умения использовать предметы-заместители при решении проблемных ситуаций.</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построить  дом.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строительный материал, каски, предметы – заместители, планы строительства, инструменты, строительная техника, журналы по дизайну. </a:t>
            </a:r>
          </a:p>
          <a:p>
            <a:pPr marL="0" indent="0" algn="just">
              <a:spcBef>
                <a:spcPts val="0"/>
              </a:spcBef>
              <a:buNone/>
            </a:pPr>
            <a:r>
              <a:rPr lang="ru-RU" sz="1400" b="1" dirty="0" smtClean="0">
                <a:latin typeface="Times New Roman" pitchFamily="18" charset="0"/>
                <a:cs typeface="Times New Roman" pitchFamily="18" charset="0"/>
              </a:rPr>
              <a:t> </a:t>
            </a: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latin typeface="Times New Roman" pitchFamily="18" charset="0"/>
                <a:cs typeface="Times New Roman" pitchFamily="18" charset="0"/>
              </a:rPr>
              <a:t>Чтение произведений «Кто построил этот дом?» С. </a:t>
            </a:r>
            <a:r>
              <a:rPr lang="ru-RU" sz="1400" dirty="0" err="1" smtClean="0">
                <a:latin typeface="Times New Roman" pitchFamily="18" charset="0"/>
                <a:cs typeface="Times New Roman" pitchFamily="18" charset="0"/>
              </a:rPr>
              <a:t>Баруздина</a:t>
            </a:r>
            <a:r>
              <a:rPr lang="ru-RU" sz="1400" dirty="0" smtClean="0">
                <a:latin typeface="Times New Roman" pitchFamily="18" charset="0"/>
                <a:cs typeface="Times New Roman" pitchFamily="18" charset="0"/>
              </a:rPr>
              <a:t>, «Здесь будет город» А. </a:t>
            </a:r>
            <a:r>
              <a:rPr lang="ru-RU" sz="1400" dirty="0" err="1" smtClean="0">
                <a:latin typeface="Times New Roman" pitchFamily="18" charset="0"/>
                <a:cs typeface="Times New Roman" pitchFamily="18" charset="0"/>
              </a:rPr>
              <a:t>Маркуши</a:t>
            </a:r>
            <a:r>
              <a:rPr lang="ru-RU" sz="1400" dirty="0" smtClean="0">
                <a:latin typeface="Times New Roman" pitchFamily="18" charset="0"/>
                <a:cs typeface="Times New Roman" pitchFamily="18" charset="0"/>
              </a:rPr>
              <a:t>. Просмотр компьютерной презентации о строителях. Рассматривание картин, иллюстраций о строительстве и беседы по содержанию. Беседа о технике безопасности на стройке.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строитель, каменщик, шофёр, грузчик.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Ход игры:</a:t>
            </a:r>
            <a:endParaRPr lang="ru-RU" sz="1400" dirty="0" smtClean="0">
              <a:solidFill>
                <a:srgbClr val="7030A0"/>
              </a:solidFill>
              <a:latin typeface="Times New Roman" pitchFamily="18" charset="0"/>
              <a:cs typeface="Times New Roman" pitchFamily="18" charset="0"/>
            </a:endParaRPr>
          </a:p>
          <a:p>
            <a:pPr marL="0" indent="0" algn="just">
              <a:spcBef>
                <a:spcPts val="0"/>
              </a:spcBef>
              <a:buNone/>
            </a:pPr>
            <a:endParaRPr lang="ru-RU" sz="1400" dirty="0">
              <a:latin typeface="Times New Roman" pitchFamily="18" charset="0"/>
              <a:cs typeface="Times New Roman" pitchFamily="18" charset="0"/>
            </a:endParaRPr>
          </a:p>
        </p:txBody>
      </p:sp>
      <p:pic>
        <p:nvPicPr>
          <p:cNvPr id="4" name="Рисунок 3" descr="669a535346258aa358903df98cf4719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436096" y="2636912"/>
            <a:ext cx="2468749" cy="2689595"/>
          </a:xfrm>
          <a:prstGeom prst="rect">
            <a:avLst/>
          </a:prstGeom>
        </p:spPr>
      </p:pic>
      <p:sp>
        <p:nvSpPr>
          <p:cNvPr id="5" name="TextBox 4"/>
          <p:cNvSpPr txBox="1"/>
          <p:nvPr/>
        </p:nvSpPr>
        <p:spPr>
          <a:xfrm>
            <a:off x="971600" y="3140968"/>
            <a:ext cx="6984776" cy="3385542"/>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Ребята, послушайте загадку: </a:t>
            </a:r>
          </a:p>
          <a:p>
            <a:pPr algn="just"/>
            <a:r>
              <a:rPr lang="ru-RU" sz="1400" dirty="0" smtClean="0">
                <a:latin typeface="Times New Roman" pitchFamily="18" charset="0"/>
                <a:cs typeface="Times New Roman" pitchFamily="18" charset="0"/>
              </a:rPr>
              <a:t>Кирпичи кладет он в ряд, </a:t>
            </a:r>
          </a:p>
          <a:p>
            <a:pPr algn="just"/>
            <a:r>
              <a:rPr lang="ru-RU" sz="1400" dirty="0" smtClean="0">
                <a:latin typeface="Times New Roman" pitchFamily="18" charset="0"/>
                <a:cs typeface="Times New Roman" pitchFamily="18" charset="0"/>
              </a:rPr>
              <a:t>Строит садик для ребят </a:t>
            </a:r>
          </a:p>
          <a:p>
            <a:pPr algn="just"/>
            <a:r>
              <a:rPr lang="ru-RU" sz="1400" dirty="0" smtClean="0">
                <a:latin typeface="Times New Roman" pitchFamily="18" charset="0"/>
                <a:cs typeface="Times New Roman" pitchFamily="18" charset="0"/>
              </a:rPr>
              <a:t>Не шахтер и не водитель, </a:t>
            </a:r>
          </a:p>
          <a:p>
            <a:pPr algn="just"/>
            <a:r>
              <a:rPr lang="ru-RU" sz="1400" dirty="0" smtClean="0">
                <a:latin typeface="Times New Roman" pitchFamily="18" charset="0"/>
                <a:cs typeface="Times New Roman" pitchFamily="18" charset="0"/>
              </a:rPr>
              <a:t>Дом нам выстроит... </a:t>
            </a:r>
          </a:p>
          <a:p>
            <a:pPr algn="just"/>
            <a:r>
              <a:rPr lang="ru-RU" sz="1400" dirty="0" smtClean="0">
                <a:latin typeface="Times New Roman" pitchFamily="18" charset="0"/>
                <a:cs typeface="Times New Roman" pitchFamily="18" charset="0"/>
              </a:rPr>
              <a:t>Правильно, это строитель. Сегодня я вам предлагаю </a:t>
            </a:r>
          </a:p>
          <a:p>
            <a:pPr algn="just"/>
            <a:r>
              <a:rPr lang="ru-RU" sz="1400" dirty="0" smtClean="0">
                <a:latin typeface="Times New Roman" pitchFamily="18" charset="0"/>
                <a:cs typeface="Times New Roman" pitchFamily="18" charset="0"/>
              </a:rPr>
              <a:t>быть в роли строителей и построить большой дом Какие </a:t>
            </a:r>
          </a:p>
          <a:p>
            <a:pPr algn="just"/>
            <a:r>
              <a:rPr lang="ru-RU" sz="1400" dirty="0" smtClean="0">
                <a:latin typeface="Times New Roman" pitchFamily="18" charset="0"/>
                <a:cs typeface="Times New Roman" pitchFamily="18" charset="0"/>
              </a:rPr>
              <a:t>бывают строительные  профессии? Чем заняты люди на </a:t>
            </a:r>
          </a:p>
          <a:p>
            <a:pPr algn="just"/>
            <a:r>
              <a:rPr lang="ru-RU" sz="1400" dirty="0" smtClean="0">
                <a:latin typeface="Times New Roman" pitchFamily="18" charset="0"/>
                <a:cs typeface="Times New Roman" pitchFamily="18" charset="0"/>
              </a:rPr>
              <a:t>стройке? Как они общаются между собой? Предлагаю </a:t>
            </a:r>
          </a:p>
          <a:p>
            <a:pPr algn="just"/>
            <a:r>
              <a:rPr lang="ru-RU" sz="1400" dirty="0" smtClean="0">
                <a:latin typeface="Times New Roman" pitchFamily="18" charset="0"/>
                <a:cs typeface="Times New Roman" pitchFamily="18" charset="0"/>
              </a:rPr>
              <a:t>вам распределить  роли, кто кем будет. Для того, чтобы </a:t>
            </a:r>
          </a:p>
          <a:p>
            <a:pPr algn="just"/>
            <a:r>
              <a:rPr lang="ru-RU" sz="1400" dirty="0" smtClean="0">
                <a:latin typeface="Times New Roman" pitchFamily="18" charset="0"/>
                <a:cs typeface="Times New Roman" pitchFamily="18" charset="0"/>
              </a:rPr>
              <a:t>не возникало споров, мы сделаем это при помощи считалочки.  Ребята, а из чего строят дома? А какой будет ваш дом? Давайте пофантазируем.  Дети делятся идеями, выбирается одна общая. А для кого мы будем строить дом? Ребята, а что может случиться во время строительства?  А какой транспорт нам нужен?</a:t>
            </a:r>
          </a:p>
          <a:p>
            <a:endParaRPr lang="ru-RU" dirty="0"/>
          </a:p>
        </p:txBody>
      </p:sp>
      <p:sp>
        <p:nvSpPr>
          <p:cNvPr id="6" name="Овал 5"/>
          <p:cNvSpPr/>
          <p:nvPr/>
        </p:nvSpPr>
        <p:spPr>
          <a:xfrm>
            <a:off x="7092280" y="0"/>
            <a:ext cx="864096" cy="620688"/>
          </a:xfrm>
          <a:prstGeom prst="ellipse">
            <a:avLst/>
          </a:prstGeom>
          <a:solidFill>
            <a:srgbClr val="FFFF00">
              <a:alpha val="1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9</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sz="3600" b="1" dirty="0" smtClean="0">
                <a:solidFill>
                  <a:srgbClr val="7030A0"/>
                </a:solidFill>
                <a:latin typeface="Times New Roman" pitchFamily="18" charset="0"/>
                <a:cs typeface="Times New Roman" pitchFamily="18" charset="0"/>
              </a:rPr>
              <a:t>«Строительная фирма»</a:t>
            </a:r>
            <a:r>
              <a:rPr lang="ru-RU" dirty="0" smtClean="0">
                <a:solidFill>
                  <a:srgbClr val="7030A0"/>
                </a:solidFill>
                <a:latin typeface="Times New Roman" pitchFamily="18" charset="0"/>
                <a:cs typeface="Times New Roman" pitchFamily="18" charset="0"/>
              </a:rPr>
              <a:t/>
            </a:r>
            <a:br>
              <a:rPr lang="ru-RU" dirty="0" smtClean="0">
                <a:solidFill>
                  <a:srgbClr val="7030A0"/>
                </a:solidFill>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67544" y="764704"/>
            <a:ext cx="8229600" cy="4525963"/>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0" indent="0" algn="just">
              <a:spcBef>
                <a:spcPts val="0"/>
              </a:spcBef>
              <a:buNone/>
            </a:pPr>
            <a:r>
              <a:rPr lang="ru-RU" sz="1400" dirty="0" smtClean="0">
                <a:latin typeface="Times New Roman" pitchFamily="18" charset="0"/>
                <a:cs typeface="Times New Roman" pitchFamily="18" charset="0"/>
              </a:rPr>
              <a:t>1. Придумывать вместе;</a:t>
            </a:r>
          </a:p>
          <a:p>
            <a:pPr marL="0" indent="0" algn="just">
              <a:spcBef>
                <a:spcPts val="0"/>
              </a:spcBef>
              <a:buNone/>
            </a:pPr>
            <a:r>
              <a:rPr lang="ru-RU" sz="1400" dirty="0" smtClean="0">
                <a:latin typeface="Times New Roman" pitchFamily="18" charset="0"/>
                <a:cs typeface="Times New Roman" pitchFamily="18" charset="0"/>
              </a:rPr>
              <a:t>2. Говорить по очереди; </a:t>
            </a:r>
          </a:p>
          <a:p>
            <a:pPr marL="0" indent="0" algn="just">
              <a:spcBef>
                <a:spcPts val="0"/>
              </a:spcBef>
              <a:buNone/>
            </a:pPr>
            <a:r>
              <a:rPr lang="ru-RU" sz="1400" dirty="0" smtClean="0">
                <a:latin typeface="Times New Roman" pitchFamily="18" charset="0"/>
                <a:cs typeface="Times New Roman" pitchFamily="18" charset="0"/>
              </a:rPr>
              <a:t>3. Слушать друг друга; </a:t>
            </a:r>
          </a:p>
          <a:p>
            <a:pPr marL="0" indent="0" algn="just">
              <a:spcBef>
                <a:spcPts val="0"/>
              </a:spcBef>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начинает игру вместе с детьми,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все прекрасно справились с выбранными вами ролями. Вам понравилось исполнять свои роли? Что было трудно? Что понравилось? Хотелось бы вам поиграть в эту игру дома со своей семьей? Какую бы роль вы выбрали? Молодцы! Спасибо вам большое! </a:t>
            </a:r>
          </a:p>
          <a:p>
            <a:pPr marL="0" indent="0" algn="just">
              <a:spcBef>
                <a:spcPts val="0"/>
              </a:spcBef>
              <a:buNone/>
            </a:pPr>
            <a:endParaRPr lang="ru-RU" sz="1400" dirty="0">
              <a:latin typeface="Times New Roman" pitchFamily="18" charset="0"/>
              <a:cs typeface="Times New Roman" pitchFamily="18" charset="0"/>
            </a:endParaRPr>
          </a:p>
        </p:txBody>
      </p:sp>
      <p:pic>
        <p:nvPicPr>
          <p:cNvPr id="25602" name="Picture 2" descr="Picture backgroun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5776" y="4340134"/>
            <a:ext cx="4248472" cy="2517866"/>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noAutofit/>
          </a:bodyPr>
          <a:lstStyle/>
          <a:p>
            <a:r>
              <a:rPr lang="ru-RU" sz="3600" b="1" dirty="0" smtClean="0">
                <a:solidFill>
                  <a:srgbClr val="7030A0"/>
                </a:solidFill>
                <a:latin typeface="Times New Roman" pitchFamily="18" charset="0"/>
                <a:cs typeface="Times New Roman" pitchFamily="18" charset="0"/>
              </a:rPr>
              <a:t>«Супермаркет»</a:t>
            </a:r>
            <a:r>
              <a:rPr lang="ru-RU" sz="3600" dirty="0" smtClean="0">
                <a:solidFill>
                  <a:srgbClr val="7030A0"/>
                </a:solidFill>
                <a:latin typeface="Times New Roman" pitchFamily="18" charset="0"/>
                <a:cs typeface="Times New Roman" pitchFamily="18" charset="0"/>
              </a:rPr>
              <a:t/>
            </a:r>
            <a:br>
              <a:rPr lang="ru-RU" sz="3600" dirty="0" smtClean="0">
                <a:solidFill>
                  <a:srgbClr val="7030A0"/>
                </a:solidFill>
                <a:latin typeface="Times New Roman" pitchFamily="18" charset="0"/>
                <a:cs typeface="Times New Roman" pitchFamily="18" charset="0"/>
              </a:rPr>
            </a:br>
            <a:endParaRPr lang="ru-RU" sz="3600"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971600" y="908721"/>
            <a:ext cx="7128792" cy="1368152"/>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solidFill>
                  <a:srgbClr val="7030A0"/>
                </a:solidFill>
                <a:latin typeface="Times New Roman" pitchFamily="18" charset="0"/>
                <a:cs typeface="Times New Roman" pitchFamily="18" charset="0"/>
              </a:rPr>
              <a:t> </a:t>
            </a:r>
            <a:r>
              <a:rPr lang="ru-RU" sz="1400" dirty="0" smtClean="0">
                <a:latin typeface="Times New Roman"/>
                <a:ea typeface="Calibri"/>
              </a:rPr>
              <a:t>формирование у детей умение развивать сюжет,  развитие инициативности и самостоятельности, творческого воображения и мышления, перевоплощение в роли.</a:t>
            </a:r>
            <a:endParaRPr lang="ru-RU" sz="1400" dirty="0" smtClean="0">
              <a:latin typeface="Times New Roman" pitchFamily="18" charset="0"/>
              <a:cs typeface="Times New Roman" pitchFamily="18" charset="0"/>
            </a:endParaRPr>
          </a:p>
          <a:p>
            <a:pPr algn="just">
              <a:spcAft>
                <a:spcPts val="0"/>
              </a:spcAft>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a:rPr>
              <a:t>создать супермаркет, проиграть роли покупателей и продавцов.</a:t>
            </a:r>
            <a:r>
              <a:rPr lang="ru-RU" sz="1400" b="1" dirty="0" smtClean="0">
                <a:latin typeface="Times New Roman"/>
              </a:rPr>
              <a:t> </a:t>
            </a:r>
            <a:endParaRPr lang="ru-RU" sz="1400" dirty="0" smtClean="0"/>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муляжи овощей, фруктов, кондитерских изделий, игрушечная касса, чеки, деньги, ценники, кошельки, игрушки.</a:t>
            </a:r>
          </a:p>
          <a:p>
            <a:pPr marL="0" indent="0" algn="just">
              <a:spcBef>
                <a:spcPts val="0"/>
              </a:spcBef>
              <a:buNone/>
            </a:pPr>
            <a:endParaRPr lang="ru-RU" sz="1400" dirty="0">
              <a:latin typeface="Times New Roman" pitchFamily="18" charset="0"/>
              <a:cs typeface="Times New Roman" pitchFamily="18" charset="0"/>
            </a:endParaRPr>
          </a:p>
        </p:txBody>
      </p:sp>
      <p:pic>
        <p:nvPicPr>
          <p:cNvPr id="4" name="Рисунок 3" descr="1686116847_polinka-top-p-produktovaya-korzina-kartinka-dlya-detei-i-56.jpg"/>
          <p:cNvPicPr>
            <a:picLocks noChangeAspect="1"/>
          </p:cNvPicPr>
          <p:nvPr/>
        </p:nvPicPr>
        <p:blipFill>
          <a:blip r:embed="rId3" cstate="print">
            <a:clrChange>
              <a:clrFrom>
                <a:srgbClr val="FFFFFF"/>
              </a:clrFrom>
              <a:clrTo>
                <a:srgbClr val="FFFFFF">
                  <a:alpha val="0"/>
                </a:srgbClr>
              </a:clrTo>
            </a:clrChange>
          </a:blip>
          <a:srcRect t="11151" b="15350"/>
          <a:stretch>
            <a:fillRect/>
          </a:stretch>
        </p:blipFill>
        <p:spPr>
          <a:xfrm>
            <a:off x="5652120" y="2924944"/>
            <a:ext cx="2614712" cy="2075530"/>
          </a:xfrm>
          <a:prstGeom prst="rect">
            <a:avLst/>
          </a:prstGeom>
        </p:spPr>
      </p:pic>
      <p:sp>
        <p:nvSpPr>
          <p:cNvPr id="5" name="TextBox 4"/>
          <p:cNvSpPr txBox="1"/>
          <p:nvPr/>
        </p:nvSpPr>
        <p:spPr>
          <a:xfrm>
            <a:off x="971600" y="2276872"/>
            <a:ext cx="7128792" cy="3108543"/>
          </a:xfrm>
          <a:prstGeom prst="rect">
            <a:avLst/>
          </a:prstGeom>
          <a:noFill/>
        </p:spPr>
        <p:txBody>
          <a:bodyPr wrap="square" rtlCol="0">
            <a:spAutoFit/>
          </a:bodyPr>
          <a:lstStyle/>
          <a:p>
            <a:pPr algn="just"/>
            <a:r>
              <a:rPr lang="ru-RU" sz="1400" b="1" dirty="0" smtClean="0">
                <a:solidFill>
                  <a:srgbClr val="7030A0"/>
                </a:solidFill>
                <a:latin typeface="Times New Roman" pitchFamily="18" charset="0"/>
                <a:cs typeface="Times New Roman" pitchFamily="18" charset="0"/>
              </a:rPr>
              <a:t>Предварительная работа:</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рассматривание иллюстраций и беседа о работе продавца, чтение художественной литературы.</a:t>
            </a:r>
          </a:p>
          <a:p>
            <a:pPr algn="just"/>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продавец, кассир, грузик, охранник, уборщица, директор магазина.</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r>
              <a:rPr lang="ru-RU" sz="1400" b="1" dirty="0" smtClean="0">
                <a:solidFill>
                  <a:srgbClr val="7030A0"/>
                </a:solidFill>
                <a:latin typeface="Times New Roman" pitchFamily="18" charset="0"/>
                <a:cs typeface="Times New Roman" pitchFamily="18" charset="0"/>
              </a:rPr>
              <a:t>Ход игры:</a:t>
            </a:r>
            <a:r>
              <a:rPr lang="ru-RU" sz="1400" dirty="0" smtClean="0">
                <a:latin typeface="Times New Roman" pitchFamily="18" charset="0"/>
                <a:cs typeface="Times New Roman" pitchFamily="18" charset="0"/>
              </a:rPr>
              <a:t>  Ребята, я хочу испечь пирог. Где же мне купить </a:t>
            </a:r>
          </a:p>
          <a:p>
            <a:pPr algn="just"/>
            <a:r>
              <a:rPr lang="ru-RU" sz="1400" dirty="0" smtClean="0">
                <a:latin typeface="Times New Roman" pitchFamily="18" charset="0"/>
                <a:cs typeface="Times New Roman" pitchFamily="18" charset="0"/>
              </a:rPr>
              <a:t>продукты? А какие бывают магазины? А если все продается </a:t>
            </a:r>
          </a:p>
          <a:p>
            <a:pPr algn="just"/>
            <a:r>
              <a:rPr lang="ru-RU" sz="1400" dirty="0" smtClean="0">
                <a:latin typeface="Times New Roman" pitchFamily="18" charset="0"/>
                <a:cs typeface="Times New Roman" pitchFamily="18" charset="0"/>
              </a:rPr>
              <a:t>в одном магазине, как он называется? Предлагаю вам сегодня</a:t>
            </a:r>
          </a:p>
          <a:p>
            <a:pPr algn="just"/>
            <a:r>
              <a:rPr lang="ru-RU" sz="1400" dirty="0" smtClean="0">
                <a:latin typeface="Times New Roman" pitchFamily="18" charset="0"/>
                <a:cs typeface="Times New Roman" pitchFamily="18" charset="0"/>
              </a:rPr>
              <a:t> отправиться за покупками. Давайте придумаем название </a:t>
            </a:r>
          </a:p>
          <a:p>
            <a:pPr algn="just"/>
            <a:r>
              <a:rPr lang="ru-RU" sz="1400" dirty="0" smtClean="0">
                <a:latin typeface="Times New Roman" pitchFamily="18" charset="0"/>
                <a:cs typeface="Times New Roman" pitchFamily="18" charset="0"/>
              </a:rPr>
              <a:t>нашему супермаркету. Дети самостоятельно распределяют</a:t>
            </a:r>
          </a:p>
          <a:p>
            <a:pPr algn="just"/>
            <a:r>
              <a:rPr lang="ru-RU" sz="1400" dirty="0" smtClean="0">
                <a:latin typeface="Times New Roman" pitchFamily="18" charset="0"/>
                <a:cs typeface="Times New Roman" pitchFamily="18" charset="0"/>
              </a:rPr>
              <a:t> роли продавцов, кассиров, торговых работников в отделах, </a:t>
            </a:r>
          </a:p>
          <a:p>
            <a:pPr algn="just"/>
            <a:r>
              <a:rPr lang="ru-RU" sz="1400" dirty="0" smtClean="0">
                <a:latin typeface="Times New Roman" pitchFamily="18" charset="0"/>
                <a:cs typeface="Times New Roman" pitchFamily="18" charset="0"/>
              </a:rPr>
              <a:t>рассортировывают товары по отделам – продукты, рыба, хлебобулочные изделия,</a:t>
            </a:r>
          </a:p>
          <a:p>
            <a:pPr algn="just"/>
            <a:r>
              <a:rPr lang="ru-RU" sz="1400" dirty="0" smtClean="0">
                <a:latin typeface="Times New Roman" pitchFamily="18" charset="0"/>
                <a:cs typeface="Times New Roman" pitchFamily="18" charset="0"/>
              </a:rPr>
              <a:t> мясо, молоко, бытовая химия и т. д. Они приходят в супермаркет за покупками</a:t>
            </a:r>
          </a:p>
          <a:p>
            <a:pPr algn="just"/>
            <a:r>
              <a:rPr lang="ru-RU" sz="1400" dirty="0" smtClean="0">
                <a:latin typeface="Times New Roman" pitchFamily="18" charset="0"/>
                <a:cs typeface="Times New Roman" pitchFamily="18" charset="0"/>
              </a:rPr>
              <a:t> вместе со своими друзьями, выбирают товар, советуются с</a:t>
            </a:r>
          </a:p>
          <a:p>
            <a:pPr algn="just"/>
            <a:r>
              <a:rPr lang="ru-RU" sz="1400" dirty="0" smtClean="0">
                <a:latin typeface="Times New Roman" pitchFamily="18" charset="0"/>
                <a:cs typeface="Times New Roman" pitchFamily="18" charset="0"/>
              </a:rPr>
              <a:t> продавцами, расплачиваются на кассе. В ходе игры педагогу </a:t>
            </a:r>
          </a:p>
          <a:p>
            <a:pPr algn="just"/>
            <a:r>
              <a:rPr lang="ru-RU" sz="1400" dirty="0" smtClean="0">
                <a:latin typeface="Times New Roman" pitchFamily="18" charset="0"/>
                <a:cs typeface="Times New Roman" pitchFamily="18" charset="0"/>
              </a:rPr>
              <a:t>необходимо обращать внимание на взаимоотношения между продавцами и покупателями.</a:t>
            </a:r>
            <a:r>
              <a:rPr lang="ru-RU" sz="1400" b="1" dirty="0" smtClean="0">
                <a:latin typeface="Times New Roman" pitchFamily="18" charset="0"/>
                <a:cs typeface="Times New Roman" pitchFamily="18" charset="0"/>
              </a:rPr>
              <a:t> </a:t>
            </a:r>
            <a:endParaRPr lang="ru-RU" sz="1400" dirty="0" smtClean="0">
              <a:solidFill>
                <a:srgbClr val="7030A0"/>
              </a:solidFill>
              <a:latin typeface="Times New Roman" pitchFamily="18" charset="0"/>
              <a:cs typeface="Times New Roman" pitchFamily="18" charset="0"/>
            </a:endParaRPr>
          </a:p>
        </p:txBody>
      </p:sp>
      <p:sp>
        <p:nvSpPr>
          <p:cNvPr id="7" name="Овал 6"/>
          <p:cNvSpPr/>
          <p:nvPr/>
        </p:nvSpPr>
        <p:spPr>
          <a:xfrm>
            <a:off x="6804248" y="0"/>
            <a:ext cx="1008112" cy="836712"/>
          </a:xfrm>
          <a:prstGeom prst="ellipse">
            <a:avLst/>
          </a:prstGeom>
          <a:solidFill>
            <a:srgbClr val="FFC000">
              <a:alpha val="16000"/>
            </a:srgbClr>
          </a:solidFill>
          <a:ln>
            <a:solidFill>
              <a:srgbClr val="EEA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10</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29600" cy="1143000"/>
          </a:xfrm>
        </p:spPr>
        <p:txBody>
          <a:bodyPr>
            <a:noAutofit/>
          </a:bodyPr>
          <a:lstStyle/>
          <a:p>
            <a:r>
              <a:rPr lang="ru-RU" sz="3600" b="1" dirty="0" smtClean="0">
                <a:solidFill>
                  <a:srgbClr val="7030A0"/>
                </a:solidFill>
                <a:latin typeface="Times New Roman" pitchFamily="18" charset="0"/>
                <a:cs typeface="Times New Roman" pitchFamily="18" charset="0"/>
              </a:rPr>
              <a:t>«Супермаркет»</a:t>
            </a:r>
            <a:r>
              <a:rPr lang="ru-RU" sz="3600" dirty="0" smtClean="0">
                <a:solidFill>
                  <a:srgbClr val="7030A0"/>
                </a:solidFill>
                <a:latin typeface="Times New Roman" pitchFamily="18" charset="0"/>
                <a:cs typeface="Times New Roman" pitchFamily="18" charset="0"/>
              </a:rPr>
              <a:t/>
            </a:r>
            <a:br>
              <a:rPr lang="ru-RU" sz="3600" dirty="0" smtClean="0">
                <a:solidFill>
                  <a:srgbClr val="7030A0"/>
                </a:solidFill>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971600" y="692696"/>
            <a:ext cx="7200800" cy="4525963"/>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дети,  помните, что у нас с вами  есть определенные правила во время игры. </a:t>
            </a:r>
          </a:p>
          <a:p>
            <a:pPr marL="0" indent="0" algn="just">
              <a:spcBef>
                <a:spcPts val="0"/>
              </a:spcBef>
              <a:buNone/>
            </a:pPr>
            <a:r>
              <a:rPr lang="ru-RU" sz="1400" dirty="0" smtClean="0">
                <a:latin typeface="Times New Roman" pitchFamily="18" charset="0"/>
                <a:cs typeface="Times New Roman" pitchFamily="18" charset="0"/>
              </a:rPr>
              <a:t>1. Придумывать вместе;</a:t>
            </a:r>
          </a:p>
          <a:p>
            <a:pPr marL="0" indent="0" algn="just">
              <a:spcBef>
                <a:spcPts val="0"/>
              </a:spcBef>
              <a:buNone/>
            </a:pPr>
            <a:r>
              <a:rPr lang="ru-RU" sz="1400" dirty="0" smtClean="0">
                <a:latin typeface="Times New Roman" pitchFamily="18" charset="0"/>
                <a:cs typeface="Times New Roman" pitchFamily="18" charset="0"/>
              </a:rPr>
              <a:t>2. Говорить по очереди; </a:t>
            </a:r>
          </a:p>
          <a:p>
            <a:pPr marL="0" indent="0" algn="just">
              <a:spcBef>
                <a:spcPts val="0"/>
              </a:spcBef>
              <a:buNone/>
            </a:pPr>
            <a:r>
              <a:rPr lang="ru-RU" sz="1400" dirty="0" smtClean="0">
                <a:latin typeface="Times New Roman" pitchFamily="18" charset="0"/>
                <a:cs typeface="Times New Roman" pitchFamily="18" charset="0"/>
              </a:rPr>
              <a:t>3. Слушать друг друга; </a:t>
            </a:r>
          </a:p>
          <a:p>
            <a:pPr marL="0" indent="0" algn="just">
              <a:spcBef>
                <a:spcPts val="0"/>
              </a:spcBef>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начинает игру вместе с детьми,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игры:</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Ну что, ребята, понравилась вам игра? Что нового узнали? Понравилась ли вам роль? Как считаете, все справились с обязанностями? Что вызывало трудности? Что удалось легко? Хотели бы вы поменять роль? Хотели бы поиграть снова? Молодцы ребята, у нас  с вами получилась интересная игра, спасибо вам! </a:t>
            </a:r>
          </a:p>
          <a:p>
            <a:pPr marL="0" indent="0" algn="just">
              <a:spcBef>
                <a:spcPts val="0"/>
              </a:spcBef>
              <a:buNone/>
            </a:pPr>
            <a:endParaRPr lang="ru-RU" sz="1400" dirty="0">
              <a:latin typeface="Times New Roman" pitchFamily="18" charset="0"/>
              <a:cs typeface="Times New Roman" pitchFamily="18" charset="0"/>
            </a:endParaRPr>
          </a:p>
        </p:txBody>
      </p:sp>
      <p:pic>
        <p:nvPicPr>
          <p:cNvPr id="4" name="Рисунок 3" descr="istockphoto-932003930-170667a.jpg"/>
          <p:cNvPicPr>
            <a:picLocks noChangeAspect="1"/>
          </p:cNvPicPr>
          <p:nvPr/>
        </p:nvPicPr>
        <p:blipFill>
          <a:blip r:embed="rId3" cstate="print">
            <a:clrChange>
              <a:clrFrom>
                <a:srgbClr val="FDFDFD"/>
              </a:clrFrom>
              <a:clrTo>
                <a:srgbClr val="FDFDFD">
                  <a:alpha val="0"/>
                </a:srgbClr>
              </a:clrTo>
            </a:clrChange>
          </a:blip>
          <a:stretch>
            <a:fillRect/>
          </a:stretch>
        </p:blipFill>
        <p:spPr>
          <a:xfrm>
            <a:off x="1691680" y="3258697"/>
            <a:ext cx="5761078" cy="3599303"/>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alpha val="45000"/>
          </a:srgbClr>
        </a:solidFill>
        <a:effectLst/>
      </p:bgPr>
    </p:bg>
    <p:spTree>
      <p:nvGrpSpPr>
        <p:cNvPr id="1" name=""/>
        <p:cNvGrpSpPr/>
        <p:nvPr/>
      </p:nvGrpSpPr>
      <p:grpSpPr>
        <a:xfrm>
          <a:off x="0" y="0"/>
          <a:ext cx="0" cy="0"/>
          <a:chOff x="0" y="0"/>
          <a:chExt cx="0" cy="0"/>
        </a:xfrm>
      </p:grpSpPr>
      <p:sp>
        <p:nvSpPr>
          <p:cNvPr id="6" name="Овал 5"/>
          <p:cNvSpPr/>
          <p:nvPr/>
        </p:nvSpPr>
        <p:spPr>
          <a:xfrm>
            <a:off x="6948264" y="0"/>
            <a:ext cx="936104" cy="836712"/>
          </a:xfrm>
          <a:prstGeom prst="ellipse">
            <a:avLst/>
          </a:prstGeom>
          <a:solidFill>
            <a:srgbClr val="00B050">
              <a:alpha val="1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11</a:t>
            </a:r>
            <a:endParaRPr lang="ru-RU" sz="1600" b="1" dirty="0">
              <a:solidFill>
                <a:srgbClr val="7030A0"/>
              </a:solidFill>
              <a:latin typeface="Times New Roman" pitchFamily="18" charset="0"/>
              <a:cs typeface="Times New Roman" pitchFamily="18" charset="0"/>
            </a:endParaRPr>
          </a:p>
        </p:txBody>
      </p:sp>
      <p:sp>
        <p:nvSpPr>
          <p:cNvPr id="2" name="Заголовок 1"/>
          <p:cNvSpPr>
            <a:spLocks noGrp="1"/>
          </p:cNvSpPr>
          <p:nvPr>
            <p:ph type="title"/>
          </p:nvPr>
        </p:nvSpPr>
        <p:spPr>
          <a:xfrm>
            <a:off x="755576" y="0"/>
            <a:ext cx="6301208" cy="1143000"/>
          </a:xfrm>
        </p:spPr>
        <p:txBody>
          <a:bodyPr>
            <a:noAutofit/>
          </a:bodyPr>
          <a:lstStyle/>
          <a:p>
            <a:r>
              <a:rPr lang="ru-RU" sz="3200" b="1" dirty="0" smtClean="0">
                <a:solidFill>
                  <a:srgbClr val="7030A0"/>
                </a:solidFill>
                <a:latin typeface="Times New Roman" pitchFamily="18" charset="0"/>
                <a:cs typeface="Times New Roman" pitchFamily="18" charset="0"/>
              </a:rPr>
              <a:t>«День защитника Отечества»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899592" y="1484784"/>
            <a:ext cx="5256584" cy="4525963"/>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знакомство со службой в Российской Армии..</a:t>
            </a:r>
          </a:p>
          <a:p>
            <a:pPr marL="0" indent="0" algn="just">
              <a:spcBef>
                <a:spcPts val="0"/>
              </a:spcBef>
              <a:buNone/>
            </a:pPr>
            <a:endParaRPr lang="ru-RU" sz="1400" b="1" dirty="0" smtClean="0">
              <a:solidFill>
                <a:srgbClr val="7030A0"/>
              </a:solidFill>
              <a:latin typeface="Times New Roman" pitchFamily="18" charset="0"/>
              <a:cs typeface="Times New Roman" pitchFamily="18" charset="0"/>
            </a:endParaRPr>
          </a:p>
          <a:p>
            <a:pPr marL="0" indent="0" algn="just">
              <a:spcBef>
                <a:spcPts val="0"/>
              </a:spcBef>
              <a:buNone/>
            </a:pPr>
            <a:endParaRPr lang="ru-RU" sz="1400" b="1" dirty="0" smtClean="0">
              <a:solidFill>
                <a:srgbClr val="7030A0"/>
              </a:solidFill>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latin typeface="Times New Roman" pitchFamily="18" charset="0"/>
                <a:cs typeface="Times New Roman" pitchFamily="18" charset="0"/>
              </a:rPr>
              <a:t>рассматривание с детьми особенностей военной формы пограничника, нашивок на форме, значков, медалей и т.п. Отгадывание загадок на военную тематику, беседы, чтение художественной литературы, просмотр иллюстраций, чтение стихотворений о Родине, Российской Армии.  </a:t>
            </a:r>
          </a:p>
          <a:p>
            <a:pPr marL="0" indent="0" algn="just">
              <a:spcBef>
                <a:spcPts val="0"/>
              </a:spcBef>
              <a:buNone/>
            </a:pPr>
            <a:r>
              <a:rPr lang="ru-RU" sz="1400" dirty="0" smtClean="0">
                <a:latin typeface="Times New Roman" pitchFamily="18" charset="0"/>
                <a:cs typeface="Times New Roman" pitchFamily="18" charset="0"/>
              </a:rPr>
              <a:t> </a:t>
            </a:r>
            <a:r>
              <a:rPr lang="uk-UA"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 командир, солдаты, медсестра. </a:t>
            </a:r>
          </a:p>
          <a:p>
            <a:pPr marL="1588" indent="0" algn="just">
              <a:spcAft>
                <a:spcPts val="0"/>
              </a:spcAft>
              <a:buNone/>
            </a:pPr>
            <a:r>
              <a:rPr lang="ru-RU" sz="1400" b="1" dirty="0" smtClean="0">
                <a:solidFill>
                  <a:srgbClr val="7030A0"/>
                </a:solidFill>
                <a:latin typeface="Times New Roman" pitchFamily="18" charset="0"/>
                <a:cs typeface="Times New Roman" pitchFamily="18" charset="0"/>
              </a:rPr>
              <a:t>Ход игры:</a:t>
            </a:r>
            <a:r>
              <a:rPr lang="ru-RU" sz="1400" dirty="0" smtClean="0">
                <a:latin typeface="Times New Roman" pitchFamily="18" charset="0"/>
                <a:cs typeface="Times New Roman" pitchFamily="18" charset="0"/>
              </a:rPr>
              <a:t> Мальчишки и девчонки! Предлагаю вам стать защитниками Отечества. Кто такой защитник? А вы бы хотели служить в армии? Значит нам нужна военная часть. Мальчики рассматривают из чего можно соорудить военную часть, расставляют атрибуты, быстро конструируют баррикады из конструкторов. Выбирается командир. Проходит набор в армию. Прохождение медкомиссии. Дети в роли военных выполняют все поручения командира. Военные учения плавно переходят  в атаку, при которой дети руководят  военной техникой, отбивая нападения врагов. Командир благодарит за службу, вскрывает конверт, в котором находятся ордена для участников игры. </a:t>
            </a:r>
          </a:p>
          <a:p>
            <a:pPr marL="0" indent="0" algn="just">
              <a:spcBef>
                <a:spcPts val="0"/>
              </a:spcBef>
              <a:buNone/>
            </a:pPr>
            <a:endParaRPr lang="ru-RU" sz="1400" dirty="0" smtClean="0">
              <a:latin typeface="Times New Roman" pitchFamily="18" charset="0"/>
              <a:cs typeface="Times New Roman" pitchFamily="18" charset="0"/>
            </a:endParaRPr>
          </a:p>
          <a:p>
            <a:pPr marL="0" indent="0" algn="just">
              <a:spcBef>
                <a:spcPts val="0"/>
              </a:spcBef>
              <a:buNone/>
            </a:pPr>
            <a:endParaRPr lang="ru-RU" sz="1400" dirty="0">
              <a:latin typeface="Times New Roman" pitchFamily="18" charset="0"/>
              <a:cs typeface="Times New Roman" pitchFamily="18" charset="0"/>
            </a:endParaRPr>
          </a:p>
        </p:txBody>
      </p:sp>
      <p:pic>
        <p:nvPicPr>
          <p:cNvPr id="4" name="Рисунок 3" descr="b9515a9e07ddcb0ee47c413b8f2eab63.jpg"/>
          <p:cNvPicPr>
            <a:picLocks noChangeAspect="1"/>
          </p:cNvPicPr>
          <p:nvPr/>
        </p:nvPicPr>
        <p:blipFill>
          <a:blip r:embed="rId3" cstate="print">
            <a:clrChange>
              <a:clrFrom>
                <a:srgbClr val="FFFFFF"/>
              </a:clrFrom>
              <a:clrTo>
                <a:srgbClr val="FFFFFF">
                  <a:alpha val="0"/>
                </a:srgbClr>
              </a:clrTo>
            </a:clrChange>
          </a:blip>
          <a:srcRect l="27119" r="20339"/>
          <a:stretch>
            <a:fillRect/>
          </a:stretch>
        </p:blipFill>
        <p:spPr>
          <a:xfrm>
            <a:off x="6156176" y="1916832"/>
            <a:ext cx="2232248" cy="4248472"/>
          </a:xfrm>
          <a:prstGeom prst="rect">
            <a:avLst/>
          </a:prstGeom>
        </p:spPr>
      </p:pic>
      <p:sp>
        <p:nvSpPr>
          <p:cNvPr id="5" name="TextBox 4"/>
          <p:cNvSpPr txBox="1"/>
          <p:nvPr/>
        </p:nvSpPr>
        <p:spPr>
          <a:xfrm>
            <a:off x="899592" y="836712"/>
            <a:ext cx="7272808" cy="1015663"/>
          </a:xfrm>
          <a:prstGeom prst="rect">
            <a:avLst/>
          </a:prstGeom>
          <a:noFill/>
        </p:spPr>
        <p:txBody>
          <a:bodyPr wrap="square" rtlCol="0">
            <a:spAutoFit/>
          </a:bodyPr>
          <a:lstStyle/>
          <a:p>
            <a:pPr algn="just"/>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ea typeface="Calibri"/>
                <a:cs typeface="Times New Roman" pitchFamily="18" charset="0"/>
              </a:rPr>
              <a:t>способствовать развитию творческой инициативы и поисковой деятельности дошкольников. Развитие умение брать на себя выбранную роль. Проявление самостоятельности при создание игровых условий.</a:t>
            </a:r>
            <a:endParaRPr lang="ru-RU" sz="1400" dirty="0" smtClean="0">
              <a:solidFill>
                <a:prstClr val="black"/>
              </a:solidFill>
              <a:latin typeface="Times New Roman" pitchFamily="18" charset="0"/>
              <a:cs typeface="Times New Roman" pitchFamily="18" charset="0"/>
            </a:endParaRPr>
          </a:p>
          <a:p>
            <a:endParaRPr lang="ru-RU" dirty="0"/>
          </a:p>
        </p:txBody>
      </p:sp>
      <p:sp>
        <p:nvSpPr>
          <p:cNvPr id="7" name="Прямоугольник 6"/>
          <p:cNvSpPr/>
          <p:nvPr/>
        </p:nvSpPr>
        <p:spPr>
          <a:xfrm>
            <a:off x="899592" y="1700808"/>
            <a:ext cx="7488832" cy="523220"/>
          </a:xfrm>
          <a:prstGeom prst="rect">
            <a:avLst/>
          </a:prstGeom>
        </p:spPr>
        <p:txBody>
          <a:bodyPr wrap="square">
            <a:spAutoFit/>
          </a:bodyPr>
          <a:lstStyle/>
          <a:p>
            <a:r>
              <a:rPr lang="ru-RU" sz="1400" b="1" dirty="0" smtClean="0">
                <a:solidFill>
                  <a:srgbClr val="7030A0"/>
                </a:solidFill>
                <a:latin typeface="Times New Roman" pitchFamily="18" charset="0"/>
                <a:cs typeface="Times New Roman" pitchFamily="18" charset="0"/>
              </a:rPr>
              <a:t>Оборудование:</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картинки с изображением родов войск,  барабан, стол и стул в медицинском кабинете, кегли, резиновые коврики «болотные кочки», мячи, корзина, конверт</a:t>
            </a:r>
            <a:endParaRPr lang="ru-RU" sz="1400" dirty="0"/>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128792" cy="1143000"/>
          </a:xfrm>
        </p:spPr>
        <p:txBody>
          <a:bodyPr>
            <a:normAutofit/>
          </a:bodyPr>
          <a:lstStyle/>
          <a:p>
            <a:r>
              <a:rPr lang="ru-RU" sz="3200" b="1" dirty="0" smtClean="0">
                <a:solidFill>
                  <a:srgbClr val="7030A0"/>
                </a:solidFill>
                <a:latin typeface="Times New Roman" pitchFamily="18" charset="0"/>
                <a:cs typeface="Times New Roman" pitchFamily="18" charset="0"/>
              </a:rPr>
              <a:t>«День защитника Отечества»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899592" y="836712"/>
            <a:ext cx="7344816" cy="4525963"/>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0" indent="0" algn="just">
              <a:spcBef>
                <a:spcPts val="0"/>
              </a:spcBef>
              <a:buNone/>
            </a:pPr>
            <a:r>
              <a:rPr lang="ru-RU" sz="1400" dirty="0" smtClean="0">
                <a:latin typeface="Times New Roman" pitchFamily="18" charset="0"/>
                <a:cs typeface="Times New Roman" pitchFamily="18" charset="0"/>
              </a:rPr>
              <a:t>1. Придумывать вместе;</a:t>
            </a:r>
          </a:p>
          <a:p>
            <a:pPr marL="0" indent="0" algn="just">
              <a:spcBef>
                <a:spcPts val="0"/>
              </a:spcBef>
              <a:buNone/>
            </a:pPr>
            <a:r>
              <a:rPr lang="ru-RU" sz="1400" dirty="0" smtClean="0">
                <a:latin typeface="Times New Roman" pitchFamily="18" charset="0"/>
                <a:cs typeface="Times New Roman" pitchFamily="18" charset="0"/>
              </a:rPr>
              <a:t>2. Говорить по очереди; </a:t>
            </a:r>
          </a:p>
          <a:p>
            <a:pPr marL="0" indent="0" algn="just">
              <a:spcBef>
                <a:spcPts val="0"/>
              </a:spcBef>
              <a:buNone/>
            </a:pPr>
            <a:r>
              <a:rPr lang="ru-RU" sz="1400" dirty="0" smtClean="0">
                <a:latin typeface="Times New Roman" pitchFamily="18" charset="0"/>
                <a:cs typeface="Times New Roman" pitchFamily="18" charset="0"/>
              </a:rPr>
              <a:t>3. Слушать друг друга; </a:t>
            </a:r>
          </a:p>
          <a:p>
            <a:pPr marL="0" indent="0" algn="just">
              <a:spcBef>
                <a:spcPts val="0"/>
              </a:spcBef>
              <a:buNone/>
              <a:tabLst>
                <a:tab pos="1882775" algn="l"/>
              </a:tabLst>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начинает игру вместе с детьми,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Ребята, сегодня мы познакомились с военной игрой. На войне победили русские солдаты, а у нас дружба, понравилась ли вам наша игра? Что было трудно? Что понравилось? Теперь вы самостоятельно можете организовать игру в военных.</a:t>
            </a:r>
          </a:p>
          <a:p>
            <a:pPr marL="0" indent="0" algn="just">
              <a:spcBef>
                <a:spcPts val="0"/>
              </a:spcBef>
              <a:buNone/>
            </a:pPr>
            <a:endParaRPr lang="ru-RU" sz="1400" dirty="0">
              <a:latin typeface="Times New Roman" pitchFamily="18" charset="0"/>
              <a:cs typeface="Times New Roman" pitchFamily="18" charset="0"/>
            </a:endParaRPr>
          </a:p>
        </p:txBody>
      </p:sp>
      <p:pic>
        <p:nvPicPr>
          <p:cNvPr id="4" name="Рисунок 3" descr="c4c3aa55-2c02-5948-bdd9-1d2a9ab435dc.jpg"/>
          <p:cNvPicPr>
            <a:picLocks noChangeAspect="1"/>
          </p:cNvPicPr>
          <p:nvPr/>
        </p:nvPicPr>
        <p:blipFill>
          <a:blip r:embed="rId3" cstate="print">
            <a:clrChange>
              <a:clrFrom>
                <a:srgbClr val="DFEBF7"/>
              </a:clrFrom>
              <a:clrTo>
                <a:srgbClr val="DFEBF7">
                  <a:alpha val="0"/>
                </a:srgbClr>
              </a:clrTo>
            </a:clrChange>
          </a:blip>
          <a:stretch>
            <a:fillRect/>
          </a:stretch>
        </p:blipFill>
        <p:spPr>
          <a:xfrm>
            <a:off x="1907704" y="3501008"/>
            <a:ext cx="5040560" cy="356383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579E">
            <a:alpha val="25000"/>
          </a:srgbClr>
        </a:solidFill>
        <a:effectLst/>
      </p:bgPr>
    </p:bg>
    <p:spTree>
      <p:nvGrpSpPr>
        <p:cNvPr id="1" name=""/>
        <p:cNvGrpSpPr/>
        <p:nvPr/>
      </p:nvGrpSpPr>
      <p:grpSpPr>
        <a:xfrm>
          <a:off x="0" y="0"/>
          <a:ext cx="0" cy="0"/>
          <a:chOff x="0" y="0"/>
          <a:chExt cx="0" cy="0"/>
        </a:xfrm>
      </p:grpSpPr>
      <p:pic>
        <p:nvPicPr>
          <p:cNvPr id="4" name="Рисунок 3" descr="4.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860032" y="2564904"/>
            <a:ext cx="3789040" cy="3789040"/>
          </a:xfrm>
          <a:prstGeom prst="rect">
            <a:avLst/>
          </a:prstGeom>
        </p:spPr>
      </p:pic>
      <p:sp>
        <p:nvSpPr>
          <p:cNvPr id="2" name="Заголовок 1"/>
          <p:cNvSpPr>
            <a:spLocks noGrp="1"/>
          </p:cNvSpPr>
          <p:nvPr>
            <p:ph type="title"/>
          </p:nvPr>
        </p:nvSpPr>
        <p:spPr>
          <a:xfrm>
            <a:off x="0" y="188640"/>
            <a:ext cx="8229600" cy="1143000"/>
          </a:xfrm>
        </p:spPr>
        <p:txBody>
          <a:bodyPr/>
          <a:lstStyle/>
          <a:p>
            <a:r>
              <a:rPr lang="ru-RU" sz="3600" b="1" dirty="0" smtClean="0">
                <a:solidFill>
                  <a:srgbClr val="7030A0"/>
                </a:solidFill>
                <a:latin typeface="Times New Roman" pitchFamily="18" charset="0"/>
                <a:cs typeface="Times New Roman" pitchFamily="18" charset="0"/>
              </a:rPr>
              <a:t>«Служба спасения»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71600" y="764705"/>
            <a:ext cx="7200800" cy="2664296"/>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 </a:t>
            </a:r>
            <a:r>
              <a:rPr lang="ru-RU" sz="1400" dirty="0" smtClean="0">
                <a:latin typeface="Times New Roman" pitchFamily="18" charset="0"/>
                <a:cs typeface="Times New Roman" pitchFamily="18" charset="0"/>
              </a:rPr>
              <a:t>развитие у детей инициативы, оригинальности и творческого воображения в сюжетно-ролевой игре; развитие творческой самостоятельности при обыгрывании сюжета, формирование положительных взаимоотношений между детьми.</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Выполнить все спасательные операции</a:t>
            </a:r>
            <a:r>
              <a:rPr lang="ru-RU" sz="1400" b="1" dirty="0" smtClean="0">
                <a:latin typeface="Times New Roman" pitchFamily="18" charset="0"/>
                <a:cs typeface="Times New Roman" pitchFamily="18" charset="0"/>
              </a:rPr>
              <a:t> </a:t>
            </a:r>
            <a:endParaRPr lang="ru-RU" sz="1400" dirty="0" smtClean="0">
              <a:solidFill>
                <a:srgbClr val="7030A0"/>
              </a:solidFill>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музыкальная подборка (сирена пожарной машины), атрибуты для пожарных, спасателей МЧС,  врача и медсестры, диспетчера, пожарная  машина из мягких модулей, дом, ноутбук, телефон, аптечка медицинская, рации.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чтение художественной литературы,  просмотр мультфильма «Кошкин дом». Дидактические игры по пожарной  безопасности. Ознакомление с техникой, помогающей в экстренных ситуациях. Рассматривание иллюстраций по темам экстремальных ситуаций. </a:t>
            </a:r>
          </a:p>
          <a:p>
            <a:pPr marL="0" indent="0" algn="just">
              <a:spcBef>
                <a:spcPts val="0"/>
              </a:spcBef>
              <a:buNone/>
            </a:pPr>
            <a:r>
              <a:rPr lang="uk-UA" sz="1400" b="1" dirty="0" smtClean="0">
                <a:solidFill>
                  <a:srgbClr val="7030A0"/>
                </a:solidFill>
                <a:latin typeface="Times New Roman" pitchFamily="18" charset="0"/>
                <a:cs typeface="Times New Roman" pitchFamily="18" charset="0"/>
              </a:rPr>
              <a:t>Роли:</a:t>
            </a:r>
            <a:r>
              <a:rPr lang="uk-UA"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пожарный, диспетчер, спасатели МЧС, медсестра.</a:t>
            </a:r>
          </a:p>
        </p:txBody>
      </p:sp>
      <p:sp>
        <p:nvSpPr>
          <p:cNvPr id="6" name="TextBox 5"/>
          <p:cNvSpPr txBox="1"/>
          <p:nvPr/>
        </p:nvSpPr>
        <p:spPr>
          <a:xfrm>
            <a:off x="539552" y="3429000"/>
            <a:ext cx="4392488" cy="369332"/>
          </a:xfrm>
          <a:prstGeom prst="rect">
            <a:avLst/>
          </a:prstGeom>
          <a:noFill/>
        </p:spPr>
        <p:txBody>
          <a:bodyPr wrap="square" rtlCol="0">
            <a:spAutoFit/>
          </a:bodyPr>
          <a:lstStyle/>
          <a:p>
            <a:endParaRPr lang="ru-RU" dirty="0"/>
          </a:p>
        </p:txBody>
      </p:sp>
      <p:sp>
        <p:nvSpPr>
          <p:cNvPr id="7" name="TextBox 6"/>
          <p:cNvSpPr txBox="1"/>
          <p:nvPr/>
        </p:nvSpPr>
        <p:spPr>
          <a:xfrm>
            <a:off x="971600" y="3356992"/>
            <a:ext cx="4464496" cy="2246769"/>
          </a:xfrm>
          <a:prstGeom prst="rect">
            <a:avLst/>
          </a:prstGeom>
          <a:noFill/>
        </p:spPr>
        <p:txBody>
          <a:bodyPr wrap="square" rtlCol="0">
            <a:spAutoFit/>
          </a:bodyPr>
          <a:lstStyle/>
          <a:p>
            <a:pPr algn="just">
              <a:spcAft>
                <a:spcPts val="0"/>
              </a:spcAft>
            </a:pPr>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a:rPr>
              <a:t>Сегодня, ребята,  я предлагаю вам перевоплотиться в  спасателей. Распределим роли. Люди все тихонько спят, потихоньку все сопят. Вдруг будильник зазвенел, больше спать не захотел. (Звенит будильник, дети расходятся по своим рабочим местам). Пожарные - переодеваются, диспетчер  - делает запись, спасатели МЧС -  берут необходимые атрибуты, грузят на машины. Врач и медсестра надевают халаты, раскладывают медицинские инструменты. </a:t>
            </a:r>
            <a:endParaRPr lang="ru-RU" sz="1400" dirty="0" smtClean="0"/>
          </a:p>
          <a:p>
            <a:pPr algn="just"/>
            <a:endParaRPr lang="ru-RU" sz="1400" dirty="0">
              <a:solidFill>
                <a:prstClr val="black"/>
              </a:solidFill>
              <a:latin typeface="Arial" pitchFamily="34" charset="0"/>
              <a:cs typeface="Arial" pitchFamily="34" charset="0"/>
            </a:endParaRPr>
          </a:p>
        </p:txBody>
      </p:sp>
      <p:sp>
        <p:nvSpPr>
          <p:cNvPr id="8" name="Овал 7"/>
          <p:cNvSpPr/>
          <p:nvPr/>
        </p:nvSpPr>
        <p:spPr>
          <a:xfrm>
            <a:off x="6876256" y="0"/>
            <a:ext cx="936104" cy="692696"/>
          </a:xfrm>
          <a:prstGeom prst="ellipse">
            <a:avLst/>
          </a:prstGeom>
          <a:solidFill>
            <a:srgbClr val="F3579E">
              <a:alpha val="16000"/>
            </a:srgbClr>
          </a:solidFill>
          <a:ln>
            <a:solidFill>
              <a:srgbClr val="F35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12</a:t>
            </a:r>
            <a:endParaRPr lang="ru-RU"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579E">
            <a:alpha val="2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normAutofit/>
          </a:bodyPr>
          <a:lstStyle/>
          <a:p>
            <a:r>
              <a:rPr lang="ru-RU" sz="3600" b="1" dirty="0" smtClean="0">
                <a:solidFill>
                  <a:srgbClr val="7030A0"/>
                </a:solidFill>
                <a:latin typeface="Times New Roman" pitchFamily="18" charset="0"/>
                <a:cs typeface="Times New Roman" pitchFamily="18" charset="0"/>
              </a:rPr>
              <a:t>«Служба спасения»</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971600" y="764704"/>
            <a:ext cx="7200800" cy="3744416"/>
          </a:xfrm>
        </p:spPr>
        <p:txBody>
          <a:bodyPr>
            <a:noAutofit/>
          </a:bodyPr>
          <a:lstStyle/>
          <a:p>
            <a:pPr marL="0" indent="0" algn="just" defTabSz="0">
              <a:spcBef>
                <a:spcPts val="0"/>
              </a:spcBef>
              <a:buNone/>
              <a:tabLst>
                <a:tab pos="0" algn="l"/>
                <a:tab pos="95250" algn="l"/>
              </a:tabLst>
            </a:pPr>
            <a:r>
              <a:rPr lang="ru-RU" sz="1400" dirty="0" smtClean="0">
                <a:latin typeface="Times New Roman" pitchFamily="18" charset="0"/>
                <a:cs typeface="Times New Roman" pitchFamily="18" charset="0"/>
              </a:rPr>
              <a:t>А у кошки беда! Обвалилась крыша дома и кошку придавило. Командир делает вызов «скорой помощи» и спасателей МЧС с собакой. Спасатели и медики приезжают  на помощь,  аккуратно работают,  разбирая завал. Спасённой кошечке оказывают медицинскую помощь. Молодцы! Объявляю благодарность, за смелость, и спасению пострадавшей кошки. Игра продолжается, дети сами придумывают экстренные ситуации </a:t>
            </a:r>
          </a:p>
          <a:p>
            <a:pPr marL="0" indent="0" algn="just" defTabSz="0">
              <a:buNone/>
              <a:tabLst>
                <a:tab pos="0" algn="l"/>
                <a:tab pos="273050" algn="l"/>
              </a:tabLst>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0" indent="0" algn="just" defTabSz="0">
              <a:buNone/>
              <a:tabLst>
                <a:tab pos="0" algn="l"/>
                <a:tab pos="273050" algn="l"/>
              </a:tabLst>
            </a:pPr>
            <a:r>
              <a:rPr lang="ru-RU" sz="1400" dirty="0" smtClean="0">
                <a:latin typeface="Times New Roman" pitchFamily="18" charset="0"/>
                <a:cs typeface="Times New Roman" pitchFamily="18" charset="0"/>
              </a:rPr>
              <a:t>1. Придумывать вместе;</a:t>
            </a:r>
          </a:p>
          <a:p>
            <a:pPr marL="0" indent="0" algn="just" defTabSz="0">
              <a:buNone/>
              <a:tabLst>
                <a:tab pos="0" algn="l"/>
                <a:tab pos="273050" algn="l"/>
              </a:tabLst>
            </a:pPr>
            <a:r>
              <a:rPr lang="ru-RU" sz="1400" dirty="0" smtClean="0">
                <a:latin typeface="Times New Roman" pitchFamily="18" charset="0"/>
                <a:cs typeface="Times New Roman" pitchFamily="18" charset="0"/>
              </a:rPr>
              <a:t>2. Говорить по очереди; </a:t>
            </a:r>
          </a:p>
          <a:p>
            <a:pPr marL="0" indent="0" algn="just" defTabSz="0">
              <a:buNone/>
              <a:tabLst>
                <a:tab pos="0" algn="l"/>
                <a:tab pos="273050" algn="l"/>
              </a:tabLst>
            </a:pPr>
            <a:r>
              <a:rPr lang="ru-RU" sz="1400" dirty="0" smtClean="0">
                <a:latin typeface="Times New Roman" pitchFamily="18" charset="0"/>
                <a:cs typeface="Times New Roman" pitchFamily="18" charset="0"/>
              </a:rPr>
              <a:t>3. Слушать друг друга; </a:t>
            </a:r>
          </a:p>
          <a:p>
            <a:pPr marL="0" indent="0" algn="just" defTabSz="0">
              <a:buNone/>
              <a:tabLst>
                <a:tab pos="0" algn="l"/>
                <a:tab pos="273050" algn="l"/>
              </a:tabLst>
            </a:pPr>
            <a:r>
              <a:rPr lang="ru-RU" sz="1400" dirty="0" smtClean="0">
                <a:latin typeface="Times New Roman" pitchFamily="18" charset="0"/>
                <a:cs typeface="Times New Roman" pitchFamily="18" charset="0"/>
              </a:rPr>
              <a:t>4. Приглашать в игру всех желающих; </a:t>
            </a:r>
          </a:p>
          <a:p>
            <a:pPr marL="0" indent="0" algn="just" defTabSz="0">
              <a:buNone/>
              <a:tabLst>
                <a:tab pos="0" algn="l"/>
                <a:tab pos="273050" algn="l"/>
              </a:tabLst>
            </a:pPr>
            <a:r>
              <a:rPr lang="ru-RU" sz="1400" dirty="0" smtClean="0">
                <a:latin typeface="Times New Roman" pitchFamily="18" charset="0"/>
                <a:cs typeface="Times New Roman" pitchFamily="18" charset="0"/>
              </a:rPr>
              <a:t>5. Нельзя кричать друг на друга и ссориться; </a:t>
            </a:r>
          </a:p>
          <a:p>
            <a:pPr marL="0" indent="0" algn="just" defTabSz="0">
              <a:buNone/>
              <a:tabLst>
                <a:tab pos="0" algn="l"/>
                <a:tab pos="273050" algn="l"/>
              </a:tabLst>
            </a:pPr>
            <a:r>
              <a:rPr lang="ru-RU" sz="1400" dirty="0" smtClean="0">
                <a:latin typeface="Times New Roman" pitchFamily="18" charset="0"/>
                <a:cs typeface="Times New Roman" pitchFamily="18" charset="0"/>
              </a:rPr>
              <a:t>6. Нельзя перебивать друг друга. </a:t>
            </a:r>
          </a:p>
          <a:p>
            <a:pPr marL="0" indent="0" algn="just" defTabSz="0">
              <a:buNone/>
              <a:tabLst>
                <a:tab pos="0" algn="l"/>
                <a:tab pos="273050" algn="l"/>
              </a:tabLst>
            </a:pPr>
            <a:r>
              <a:rPr lang="ru-RU" sz="1400" b="1" dirty="0" smtClean="0">
                <a:solidFill>
                  <a:srgbClr val="7030A0"/>
                </a:solidFill>
                <a:latin typeface="Times New Roman" pitchFamily="18" charset="0"/>
                <a:cs typeface="Times New Roman" pitchFamily="18" charset="0"/>
              </a:rPr>
              <a:t>Руководство игрой: </a:t>
            </a:r>
            <a:r>
              <a:rPr lang="ru-RU" sz="1400" dirty="0" smtClean="0">
                <a:latin typeface="Times New Roman" pitchFamily="18" charset="0"/>
                <a:cs typeface="Times New Roman" pitchFamily="18" charset="0"/>
              </a:rPr>
              <a:t>Воспитатель в роли наблюдателя. Поддерживает идеи детей, помогает их обыграть, ненавязчиво предлагает правильные формулировки диалогов, регулирует ролевое поведение. Во время затруднений в продолжении сюжета предлагает проблемные ситуации: забыли дома ключи, как попасть домой? Птенец выпал из гнезда, как ему помочь? Конкурс на лучшего спасателя. На улице опасный хищник.. </a:t>
            </a:r>
          </a:p>
          <a:p>
            <a:pPr marL="0" indent="0" algn="just" defTabSz="0">
              <a:buNone/>
              <a:tabLst>
                <a:tab pos="0" algn="l"/>
                <a:tab pos="273050" algn="l"/>
              </a:tabLst>
            </a:pPr>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Ребята, вы сегодня были героями! Вам понравилось, помогать в беде и решать сложные задачки? Я точно знаю, что вы умеете справиться с любой бедой. И самое главное знаете, как вызвать службу спасения! Скажите, что вам запомнилось и понравилось в сегодняшней игре?</a:t>
            </a:r>
          </a:p>
          <a:p>
            <a:pPr marL="0" indent="0" algn="just" defTabSz="0">
              <a:spcBef>
                <a:spcPts val="0"/>
              </a:spcBef>
              <a:buNone/>
              <a:tabLst>
                <a:tab pos="0" algn="l"/>
                <a:tab pos="273050" algn="l"/>
              </a:tabLst>
            </a:pPr>
            <a:endParaRPr lang="ru-RU" sz="1400" dirty="0">
              <a:latin typeface="Times New Roman" pitchFamily="18" charset="0"/>
              <a:cs typeface="Times New Roman" pitchFamily="18" charset="0"/>
            </a:endParaRPr>
          </a:p>
        </p:txBody>
      </p:sp>
      <p:pic>
        <p:nvPicPr>
          <p:cNvPr id="4" name="Рисунок 3" descr="vector-firefighter-tool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004048" y="2132856"/>
            <a:ext cx="2977831" cy="215212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a:bodyPr>
          <a:lstStyle/>
          <a:p>
            <a:r>
              <a:rPr lang="ru-RU" sz="3600" b="1" dirty="0" smtClean="0">
                <a:solidFill>
                  <a:schemeClr val="accent4">
                    <a:lumMod val="75000"/>
                  </a:schemeClr>
                </a:solidFill>
                <a:latin typeface="Times New Roman" pitchFamily="18" charset="0"/>
                <a:cs typeface="Times New Roman" pitchFamily="18" charset="0"/>
              </a:rPr>
              <a:t>Раздел 2</a:t>
            </a:r>
          </a:p>
        </p:txBody>
      </p:sp>
      <p:sp>
        <p:nvSpPr>
          <p:cNvPr id="3" name="Содержимое 2"/>
          <p:cNvSpPr>
            <a:spLocks noGrp="1"/>
          </p:cNvSpPr>
          <p:nvPr>
            <p:ph idx="1"/>
          </p:nvPr>
        </p:nvSpPr>
        <p:spPr>
          <a:xfrm>
            <a:off x="1115616" y="1484784"/>
            <a:ext cx="6840760" cy="4525963"/>
          </a:xfrm>
        </p:spPr>
        <p:txBody>
          <a:bodyPr/>
          <a:lstStyle/>
          <a:p>
            <a:pPr>
              <a:lnSpc>
                <a:spcPct val="150000"/>
              </a:lnSpc>
              <a:buNone/>
            </a:pPr>
            <a:r>
              <a:rPr lang="ru-RU" sz="2800" b="1" dirty="0" smtClean="0">
                <a:solidFill>
                  <a:srgbClr val="00B050"/>
                </a:solidFill>
                <a:latin typeface="Times New Roman" pitchFamily="18" charset="0"/>
                <a:cs typeface="Times New Roman" pitchFamily="18" charset="0"/>
              </a:rPr>
              <a:t>«Поликлиника»                  </a:t>
            </a:r>
            <a:r>
              <a:rPr lang="ru-RU" sz="2800" b="1" dirty="0" smtClean="0">
                <a:solidFill>
                  <a:srgbClr val="00B050"/>
                </a:solidFill>
                <a:latin typeface="Times New Roman" pitchFamily="18" charset="0"/>
                <a:cs typeface="Times New Roman" pitchFamily="18" charset="0"/>
              </a:rPr>
              <a:t>                    6</a:t>
            </a:r>
            <a:endParaRPr lang="ru-RU" sz="2800" b="1" dirty="0" smtClean="0">
              <a:solidFill>
                <a:srgbClr val="00B050"/>
              </a:solidFill>
              <a:latin typeface="Times New Roman" pitchFamily="18" charset="0"/>
              <a:cs typeface="Times New Roman" pitchFamily="18" charset="0"/>
            </a:endParaRPr>
          </a:p>
          <a:p>
            <a:pPr>
              <a:lnSpc>
                <a:spcPct val="150000"/>
              </a:lnSpc>
              <a:buNone/>
            </a:pPr>
            <a:r>
              <a:rPr lang="ru-RU" sz="2800" b="1" dirty="0" smtClean="0">
                <a:solidFill>
                  <a:srgbClr val="F3579E"/>
                </a:solidFill>
                <a:latin typeface="Times New Roman" pitchFamily="18" charset="0"/>
                <a:cs typeface="Times New Roman" pitchFamily="18" charset="0"/>
              </a:rPr>
              <a:t>«Мы исследователи»        </a:t>
            </a:r>
            <a:r>
              <a:rPr lang="en-US" sz="2800" b="1" dirty="0" smtClean="0">
                <a:solidFill>
                  <a:srgbClr val="F3579E"/>
                </a:solidFill>
                <a:latin typeface="Times New Roman" pitchFamily="18" charset="0"/>
                <a:cs typeface="Times New Roman" pitchFamily="18" charset="0"/>
              </a:rPr>
              <a:t>   </a:t>
            </a:r>
            <a:r>
              <a:rPr lang="ru-RU" sz="2800" b="1" dirty="0" smtClean="0">
                <a:solidFill>
                  <a:srgbClr val="F3579E"/>
                </a:solidFill>
                <a:latin typeface="Times New Roman" pitchFamily="18" charset="0"/>
                <a:cs typeface="Times New Roman" pitchFamily="18" charset="0"/>
              </a:rPr>
              <a:t>                   7</a:t>
            </a:r>
            <a:endParaRPr lang="ru-RU" sz="2800" b="1" dirty="0" smtClean="0">
              <a:solidFill>
                <a:srgbClr val="F3579E"/>
              </a:solidFill>
              <a:latin typeface="Times New Roman" pitchFamily="18" charset="0"/>
              <a:cs typeface="Times New Roman" pitchFamily="18" charset="0"/>
            </a:endParaRPr>
          </a:p>
          <a:p>
            <a:pPr>
              <a:lnSpc>
                <a:spcPct val="150000"/>
              </a:lnSpc>
              <a:buNone/>
            </a:pPr>
            <a:r>
              <a:rPr lang="ru-RU" sz="2800" b="1" dirty="0" smtClean="0">
                <a:solidFill>
                  <a:srgbClr val="00B0F0"/>
                </a:solidFill>
                <a:latin typeface="Times New Roman" pitchFamily="18" charset="0"/>
                <a:cs typeface="Times New Roman" pitchFamily="18" charset="0"/>
              </a:rPr>
              <a:t>«Салон красоты»             </a:t>
            </a:r>
            <a:r>
              <a:rPr lang="en-US" sz="2800" b="1" dirty="0" smtClean="0">
                <a:solidFill>
                  <a:srgbClr val="00B0F0"/>
                </a:solidFill>
                <a:latin typeface="Times New Roman" pitchFamily="18" charset="0"/>
                <a:cs typeface="Times New Roman" pitchFamily="18" charset="0"/>
              </a:rPr>
              <a:t>  </a:t>
            </a:r>
            <a:r>
              <a:rPr lang="ru-RU" sz="2800" b="1" dirty="0" smtClean="0">
                <a:solidFill>
                  <a:srgbClr val="00B0F0"/>
                </a:solidFill>
                <a:latin typeface="Times New Roman" pitchFamily="18" charset="0"/>
                <a:cs typeface="Times New Roman" pitchFamily="18" charset="0"/>
              </a:rPr>
              <a:t> </a:t>
            </a:r>
            <a:r>
              <a:rPr lang="ru-RU" sz="2800" b="1" dirty="0" smtClean="0">
                <a:solidFill>
                  <a:srgbClr val="00B0F0"/>
                </a:solidFill>
                <a:latin typeface="Times New Roman" pitchFamily="18" charset="0"/>
                <a:cs typeface="Times New Roman" pitchFamily="18" charset="0"/>
              </a:rPr>
              <a:t>                    </a:t>
            </a:r>
            <a:r>
              <a:rPr lang="ru-RU" sz="2800" b="1" dirty="0" smtClean="0">
                <a:solidFill>
                  <a:srgbClr val="00B0F0"/>
                </a:solidFill>
                <a:latin typeface="Times New Roman" pitchFamily="18" charset="0"/>
                <a:cs typeface="Times New Roman" pitchFamily="18" charset="0"/>
              </a:rPr>
              <a:t>8</a:t>
            </a:r>
          </a:p>
          <a:p>
            <a:pPr>
              <a:lnSpc>
                <a:spcPct val="150000"/>
              </a:lnSpc>
              <a:buNone/>
            </a:pPr>
            <a:r>
              <a:rPr lang="ru-RU" sz="2800" b="1" dirty="0" smtClean="0">
                <a:solidFill>
                  <a:srgbClr val="FFFF00"/>
                </a:solidFill>
                <a:latin typeface="Times New Roman" pitchFamily="18" charset="0"/>
                <a:cs typeface="Times New Roman" pitchFamily="18" charset="0"/>
              </a:rPr>
              <a:t>«Строительная фирма»   </a:t>
            </a:r>
            <a:r>
              <a:rPr lang="en-US" sz="2800" b="1" dirty="0" smtClean="0">
                <a:solidFill>
                  <a:srgbClr val="FFFF00"/>
                </a:solidFill>
                <a:latin typeface="Times New Roman" pitchFamily="18" charset="0"/>
                <a:cs typeface="Times New Roman" pitchFamily="18" charset="0"/>
              </a:rPr>
              <a:t>  </a:t>
            </a:r>
            <a:r>
              <a:rPr lang="ru-RU" sz="2800" b="1" dirty="0" smtClean="0">
                <a:solidFill>
                  <a:srgbClr val="FFFF00"/>
                </a:solidFill>
                <a:latin typeface="Times New Roman" pitchFamily="18" charset="0"/>
                <a:cs typeface="Times New Roman" pitchFamily="18" charset="0"/>
              </a:rPr>
              <a:t> </a:t>
            </a:r>
            <a:r>
              <a:rPr lang="ru-RU" sz="2800" b="1" dirty="0" smtClean="0">
                <a:solidFill>
                  <a:srgbClr val="FFFF00"/>
                </a:solidFill>
                <a:latin typeface="Times New Roman" pitchFamily="18" charset="0"/>
                <a:cs typeface="Times New Roman" pitchFamily="18" charset="0"/>
              </a:rPr>
              <a:t>                   9</a:t>
            </a:r>
            <a:endParaRPr lang="ru-RU" sz="2800" b="1" dirty="0" smtClean="0">
              <a:solidFill>
                <a:srgbClr val="FFFF00"/>
              </a:solidFill>
              <a:latin typeface="Times New Roman" pitchFamily="18" charset="0"/>
              <a:cs typeface="Times New Roman" pitchFamily="18" charset="0"/>
            </a:endParaRPr>
          </a:p>
          <a:p>
            <a:pPr>
              <a:lnSpc>
                <a:spcPct val="150000"/>
              </a:lnSpc>
              <a:buNone/>
            </a:pPr>
            <a:r>
              <a:rPr lang="ru-RU" sz="2800" b="1" dirty="0" smtClean="0">
                <a:solidFill>
                  <a:srgbClr val="FFC000"/>
                </a:solidFill>
                <a:latin typeface="Times New Roman" pitchFamily="18" charset="0"/>
                <a:cs typeface="Times New Roman" pitchFamily="18" charset="0"/>
              </a:rPr>
              <a:t>«Супермаркет»                   </a:t>
            </a:r>
            <a:r>
              <a:rPr lang="ru-RU" sz="2800" b="1" dirty="0" smtClean="0">
                <a:solidFill>
                  <a:srgbClr val="FFC000"/>
                </a:solidFill>
                <a:latin typeface="Times New Roman" pitchFamily="18" charset="0"/>
                <a:cs typeface="Times New Roman" pitchFamily="18" charset="0"/>
              </a:rPr>
              <a:t>                    10</a:t>
            </a:r>
            <a:endParaRPr lang="ru-RU" sz="2800" b="1" dirty="0" smtClean="0">
              <a:solidFill>
                <a:srgbClr val="FFC000"/>
              </a:solidFill>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128792" cy="1143000"/>
          </a:xfrm>
        </p:spPr>
        <p:txBody>
          <a:bodyPr>
            <a:noAutofit/>
          </a:bodyPr>
          <a:lstStyle/>
          <a:p>
            <a:r>
              <a:rPr lang="ru-RU" sz="3600" b="1" dirty="0" smtClean="0">
                <a:solidFill>
                  <a:srgbClr val="7030A0"/>
                </a:solidFill>
                <a:latin typeface="Times New Roman" pitchFamily="18" charset="0"/>
                <a:cs typeface="Times New Roman" pitchFamily="18" charset="0"/>
              </a:rPr>
              <a:t>«Военные разведчики»</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971600" y="764704"/>
            <a:ext cx="7200800" cy="4525963"/>
          </a:xfrm>
        </p:spPr>
        <p:txBody>
          <a:bodyPr/>
          <a:lstStyle/>
          <a:p>
            <a:pPr marL="95250" indent="0" algn="just">
              <a:spcAft>
                <a:spcPts val="0"/>
              </a:spcAft>
              <a:buNone/>
            </a:pPr>
            <a:r>
              <a:rPr lang="ru-RU" sz="1400" b="1" dirty="0" smtClean="0">
                <a:solidFill>
                  <a:srgbClr val="7030A0"/>
                </a:solidFill>
                <a:latin typeface="Times New Roman" pitchFamily="18" charset="0"/>
                <a:cs typeface="Times New Roman" pitchFamily="18" charset="0"/>
              </a:rPr>
              <a:t>Педагогическая цель: </a:t>
            </a:r>
            <a:r>
              <a:rPr lang="ru-RU" sz="1400" dirty="0" smtClean="0">
                <a:latin typeface="Times New Roman" pitchFamily="18" charset="0"/>
                <a:cs typeface="Times New Roman" pitchFamily="18" charset="0"/>
              </a:rPr>
              <a:t>формирование  умения творчески развивать сюжет игры; способствовать развитию творческой инициативы и поисковой деятельности дошкольников. Развитие умение брать на себя выбранную роль. Проявление самостоятельности в придумывании игровых условий.</a:t>
            </a:r>
          </a:p>
          <a:p>
            <a:pPr marL="95250" lv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solidFill>
                  <a:prstClr val="black"/>
                </a:solidFill>
                <a:latin typeface="Times New Roman" pitchFamily="18" charset="0"/>
                <a:cs typeface="Times New Roman" pitchFamily="18" charset="0"/>
              </a:rPr>
              <a:t>развитие сюжета в воображаемой ситуации на патриотическую тему «Военные разведчики».</a:t>
            </a:r>
          </a:p>
          <a:p>
            <a:pPr marL="95250" lv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solidFill>
                  <a:prstClr val="black"/>
                </a:solidFill>
                <a:latin typeface="Times New Roman" pitchFamily="18" charset="0"/>
                <a:cs typeface="Times New Roman" pitchFamily="18" charset="0"/>
              </a:rPr>
              <a:t>оружие,  мешочки с песком, шапочки и бинты для медсестёр, пилотки, дуги, лавочки. </a:t>
            </a:r>
          </a:p>
          <a:p>
            <a:pPr marL="95250" lv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solidFill>
                  <a:prstClr val="black"/>
                </a:solidFill>
                <a:latin typeface="Times New Roman" pitchFamily="18" charset="0"/>
                <a:cs typeface="Times New Roman" pitchFamily="18" charset="0"/>
              </a:rPr>
              <a:t>Рассматривание иллюстраций на военную тематику. Чтение рассказа А.Митяева «Почему Армия родная». Изготовление атрибутов к игре.</a:t>
            </a:r>
          </a:p>
          <a:p>
            <a:pPr marL="95250" lvl="0" indent="0" algn="just">
              <a:spcBef>
                <a:spcPts val="0"/>
              </a:spcBef>
              <a:buNone/>
            </a:pPr>
            <a:r>
              <a:rPr lang="uk-UA" sz="1400" b="1" dirty="0" smtClean="0">
                <a:solidFill>
                  <a:srgbClr val="7030A0"/>
                </a:solidFill>
                <a:latin typeface="Times New Roman" pitchFamily="18" charset="0"/>
                <a:cs typeface="Times New Roman" pitchFamily="18" charset="0"/>
              </a:rPr>
              <a:t>Роли: </a:t>
            </a:r>
            <a:r>
              <a:rPr lang="uk-UA" sz="1400" dirty="0" smtClean="0">
                <a:solidFill>
                  <a:prstClr val="black"/>
                </a:solidFill>
                <a:latin typeface="Times New Roman" pitchFamily="18" charset="0"/>
                <a:cs typeface="Times New Roman" pitchFamily="18" charset="0"/>
              </a:rPr>
              <a:t>пехотинцы, разведчики, медсестры.</a:t>
            </a:r>
            <a:endParaRPr lang="ru-RU" sz="1400" dirty="0" smtClean="0">
              <a:solidFill>
                <a:prstClr val="black"/>
              </a:solidFill>
              <a:latin typeface="Times New Roman" pitchFamily="18" charset="0"/>
              <a:cs typeface="Times New Roman" pitchFamily="18" charset="0"/>
            </a:endParaRPr>
          </a:p>
          <a:p>
            <a:pPr marL="95250" indent="0" algn="just">
              <a:spcBef>
                <a:spcPts val="0"/>
              </a:spcBef>
              <a:buNone/>
            </a:pPr>
            <a:r>
              <a:rPr lang="ru-RU" sz="1400" b="1" dirty="0" smtClean="0">
                <a:solidFill>
                  <a:srgbClr val="7030A0"/>
                </a:solidFill>
                <a:latin typeface="Times New Roman" pitchFamily="18" charset="0"/>
                <a:cs typeface="Times New Roman" pitchFamily="18" charset="0"/>
              </a:rPr>
              <a:t>Ход игры: </a:t>
            </a:r>
            <a:r>
              <a:rPr lang="ru-RU" sz="1400" dirty="0" smtClean="0">
                <a:solidFill>
                  <a:prstClr val="black"/>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Чтобы защищать нашу Родину все мужчины должны служить в армии и быть достойными защитниками своего Отечества. Давайте мы с вами поиграем в солдат, будем учиться быть достойными защитниками нашей Родины. Сегодня вы будете «Пехотинцами» и «Разведчиками», а девочки будут медсестрами. Я буду главнокомандующим, вы должны подчиняться мне. (Дети делятся на две команды: «Пехотинцы» и «Разведчики»). Назначаются два командира.</a:t>
            </a:r>
          </a:p>
          <a:p>
            <a:pPr marL="95250" indent="0" algn="just">
              <a:spcBef>
                <a:spcPts val="0"/>
              </a:spcBef>
              <a:buNone/>
            </a:pPr>
            <a:r>
              <a:rPr lang="ru-RU" sz="1400" dirty="0" smtClean="0">
                <a:latin typeface="Times New Roman" pitchFamily="18" charset="0"/>
                <a:cs typeface="Times New Roman" pitchFamily="18" charset="0"/>
              </a:rPr>
              <a:t> Дети выполняют задания, преодолевая препятствия </a:t>
            </a:r>
          </a:p>
          <a:p>
            <a:pPr marL="95250" indent="0" algn="just">
              <a:spcBef>
                <a:spcPts val="0"/>
              </a:spcBef>
              <a:buNone/>
            </a:pPr>
            <a:r>
              <a:rPr lang="ru-RU" sz="1400" dirty="0" smtClean="0">
                <a:latin typeface="Times New Roman" pitchFamily="18" charset="0"/>
                <a:cs typeface="Times New Roman" pitchFamily="18" charset="0"/>
              </a:rPr>
              <a:t>и решаю проблемные ситуации. </a:t>
            </a:r>
          </a:p>
          <a:p>
            <a:pPr marL="0" lvl="0" indent="0">
              <a:spcBef>
                <a:spcPts val="0"/>
              </a:spcBef>
              <a:buNone/>
            </a:pPr>
            <a:endParaRPr lang="ru-RU" sz="1400" dirty="0" smtClean="0">
              <a:solidFill>
                <a:prstClr val="black"/>
              </a:solidFill>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pic>
        <p:nvPicPr>
          <p:cNvPr id="5" name="Рисунок 4" descr="a3755a5bcaf664f9576b091c546a361c.jpg"/>
          <p:cNvPicPr>
            <a:picLocks noChangeAspect="1"/>
          </p:cNvPicPr>
          <p:nvPr/>
        </p:nvPicPr>
        <p:blipFill>
          <a:blip r:embed="rId3" cstate="print">
            <a:clrChange>
              <a:clrFrom>
                <a:srgbClr val="FFFFFF"/>
              </a:clrFrom>
              <a:clrTo>
                <a:srgbClr val="FFFFFF">
                  <a:alpha val="0"/>
                </a:srgbClr>
              </a:clrTo>
            </a:clrChange>
          </a:blip>
          <a:stretch>
            <a:fillRect/>
          </a:stretch>
        </p:blipFill>
        <p:spPr>
          <a:xfrm rot="810374">
            <a:off x="5082180" y="4295828"/>
            <a:ext cx="2906253" cy="2253960"/>
          </a:xfrm>
          <a:prstGeom prst="rect">
            <a:avLst/>
          </a:prstGeom>
        </p:spPr>
      </p:pic>
      <p:sp>
        <p:nvSpPr>
          <p:cNvPr id="6" name="Овал 5"/>
          <p:cNvSpPr/>
          <p:nvPr/>
        </p:nvSpPr>
        <p:spPr>
          <a:xfrm>
            <a:off x="6948264" y="0"/>
            <a:ext cx="936104" cy="792088"/>
          </a:xfrm>
          <a:prstGeom prst="ellipse">
            <a:avLst/>
          </a:prstGeom>
          <a:solidFill>
            <a:srgbClr val="00B0F0">
              <a:alpha val="16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13</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293496" cy="1143000"/>
          </a:xfrm>
        </p:spPr>
        <p:txBody>
          <a:bodyPr>
            <a:noAutofit/>
          </a:bodyPr>
          <a:lstStyle/>
          <a:p>
            <a:r>
              <a:rPr lang="ru-RU" sz="3600" b="1" dirty="0" smtClean="0">
                <a:solidFill>
                  <a:srgbClr val="7030A0"/>
                </a:solidFill>
                <a:latin typeface="Times New Roman" pitchFamily="18" charset="0"/>
                <a:cs typeface="Times New Roman" pitchFamily="18" charset="0"/>
              </a:rPr>
              <a:t>«Военные разведчики»</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836712"/>
            <a:ext cx="7128792" cy="4525963"/>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0" indent="0" algn="just">
              <a:spcBef>
                <a:spcPts val="0"/>
              </a:spcBef>
              <a:buNone/>
            </a:pPr>
            <a:r>
              <a:rPr lang="ru-RU" sz="1400" dirty="0" smtClean="0">
                <a:latin typeface="Times New Roman" pitchFamily="18" charset="0"/>
                <a:cs typeface="Times New Roman" pitchFamily="18" charset="0"/>
              </a:rPr>
              <a:t>1. Придумывать вместе;</a:t>
            </a:r>
          </a:p>
          <a:p>
            <a:pPr marL="0" indent="0" algn="just">
              <a:spcBef>
                <a:spcPts val="0"/>
              </a:spcBef>
              <a:buNone/>
            </a:pPr>
            <a:r>
              <a:rPr lang="ru-RU" sz="1400" dirty="0" smtClean="0">
                <a:latin typeface="Times New Roman" pitchFamily="18" charset="0"/>
                <a:cs typeface="Times New Roman" pitchFamily="18" charset="0"/>
              </a:rPr>
              <a:t>2. Говорить по очереди; </a:t>
            </a:r>
          </a:p>
          <a:p>
            <a:pPr marL="0" indent="0" algn="just">
              <a:spcBef>
                <a:spcPts val="0"/>
              </a:spcBef>
              <a:buNone/>
            </a:pPr>
            <a:r>
              <a:rPr lang="ru-RU" sz="1400" dirty="0" smtClean="0">
                <a:latin typeface="Times New Roman" pitchFamily="18" charset="0"/>
                <a:cs typeface="Times New Roman" pitchFamily="18" charset="0"/>
              </a:rPr>
              <a:t>3. Слушать друг друга; </a:t>
            </a:r>
          </a:p>
          <a:p>
            <a:pPr marL="0" indent="0" algn="just">
              <a:spcBef>
                <a:spcPts val="0"/>
              </a:spcBef>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 </a:t>
            </a:r>
            <a:r>
              <a:rPr lang="ru-RU" sz="1400" dirty="0" smtClean="0">
                <a:latin typeface="Times New Roman" pitchFamily="18" charset="0"/>
                <a:cs typeface="Times New Roman" pitchFamily="18" charset="0"/>
              </a:rPr>
              <a:t>Воспитатель выполняет главную роль, знакомит детей с темой игры и ролевым поведением. Поддерживает идеи детей, помогает их обыграть, ненавязчиво предлагает правильные формулировки диалогов, регулирует ролевое поведение.</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игры:</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вам понравилось играть в разведчиков? А как вы думаете, мужчинам взрослым нужно служить в армии? Почему? Молодцы, ребята, вы отлично справились с заданиями. Вы заслужили награды (медали). Для вручения наград команды строятся в шеренгу и под музыку командующий вручают медали.</a:t>
            </a:r>
          </a:p>
          <a:p>
            <a:pPr marL="0" indent="0" algn="just">
              <a:spcBef>
                <a:spcPts val="0"/>
              </a:spcBef>
              <a:buNone/>
            </a:pPr>
            <a:endParaRPr lang="ru-RU" sz="1400" dirty="0">
              <a:latin typeface="Times New Roman" pitchFamily="18" charset="0"/>
              <a:cs typeface="Times New Roman" pitchFamily="18" charset="0"/>
            </a:endParaRPr>
          </a:p>
        </p:txBody>
      </p:sp>
      <p:pic>
        <p:nvPicPr>
          <p:cNvPr id="5" name="Рисунок 4" descr="1612526888_34916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059832" y="4176264"/>
            <a:ext cx="4320480" cy="268173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pic>
        <p:nvPicPr>
          <p:cNvPr id="14338" name="Picture 2" descr="Picture background"/>
          <p:cNvPicPr>
            <a:picLocks noChangeAspect="1" noChangeArrowheads="1"/>
          </p:cNvPicPr>
          <p:nvPr/>
        </p:nvPicPr>
        <p:blipFill>
          <a:blip r:embed="rId3" cstate="print">
            <a:clrChange>
              <a:clrFrom>
                <a:srgbClr val="F8FDFF"/>
              </a:clrFrom>
              <a:clrTo>
                <a:srgbClr val="F8FDFF">
                  <a:alpha val="0"/>
                </a:srgbClr>
              </a:clrTo>
            </a:clrChange>
          </a:blip>
          <a:srcRect/>
          <a:stretch>
            <a:fillRect/>
          </a:stretch>
        </p:blipFill>
        <p:spPr bwMode="auto">
          <a:xfrm>
            <a:off x="971600" y="3068960"/>
            <a:ext cx="2952328" cy="1693608"/>
          </a:xfrm>
          <a:prstGeom prst="rect">
            <a:avLst/>
          </a:prstGeom>
          <a:noFill/>
        </p:spPr>
      </p:pic>
      <p:sp>
        <p:nvSpPr>
          <p:cNvPr id="4" name="Овал 3"/>
          <p:cNvSpPr/>
          <p:nvPr/>
        </p:nvSpPr>
        <p:spPr>
          <a:xfrm>
            <a:off x="6876256" y="0"/>
            <a:ext cx="1008112" cy="908720"/>
          </a:xfrm>
          <a:prstGeom prst="ellipse">
            <a:avLst/>
          </a:prstGeom>
          <a:solidFill>
            <a:srgbClr val="FFFF00">
              <a:alpha val="1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14</a:t>
            </a:r>
            <a:endParaRPr lang="ru-RU" sz="1600" b="1" dirty="0">
              <a:solidFill>
                <a:srgbClr val="7030A0"/>
              </a:solidFill>
              <a:latin typeface="Times New Roman" pitchFamily="18" charset="0"/>
              <a:cs typeface="Times New Roman" pitchFamily="18" charset="0"/>
            </a:endParaRPr>
          </a:p>
        </p:txBody>
      </p:sp>
      <p:sp>
        <p:nvSpPr>
          <p:cNvPr id="2" name="Заголовок 1"/>
          <p:cNvSpPr>
            <a:spLocks noGrp="1"/>
          </p:cNvSpPr>
          <p:nvPr>
            <p:ph type="title"/>
          </p:nvPr>
        </p:nvSpPr>
        <p:spPr>
          <a:xfrm>
            <a:off x="251520" y="188640"/>
            <a:ext cx="8229600" cy="1143000"/>
          </a:xfrm>
        </p:spPr>
        <p:txBody>
          <a:bodyPr/>
          <a:lstStyle/>
          <a:p>
            <a:r>
              <a:rPr lang="ru-RU" sz="3600" b="1" dirty="0" smtClean="0">
                <a:solidFill>
                  <a:srgbClr val="7030A0"/>
                </a:solidFill>
                <a:latin typeface="Times New Roman" pitchFamily="18" charset="0"/>
                <a:cs typeface="Times New Roman" pitchFamily="18" charset="0"/>
              </a:rPr>
              <a:t>«Военные профессии»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71600" y="764704"/>
            <a:ext cx="7128792" cy="2232248"/>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solidFill>
                  <a:srgbClr val="7030A0"/>
                </a:solidFill>
                <a:latin typeface="Times New Roman" pitchFamily="18" charset="0"/>
                <a:cs typeface="Times New Roman" pitchFamily="18" charset="0"/>
              </a:rPr>
              <a:t>: </a:t>
            </a:r>
            <a:r>
              <a:rPr lang="ru-RU" sz="1400" dirty="0" smtClean="0">
                <a:latin typeface="Times New Roman"/>
                <a:ea typeface="Calibri"/>
              </a:rPr>
              <a:t>формирование  умения творчески развивать сюжет игры; способствовать развитию творческой инициативы и поисковой деятельности дошкольников. Развитие умения брать на себя выбранную роль. Проявление самостоятельности и оригинальности при создание игровых условий.</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придумать сюжет игры как на военном фронте победили русские солдаты.</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наборы солдатиков и военной техники.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latin typeface="Times New Roman" pitchFamily="18" charset="0"/>
                <a:cs typeface="Times New Roman" pitchFamily="18" charset="0"/>
              </a:rPr>
              <a:t>рассматривание иллюстраций на военную тематику, чтение произведений: Л. Кассиль «Главное Войско», «Памятник советскому солдату», Я. Драгунского «Что умеют солдаты». Изготовление/подбор атрибутов к игре. </a:t>
            </a:r>
          </a:p>
          <a:p>
            <a:pPr marL="0" indent="0" algn="just">
              <a:spcBef>
                <a:spcPts val="0"/>
              </a:spcBef>
              <a:buNone/>
            </a:pPr>
            <a:r>
              <a:rPr lang="uk-UA"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военные, солдаты, командиры, летчики, врач, медсестра, повар.</a:t>
            </a:r>
          </a:p>
          <a:p>
            <a:pPr marL="0" indent="0" algn="just">
              <a:spcBef>
                <a:spcPts val="0"/>
              </a:spcBef>
              <a:buNone/>
            </a:pPr>
            <a:endParaRPr lang="ru-RU" sz="1400" dirty="0">
              <a:latin typeface="Times New Roman" pitchFamily="18" charset="0"/>
              <a:cs typeface="Times New Roman" pitchFamily="18" charset="0"/>
            </a:endParaRPr>
          </a:p>
        </p:txBody>
      </p:sp>
      <p:sp>
        <p:nvSpPr>
          <p:cNvPr id="6" name="Прямоугольник 5"/>
          <p:cNvSpPr/>
          <p:nvPr/>
        </p:nvSpPr>
        <p:spPr>
          <a:xfrm>
            <a:off x="3635896" y="2924944"/>
            <a:ext cx="4464496" cy="2031325"/>
          </a:xfrm>
          <a:prstGeom prst="rect">
            <a:avLst/>
          </a:prstGeom>
        </p:spPr>
        <p:txBody>
          <a:bodyPr wrap="square">
            <a:spAutoFit/>
          </a:bodyPr>
          <a:lstStyle/>
          <a:p>
            <a:pPr lvl="0" algn="just"/>
            <a:r>
              <a:rPr lang="ru-RU" sz="1400" b="1" dirty="0" smtClean="0">
                <a:solidFill>
                  <a:srgbClr val="7030A0"/>
                </a:solidFill>
                <a:latin typeface="Times New Roman" pitchFamily="18" charset="0"/>
                <a:cs typeface="Times New Roman" pitchFamily="18" charset="0"/>
              </a:rPr>
              <a:t>Ход игры:</a:t>
            </a:r>
            <a:r>
              <a:rPr lang="ru-RU" sz="1400" b="1" dirty="0" smtClean="0">
                <a:solidFill>
                  <a:prstClr val="black"/>
                </a:solidFill>
                <a:latin typeface="Times New Roman" pitchFamily="18" charset="0"/>
                <a:cs typeface="Times New Roman" pitchFamily="18" charset="0"/>
              </a:rPr>
              <a:t> </a:t>
            </a:r>
            <a:r>
              <a:rPr lang="ru-RU" sz="1400" dirty="0" smtClean="0">
                <a:solidFill>
                  <a:prstClr val="black"/>
                </a:solidFill>
                <a:latin typeface="Times New Roman" pitchFamily="18" charset="0"/>
                <a:cs typeface="Times New Roman" pitchFamily="18" charset="0"/>
              </a:rPr>
              <a:t>Военные действия в центре группы. Во время боевых действий бывают раненые, поэтому нам нужен госпиталь. В нем будет трудиться медсестра. Еще нам нужно наладить работу в тылу, чтобы помочь нашим солдатам одержать победу. Для этого организуем военный завод, который будет производить снаряды и военную технику. Во время боя иногда бывает затишье и тогда, появляется полевая кухня, на ней привозят пищу для солдат. </a:t>
            </a:r>
          </a:p>
        </p:txBody>
      </p:sp>
      <p:sp>
        <p:nvSpPr>
          <p:cNvPr id="7" name="Прямоугольник 6"/>
          <p:cNvSpPr/>
          <p:nvPr/>
        </p:nvSpPr>
        <p:spPr>
          <a:xfrm>
            <a:off x="971600" y="4869160"/>
            <a:ext cx="7128792" cy="738664"/>
          </a:xfrm>
          <a:prstGeom prst="rect">
            <a:avLst/>
          </a:prstGeom>
        </p:spPr>
        <p:txBody>
          <a:bodyPr wrap="square">
            <a:spAutoFit/>
          </a:bodyPr>
          <a:lstStyle/>
          <a:p>
            <a:pPr algn="just"/>
            <a:r>
              <a:rPr lang="ru-RU" sz="1400" dirty="0" smtClean="0">
                <a:solidFill>
                  <a:prstClr val="black"/>
                </a:solidFill>
                <a:latin typeface="Times New Roman" pitchFamily="18" charset="0"/>
                <a:cs typeface="Times New Roman" pitchFamily="18" charset="0"/>
              </a:rPr>
              <a:t>Но ее нужно сначала приготовить. Этим займется повар. А девочки займутся домом и детьми. Дети распределяют роли и проигрывают действия согласно выбранным ролям. По собственному желанию развивают сюжет и добавляют роли.</a:t>
            </a:r>
            <a:endParaRPr lang="ru-RU" sz="1400" dirty="0"/>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43408"/>
            <a:ext cx="7128792" cy="1143000"/>
          </a:xfrm>
        </p:spPr>
        <p:txBody>
          <a:bodyPr>
            <a:normAutofit/>
          </a:bodyPr>
          <a:lstStyle/>
          <a:p>
            <a:r>
              <a:rPr lang="ru-RU" sz="3600" b="1" dirty="0" smtClean="0">
                <a:solidFill>
                  <a:srgbClr val="7030A0"/>
                </a:solidFill>
                <a:latin typeface="Times New Roman" pitchFamily="18" charset="0"/>
                <a:cs typeface="Times New Roman" pitchFamily="18" charset="0"/>
              </a:rPr>
              <a:t>«Военные профессии»</a:t>
            </a:r>
            <a:endParaRPr lang="ru-RU" sz="3600"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971600" y="620688"/>
            <a:ext cx="7128792" cy="2088232"/>
          </a:xfrm>
        </p:spPr>
        <p:txBody>
          <a:bodyPr>
            <a:normAutofit/>
          </a:bodyPr>
          <a:lstStyle/>
          <a:p>
            <a:pPr marL="1588"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1588" indent="0" algn="just">
              <a:spcBef>
                <a:spcPts val="0"/>
              </a:spcBef>
              <a:buNone/>
            </a:pPr>
            <a:r>
              <a:rPr lang="ru-RU" sz="1400" dirty="0" smtClean="0">
                <a:latin typeface="Times New Roman" pitchFamily="18" charset="0"/>
                <a:cs typeface="Times New Roman" pitchFamily="18" charset="0"/>
              </a:rPr>
              <a:t>1. Придумывать вместе;</a:t>
            </a:r>
          </a:p>
          <a:p>
            <a:pPr marL="1588" indent="0" algn="just">
              <a:spcBef>
                <a:spcPts val="0"/>
              </a:spcBef>
              <a:buNone/>
            </a:pPr>
            <a:r>
              <a:rPr lang="ru-RU" sz="1400" dirty="0" smtClean="0">
                <a:latin typeface="Times New Roman" pitchFamily="18" charset="0"/>
                <a:cs typeface="Times New Roman" pitchFamily="18" charset="0"/>
              </a:rPr>
              <a:t>2. Говорить по очереди; </a:t>
            </a:r>
          </a:p>
          <a:p>
            <a:pPr marL="1588" indent="0" algn="just">
              <a:spcBef>
                <a:spcPts val="0"/>
              </a:spcBef>
              <a:buNone/>
            </a:pPr>
            <a:r>
              <a:rPr lang="ru-RU" sz="1400" dirty="0" smtClean="0">
                <a:latin typeface="Times New Roman" pitchFamily="18" charset="0"/>
                <a:cs typeface="Times New Roman" pitchFamily="18" charset="0"/>
              </a:rPr>
              <a:t>3. Слушать друг друга; </a:t>
            </a:r>
          </a:p>
          <a:p>
            <a:pPr marL="1588" indent="0" algn="just">
              <a:spcBef>
                <a:spcPts val="0"/>
              </a:spcBef>
              <a:buNone/>
            </a:pPr>
            <a:r>
              <a:rPr lang="ru-RU" sz="1400" dirty="0" smtClean="0">
                <a:latin typeface="Times New Roman" pitchFamily="18" charset="0"/>
                <a:cs typeface="Times New Roman" pitchFamily="18" charset="0"/>
              </a:rPr>
              <a:t>4. Приглашать в игру всех желающих; </a:t>
            </a:r>
          </a:p>
          <a:p>
            <a:pPr marL="1588" indent="0" algn="just">
              <a:spcBef>
                <a:spcPts val="0"/>
              </a:spcBef>
              <a:buNone/>
            </a:pPr>
            <a:r>
              <a:rPr lang="ru-RU" sz="1400" dirty="0" smtClean="0">
                <a:latin typeface="Times New Roman" pitchFamily="18" charset="0"/>
                <a:cs typeface="Times New Roman" pitchFamily="18" charset="0"/>
              </a:rPr>
              <a:t>5. Нельзя кричать друг на друга и ссориться; </a:t>
            </a:r>
          </a:p>
          <a:p>
            <a:pPr marL="1588" indent="0" algn="just">
              <a:spcBef>
                <a:spcPts val="0"/>
              </a:spcBef>
              <a:buNone/>
            </a:pPr>
            <a:r>
              <a:rPr lang="ru-RU" sz="1400" dirty="0" smtClean="0">
                <a:latin typeface="Times New Roman" pitchFamily="18" charset="0"/>
                <a:cs typeface="Times New Roman" pitchFamily="18" charset="0"/>
              </a:rPr>
              <a:t>6. Нельзя перебивать друг друга. </a:t>
            </a:r>
          </a:p>
          <a:p>
            <a:pPr marL="1588"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играет вместе с детьми, беря на себя </a:t>
            </a:r>
          </a:p>
          <a:p>
            <a:pPr marL="1588" indent="0" algn="just">
              <a:spcBef>
                <a:spcPts val="0"/>
              </a:spcBef>
              <a:buNone/>
            </a:pPr>
            <a:r>
              <a:rPr lang="ru-RU" sz="1400" dirty="0" smtClean="0">
                <a:latin typeface="Times New Roman" pitchFamily="18" charset="0"/>
                <a:cs typeface="Times New Roman" pitchFamily="18" charset="0"/>
              </a:rPr>
              <a:t>второстепенную роль. Поддерживает идеи детей, помогает их обыграть, </a:t>
            </a:r>
          </a:p>
          <a:p>
            <a:pPr marL="1588" indent="0" algn="just">
              <a:spcBef>
                <a:spcPts val="0"/>
              </a:spcBef>
              <a:buNone/>
            </a:pPr>
            <a:r>
              <a:rPr lang="ru-RU" sz="1400" dirty="0" smtClean="0">
                <a:latin typeface="Times New Roman" pitchFamily="18" charset="0"/>
                <a:cs typeface="Times New Roman" pitchFamily="18" charset="0"/>
              </a:rPr>
              <a:t>ненавязчиво предлагает правильные формулировки диалогов, </a:t>
            </a:r>
          </a:p>
          <a:p>
            <a:pPr marL="1588" indent="0" algn="just">
              <a:spcBef>
                <a:spcPts val="0"/>
              </a:spcBef>
              <a:buNone/>
            </a:pPr>
            <a:r>
              <a:rPr lang="ru-RU" sz="1400" dirty="0" smtClean="0">
                <a:latin typeface="Times New Roman" pitchFamily="18" charset="0"/>
                <a:cs typeface="Times New Roman" pitchFamily="18" charset="0"/>
              </a:rPr>
              <a:t>регулирует ролевое поведение.</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1588" indent="0" algn="just">
              <a:spcBef>
                <a:spcPts val="0"/>
              </a:spcBef>
              <a:buNone/>
            </a:pPr>
            <a:r>
              <a:rPr lang="ru-RU" sz="1400" b="1" dirty="0" smtClean="0">
                <a:solidFill>
                  <a:srgbClr val="7030A0"/>
                </a:solidFill>
                <a:latin typeface="Times New Roman" pitchFamily="18" charset="0"/>
                <a:cs typeface="Times New Roman" pitchFamily="18" charset="0"/>
              </a:rPr>
              <a:t>Итог игры:</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Ребята, вам понравилась наша игра? Скажите, во время</a:t>
            </a:r>
          </a:p>
          <a:p>
            <a:pPr marL="1588" indent="0" algn="just">
              <a:spcBef>
                <a:spcPts val="0"/>
              </a:spcBef>
              <a:buNone/>
            </a:pPr>
            <a:r>
              <a:rPr lang="ru-RU" sz="1400" dirty="0" smtClean="0">
                <a:latin typeface="Times New Roman" pitchFamily="18" charset="0"/>
                <a:cs typeface="Times New Roman" pitchFamily="18" charset="0"/>
              </a:rPr>
              <a:t> войны важны только военные профессии? А кем бы вы хотели </a:t>
            </a:r>
          </a:p>
          <a:p>
            <a:pPr marL="1588" indent="0" algn="just">
              <a:spcBef>
                <a:spcPts val="0"/>
              </a:spcBef>
              <a:buNone/>
            </a:pPr>
            <a:r>
              <a:rPr lang="ru-RU" sz="1400" dirty="0" smtClean="0">
                <a:latin typeface="Times New Roman" pitchFamily="18" charset="0"/>
                <a:cs typeface="Times New Roman" pitchFamily="18" charset="0"/>
              </a:rPr>
              <a:t>стать в будущем? Почему? А кто-нибудь хотел бы быть военным </a:t>
            </a:r>
          </a:p>
          <a:p>
            <a:pPr marL="1588" indent="0" algn="just">
              <a:spcBef>
                <a:spcPts val="0"/>
              </a:spcBef>
              <a:buNone/>
            </a:pPr>
            <a:r>
              <a:rPr lang="ru-RU" sz="1400" dirty="0" smtClean="0">
                <a:latin typeface="Times New Roman" pitchFamily="18" charset="0"/>
                <a:cs typeface="Times New Roman" pitchFamily="18" charset="0"/>
              </a:rPr>
              <a:t>и служить в армии? </a:t>
            </a:r>
          </a:p>
          <a:p>
            <a:pPr marL="1588" indent="0" algn="just">
              <a:spcBef>
                <a:spcPts val="0"/>
              </a:spcBef>
              <a:buNone/>
            </a:pPr>
            <a:r>
              <a:rPr lang="ru-RU" sz="1400" dirty="0" smtClean="0">
                <a:latin typeface="Times New Roman" pitchFamily="18" charset="0"/>
                <a:cs typeface="Times New Roman" pitchFamily="18" charset="0"/>
              </a:rPr>
              <a:t>У нас получилась с вами очень интересная игра. Молодцы! Всем спасибо!</a:t>
            </a:r>
          </a:p>
          <a:p>
            <a:pPr>
              <a:buNone/>
            </a:pPr>
            <a:endParaRPr lang="ru-RU" sz="1400" dirty="0">
              <a:latin typeface="Times New Roman" pitchFamily="18" charset="0"/>
              <a:cs typeface="Times New Roman" pitchFamily="18" charset="0"/>
            </a:endParaRPr>
          </a:p>
        </p:txBody>
      </p:sp>
      <p:pic>
        <p:nvPicPr>
          <p:cNvPr id="4" name="Рисунок 3" descr="900635095d48917f4de82786cceb863c.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788024" y="764704"/>
            <a:ext cx="4869160" cy="486916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Autofit/>
          </a:bodyPr>
          <a:lstStyle/>
          <a:p>
            <a:r>
              <a:rPr lang="ru-RU" sz="3600" b="1" dirty="0" smtClean="0">
                <a:solidFill>
                  <a:srgbClr val="7030A0"/>
                </a:solidFill>
                <a:latin typeface="Times New Roman" pitchFamily="18" charset="0"/>
                <a:cs typeface="Times New Roman" pitchFamily="18" charset="0"/>
              </a:rPr>
              <a:t>«Морское путешествие»</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899592" y="692696"/>
            <a:ext cx="7272808" cy="2664296"/>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smtClean="0">
                <a:latin typeface="Times New Roman"/>
                <a:ea typeface="Calibri"/>
              </a:rPr>
              <a:t> Формирование у детей игровых умений, обеспечивающие  творческую и  самостоятельную игровую деятельность, развитие умения действовать согласно роли, развитие любознательности и инициативности.</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реализовать игровой замысел сюжетно-ролевой игры.</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Корабль, стулья для пассажиров, воротники, фуражка капитана, медицинский халат, медицинский набор, радио-наушники, якорь, штурвал, бинокль, ящик с книгой и фигурки для наблюдения, письмо, конверт, иллюстрации.</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a:t>
            </a:r>
            <a:r>
              <a:rPr lang="ru-RU" sz="1400" dirty="0" smtClean="0">
                <a:solidFill>
                  <a:srgbClr val="7030A0"/>
                </a:solidFill>
                <a:latin typeface="Times New Roman" pitchFamily="18" charset="0"/>
                <a:cs typeface="Times New Roman" pitchFamily="18" charset="0"/>
              </a:rPr>
              <a:t> </a:t>
            </a:r>
            <a:r>
              <a:rPr lang="ru-RU" sz="1400" dirty="0" smtClean="0">
                <a:latin typeface="Times New Roman"/>
                <a:ea typeface="Calibri"/>
              </a:rPr>
              <a:t>беседа о морских профессиях, чтение художественной литературы о кораблях, моряках, просмотр фотографий и видеороликов о море, моряках, кораблях.</a:t>
            </a:r>
            <a:endParaRPr lang="ru-RU" sz="1400" dirty="0" smtClean="0">
              <a:latin typeface="Times New Roman" pitchFamily="18" charset="0"/>
              <a:cs typeface="Times New Roman" pitchFamily="18" charset="0"/>
            </a:endParaRPr>
          </a:p>
          <a:p>
            <a:pPr marL="0" indent="0" algn="just">
              <a:spcBef>
                <a:spcPts val="0"/>
              </a:spcBef>
              <a:buNone/>
            </a:pPr>
            <a:r>
              <a:rPr lang="uk-UA" sz="1400" b="1" dirty="0" smtClean="0">
                <a:solidFill>
                  <a:srgbClr val="7030A0"/>
                </a:solidFill>
                <a:latin typeface="Times New Roman" pitchFamily="18" charset="0"/>
                <a:cs typeface="Times New Roman" pitchFamily="18" charset="0"/>
              </a:rPr>
              <a:t>Роли: </a:t>
            </a:r>
            <a:r>
              <a:rPr lang="uk-UA" sz="1400" dirty="0" err="1" smtClean="0">
                <a:latin typeface="Times New Roman" pitchFamily="18" charset="0"/>
                <a:cs typeface="Times New Roman" pitchFamily="18" charset="0"/>
              </a:rPr>
              <a:t>капитан</a:t>
            </a:r>
            <a:r>
              <a:rPr lang="uk-UA" sz="1400" dirty="0" smtClean="0">
                <a:latin typeface="Times New Roman" pitchFamily="18" charset="0"/>
                <a:cs typeface="Times New Roman" pitchFamily="18" charset="0"/>
              </a:rPr>
              <a:t>, медсестра, </a:t>
            </a:r>
            <a:r>
              <a:rPr lang="uk-UA" sz="1400" dirty="0" err="1" smtClean="0">
                <a:latin typeface="Times New Roman" pitchFamily="18" charset="0"/>
                <a:cs typeface="Times New Roman" pitchFamily="18" charset="0"/>
              </a:rPr>
              <a:t>пассажиры</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рулевой</a:t>
            </a:r>
            <a:r>
              <a:rPr lang="uk-UA" sz="1400" dirty="0" smtClean="0">
                <a:latin typeface="Times New Roman" pitchFamily="18" charset="0"/>
                <a:cs typeface="Times New Roman" pitchFamily="18" charset="0"/>
              </a:rPr>
              <a:t>, радист.</a:t>
            </a:r>
            <a:endParaRPr lang="ru-RU" sz="1400" dirty="0" smtClean="0">
              <a:latin typeface="Times New Roman" pitchFamily="18" charset="0"/>
              <a:cs typeface="Times New Roman" pitchFamily="18" charset="0"/>
            </a:endParaRPr>
          </a:p>
          <a:p>
            <a:pPr marL="0" lvl="0" indent="0" algn="just">
              <a:spcBef>
                <a:spcPts val="0"/>
              </a:spcBef>
              <a:buNone/>
            </a:pPr>
            <a:r>
              <a:rPr lang="ru-RU" sz="1400" b="1" dirty="0" smtClean="0">
                <a:solidFill>
                  <a:srgbClr val="7030A0"/>
                </a:solidFill>
                <a:latin typeface="Times New Roman" pitchFamily="18" charset="0"/>
                <a:cs typeface="Times New Roman" pitchFamily="18" charset="0"/>
              </a:rPr>
              <a:t>Ход </a:t>
            </a:r>
            <a:r>
              <a:rPr lang="ru-RU" sz="1400" b="1" dirty="0" err="1" smtClean="0">
                <a:solidFill>
                  <a:srgbClr val="7030A0"/>
                </a:solidFill>
                <a:latin typeface="Times New Roman" pitchFamily="18" charset="0"/>
                <a:cs typeface="Times New Roman" pitchFamily="18" charset="0"/>
              </a:rPr>
              <a:t>игры:</a:t>
            </a:r>
            <a:r>
              <a:rPr lang="ru-RU" sz="1400" dirty="0" err="1" smtClean="0">
                <a:solidFill>
                  <a:srgbClr val="000000"/>
                </a:solidFill>
                <a:latin typeface="Times New Roman" pitchFamily="18" charset="0"/>
                <a:ea typeface="Times New Roman" pitchFamily="18" charset="0"/>
                <a:cs typeface="Times New Roman" pitchFamily="18" charset="0"/>
              </a:rPr>
              <a:t>Собирайся</a:t>
            </a:r>
            <a:r>
              <a:rPr lang="ru-RU" sz="1400" dirty="0" smtClean="0">
                <a:solidFill>
                  <a:srgbClr val="000000"/>
                </a:solidFill>
                <a:latin typeface="Times New Roman" pitchFamily="18" charset="0"/>
                <a:ea typeface="Times New Roman" pitchFamily="18" charset="0"/>
                <a:cs typeface="Times New Roman" pitchFamily="18" charset="0"/>
              </a:rPr>
              <a:t> детвора, нас ждет интересная игра.</a:t>
            </a:r>
            <a:endParaRPr lang="ru-RU" sz="1400" dirty="0" smtClean="0">
              <a:latin typeface="Times New Roman" pitchFamily="18" charset="0"/>
              <a:cs typeface="Times New Roman" pitchFamily="18" charset="0"/>
            </a:endParaRPr>
          </a:p>
          <a:p>
            <a:pPr marL="0" indent="0" algn="just">
              <a:spcBef>
                <a:spcPts val="0"/>
              </a:spcBef>
              <a:buNone/>
            </a:pPr>
            <a:endParaRPr lang="ru-RU" sz="1400" dirty="0" smtClean="0">
              <a:solidFill>
                <a:srgbClr val="7030A0"/>
              </a:solidFill>
              <a:latin typeface="Times New Roman" pitchFamily="18" charset="0"/>
              <a:cs typeface="Times New Roman" pitchFamily="18" charset="0"/>
            </a:endParaRPr>
          </a:p>
          <a:p>
            <a:pPr marL="0" indent="0" algn="just">
              <a:spcBef>
                <a:spcPts val="0"/>
              </a:spcBef>
              <a:buNone/>
            </a:pPr>
            <a:endParaRPr lang="ru-RU" sz="1400" dirty="0">
              <a:latin typeface="Times New Roman" pitchFamily="18" charset="0"/>
              <a:cs typeface="Times New Roman" pitchFamily="18" charset="0"/>
            </a:endParaRPr>
          </a:p>
        </p:txBody>
      </p:sp>
      <p:sp>
        <p:nvSpPr>
          <p:cNvPr id="5" name="Овал 4"/>
          <p:cNvSpPr/>
          <p:nvPr/>
        </p:nvSpPr>
        <p:spPr>
          <a:xfrm>
            <a:off x="7092280" y="0"/>
            <a:ext cx="936104" cy="864096"/>
          </a:xfrm>
          <a:prstGeom prst="ellipse">
            <a:avLst/>
          </a:prstGeom>
          <a:solidFill>
            <a:srgbClr val="FFC000">
              <a:alpha val="16000"/>
            </a:srgbClr>
          </a:solidFill>
          <a:ln>
            <a:solidFill>
              <a:srgbClr val="EEA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15</a:t>
            </a:r>
            <a:endParaRPr lang="ru-RU" sz="1600" b="1" dirty="0">
              <a:solidFill>
                <a:srgbClr val="7030A0"/>
              </a:solidFill>
              <a:latin typeface="Times New Roman" pitchFamily="18" charset="0"/>
              <a:cs typeface="Times New Roman" pitchFamily="18" charset="0"/>
            </a:endParaRPr>
          </a:p>
        </p:txBody>
      </p:sp>
      <p:pic>
        <p:nvPicPr>
          <p:cNvPr id="12292" name="Picture 4" descr="Picture background"/>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228184" y="2708920"/>
            <a:ext cx="2309158" cy="1800200"/>
          </a:xfrm>
          <a:prstGeom prst="rect">
            <a:avLst/>
          </a:prstGeom>
          <a:noFill/>
        </p:spPr>
      </p:pic>
      <p:sp>
        <p:nvSpPr>
          <p:cNvPr id="12289" name="Rectangle 1"/>
          <p:cNvSpPr>
            <a:spLocks noChangeArrowheads="1"/>
          </p:cNvSpPr>
          <p:nvPr/>
        </p:nvSpPr>
        <p:spPr bwMode="auto">
          <a:xfrm>
            <a:off x="971600" y="3284984"/>
            <a:ext cx="547260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Ребята, посмотрите, я сегодня утром нашла вот такой конверт. Давайте посмотрим, что же там, (распечатывает конверт). Смотрите открытка. Написано с волшебного острова. А вы знаете, где это остров? (ответы детей) И я не знаю. А хотели бы его отыскать?</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Какой красивый корабль. Я так хочу стать моряком и отправиться в плаванье на корабле. А вы ребята хотите?</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0" name="Прямоугольник 9"/>
          <p:cNvSpPr/>
          <p:nvPr/>
        </p:nvSpPr>
        <p:spPr>
          <a:xfrm>
            <a:off x="971600" y="4581128"/>
            <a:ext cx="7200800" cy="1600438"/>
          </a:xfrm>
          <a:prstGeom prst="rect">
            <a:avLst/>
          </a:prstGeom>
        </p:spPr>
        <p:txBody>
          <a:bodyPr wrap="square">
            <a:spAutoFit/>
          </a:bodyPr>
          <a:lstStyle/>
          <a:p>
            <a:pPr algn="just"/>
            <a:r>
              <a:rPr lang="ru-RU" sz="1400" dirty="0" smtClean="0">
                <a:solidFill>
                  <a:srgbClr val="000000"/>
                </a:solidFill>
                <a:latin typeface="Times New Roman" pitchFamily="18" charset="0"/>
                <a:ea typeface="Times New Roman" pitchFamily="18" charset="0"/>
                <a:cs typeface="Times New Roman" pitchFamily="18" charset="0"/>
              </a:rPr>
              <a:t>Ребята в конверте еще что-то есть? (картинки с изображением профессий людей, которые служат на корабле). Рассматриваем с детьми картинки. Дети выбирают себе роли и переодеваются согласно ей. На чем интересно мы поплывем? Так у нас нет корабля. Что делать? Из чего можно построить корабль? Давайте пофантазируем, какой и из чего мы бы хотели корабль. Давайте же подготовимся к плаванью. Дети собирают в рюкзаки предметы, которые считают, что им понадобятся. Раздается гудок. Дети усаживаются на корабль, выполняют действия соответственно выбранной роли.</a:t>
            </a:r>
            <a:endParaRPr lang="ru-RU" dirty="0"/>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normAutofit/>
          </a:bodyPr>
          <a:lstStyle/>
          <a:p>
            <a:r>
              <a:rPr lang="ru-RU" sz="3600" b="1" dirty="0" smtClean="0">
                <a:solidFill>
                  <a:srgbClr val="7030A0"/>
                </a:solidFill>
                <a:latin typeface="Times New Roman" pitchFamily="18" charset="0"/>
                <a:cs typeface="Times New Roman" pitchFamily="18" charset="0"/>
              </a:rPr>
              <a:t>«Морское путешествие»</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899592" y="692696"/>
            <a:ext cx="7272808" cy="3096344"/>
          </a:xfrm>
        </p:spPr>
        <p:txBody>
          <a:bodyPr>
            <a:noAutofit/>
          </a:bodyPr>
          <a:lstStyle/>
          <a:p>
            <a:pPr marL="1588" indent="0" algn="just">
              <a:spcBef>
                <a:spcPts val="0"/>
              </a:spcBef>
              <a:spcAft>
                <a:spcPts val="0"/>
              </a:spcAft>
              <a:buNone/>
            </a:pPr>
            <a:r>
              <a:rPr lang="ru-RU" sz="1400" dirty="0" smtClean="0">
                <a:solidFill>
                  <a:srgbClr val="000000"/>
                </a:solidFill>
                <a:latin typeface="Times New Roman" pitchFamily="18" charset="0"/>
                <a:ea typeface="Times New Roman"/>
                <a:cs typeface="Times New Roman" pitchFamily="18" charset="0"/>
              </a:rPr>
              <a:t>Слышите, какой - то шум? Что-то случилось? Кажется, корабль столкнулся айсбергом, образовалась пробоина. Что делать? Капитан отдает приказ: Водолазы устранить пробоину.(водолазы с помощью инструментов устраняют пробоину под водой) Кажется, человек за бортом. Капитан: Бросить спасательный круг. (обруч). Воспитатель постоянно ненавязчиво помогает детям развивать сюжет игры, при этом выполняет действия согласно своей роли. Дети кушают на корабле, спасают людей за бортом, обращаются к врачу за помощью, поют песню, делают зарядку, высаживаются на волшебный остров (какой будет остров: банановый, сырный и т.п. дети придумывают сами). сами). По окончанию игры обыгрывается возвращение домой.</a:t>
            </a:r>
            <a:endParaRPr lang="ru-RU" sz="1400" dirty="0" smtClean="0">
              <a:latin typeface="Times New Roman" pitchFamily="18" charset="0"/>
              <a:cs typeface="Times New Roman" pitchFamily="18" charset="0"/>
            </a:endParaRPr>
          </a:p>
          <a:p>
            <a:pPr marL="1588" indent="0" algn="just">
              <a:spcBef>
                <a:spcPts val="0"/>
              </a:spcBef>
              <a:spcAft>
                <a:spcPts val="0"/>
              </a:spcAft>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1588" indent="0" algn="just">
              <a:spcBef>
                <a:spcPts val="0"/>
              </a:spcBef>
              <a:spcAft>
                <a:spcPts val="0"/>
              </a:spcAft>
              <a:buNone/>
            </a:pPr>
            <a:r>
              <a:rPr lang="ru-RU" sz="1400" dirty="0" smtClean="0">
                <a:latin typeface="Times New Roman" pitchFamily="18" charset="0"/>
                <a:cs typeface="Times New Roman" pitchFamily="18" charset="0"/>
              </a:rPr>
              <a:t>1. Придумывать вместе;</a:t>
            </a:r>
          </a:p>
          <a:p>
            <a:pPr marL="1588" indent="0" algn="just">
              <a:spcBef>
                <a:spcPts val="0"/>
              </a:spcBef>
              <a:spcAft>
                <a:spcPts val="0"/>
              </a:spcAft>
              <a:buNone/>
            </a:pPr>
            <a:r>
              <a:rPr lang="ru-RU" sz="1400" dirty="0" smtClean="0">
                <a:latin typeface="Times New Roman" pitchFamily="18" charset="0"/>
                <a:cs typeface="Times New Roman" pitchFamily="18" charset="0"/>
              </a:rPr>
              <a:t>2. Говорить по очереди; </a:t>
            </a:r>
          </a:p>
          <a:p>
            <a:pPr marL="1588" indent="0" algn="just">
              <a:spcBef>
                <a:spcPts val="0"/>
              </a:spcBef>
              <a:spcAft>
                <a:spcPts val="0"/>
              </a:spcAft>
              <a:buNone/>
            </a:pPr>
            <a:r>
              <a:rPr lang="ru-RU" sz="1400" dirty="0" smtClean="0">
                <a:latin typeface="Times New Roman" pitchFamily="18" charset="0"/>
                <a:cs typeface="Times New Roman" pitchFamily="18" charset="0"/>
              </a:rPr>
              <a:t>3. Слушать друг друга; </a:t>
            </a:r>
          </a:p>
          <a:p>
            <a:pPr marL="1588" indent="0" algn="just">
              <a:spcBef>
                <a:spcPts val="0"/>
              </a:spcBef>
              <a:spcAft>
                <a:spcPts val="0"/>
              </a:spcAft>
              <a:buNone/>
            </a:pPr>
            <a:r>
              <a:rPr lang="ru-RU" sz="1400" dirty="0" smtClean="0">
                <a:latin typeface="Times New Roman" pitchFamily="18" charset="0"/>
                <a:cs typeface="Times New Roman" pitchFamily="18" charset="0"/>
              </a:rPr>
              <a:t>4. Приглашать в игру всех желающих; </a:t>
            </a:r>
          </a:p>
          <a:p>
            <a:pPr marL="1588" indent="0" algn="just">
              <a:spcBef>
                <a:spcPts val="0"/>
              </a:spcBef>
              <a:spcAft>
                <a:spcPts val="0"/>
              </a:spcAft>
              <a:buNone/>
            </a:pPr>
            <a:r>
              <a:rPr lang="ru-RU" sz="1400" dirty="0" smtClean="0">
                <a:latin typeface="Times New Roman" pitchFamily="18" charset="0"/>
                <a:cs typeface="Times New Roman" pitchFamily="18" charset="0"/>
              </a:rPr>
              <a:t>5. Нельзя кричать друг на друга и ссориться; </a:t>
            </a:r>
          </a:p>
          <a:p>
            <a:pPr marL="1588" indent="0" algn="just">
              <a:spcBef>
                <a:spcPts val="0"/>
              </a:spcBef>
              <a:spcAft>
                <a:spcPts val="0"/>
              </a:spcAft>
              <a:buNone/>
            </a:pPr>
            <a:r>
              <a:rPr lang="ru-RU" sz="1400" dirty="0" smtClean="0">
                <a:latin typeface="Times New Roman" pitchFamily="18" charset="0"/>
                <a:cs typeface="Times New Roman" pitchFamily="18" charset="0"/>
              </a:rPr>
              <a:t>6. Нельзя перебивать друг друга. </a:t>
            </a:r>
            <a:endParaRPr lang="ru-RU" sz="1400" dirty="0">
              <a:latin typeface="Times New Roman" pitchFamily="18" charset="0"/>
              <a:cs typeface="Times New Roman" pitchFamily="18" charset="0"/>
            </a:endParaRPr>
          </a:p>
        </p:txBody>
      </p:sp>
      <p:pic>
        <p:nvPicPr>
          <p:cNvPr id="13314" name="Picture 2" descr="Picture background"/>
          <p:cNvPicPr>
            <a:picLocks noChangeAspect="1" noChangeArrowheads="1"/>
          </p:cNvPicPr>
          <p:nvPr/>
        </p:nvPicPr>
        <p:blipFill>
          <a:blip r:embed="rId3" cstate="print">
            <a:clrChange>
              <a:clrFrom>
                <a:srgbClr val="FEFEFE"/>
              </a:clrFrom>
              <a:clrTo>
                <a:srgbClr val="FEFEFE">
                  <a:alpha val="0"/>
                </a:srgbClr>
              </a:clrTo>
            </a:clrChange>
          </a:blip>
          <a:srcRect l="1007" r="7518" b="17973"/>
          <a:stretch>
            <a:fillRect/>
          </a:stretch>
        </p:blipFill>
        <p:spPr bwMode="auto">
          <a:xfrm>
            <a:off x="5508104" y="2636912"/>
            <a:ext cx="3024336" cy="2928939"/>
          </a:xfrm>
          <a:prstGeom prst="rect">
            <a:avLst/>
          </a:prstGeom>
          <a:noFill/>
        </p:spPr>
      </p:pic>
      <p:sp>
        <p:nvSpPr>
          <p:cNvPr id="5" name="TextBox 4"/>
          <p:cNvSpPr txBox="1"/>
          <p:nvPr/>
        </p:nvSpPr>
        <p:spPr>
          <a:xfrm>
            <a:off x="899592" y="4365104"/>
            <a:ext cx="5112568" cy="2092881"/>
          </a:xfrm>
          <a:prstGeom prst="rect">
            <a:avLst/>
          </a:prstGeom>
          <a:noFill/>
        </p:spPr>
        <p:txBody>
          <a:bodyPr wrap="square" rtlCol="0">
            <a:spAutoFit/>
          </a:bodyPr>
          <a:lstStyle/>
          <a:p>
            <a:pPr algn="just"/>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играет вместе с детьми, беря на себя второстепенную роль.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Ребята, понравилось путешествовать на корабле? Что видели? Где побывали? Вот мы и приплыли в группу. У нас получилась с вами очень интересная игра. Молодцы! Всем спасибо! </a:t>
            </a:r>
          </a:p>
          <a:p>
            <a:pPr lvl="0" algn="just"/>
            <a:endParaRPr lang="ru-RU" dirty="0"/>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5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71400"/>
            <a:ext cx="7344816" cy="1143000"/>
          </a:xfrm>
        </p:spPr>
        <p:txBody>
          <a:bodyPr>
            <a:noAutofit/>
          </a:bodyPr>
          <a:lstStyle/>
          <a:p>
            <a:pPr algn="l"/>
            <a:r>
              <a:rPr lang="ru-RU" sz="3200" b="1" dirty="0" smtClean="0">
                <a:solidFill>
                  <a:srgbClr val="7030A0"/>
                </a:solidFill>
                <a:latin typeface="Times New Roman" pitchFamily="18" charset="0"/>
                <a:cs typeface="Times New Roman" pitchFamily="18" charset="0"/>
              </a:rPr>
              <a:t>«Съемка фильма «Курочка Ряба»»</a:t>
            </a:r>
            <a:endParaRPr lang="ru-RU" sz="3200"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1043608" y="764704"/>
            <a:ext cx="7128792" cy="1152128"/>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 </a:t>
            </a:r>
            <a:r>
              <a:rPr lang="ru-RU" sz="1400" dirty="0" smtClean="0">
                <a:latin typeface="Times New Roman"/>
                <a:ea typeface="Calibri"/>
              </a:rPr>
              <a:t>развитие умений согласовывать игровые действия, вести диалог; развитие самостоятельности, инициативности в организации игры, творческих способностей и воображения.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снять фильм по мотивам сказки «Курочка ряба» используя свое воображение и фантазию. </a:t>
            </a:r>
          </a:p>
        </p:txBody>
      </p:sp>
      <p:pic>
        <p:nvPicPr>
          <p:cNvPr id="12290" name="Picture 2" descr="Picture backgroun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189435"/>
            <a:ext cx="3339453" cy="4668565"/>
          </a:xfrm>
          <a:prstGeom prst="rect">
            <a:avLst/>
          </a:prstGeom>
          <a:noFill/>
        </p:spPr>
      </p:pic>
      <p:sp>
        <p:nvSpPr>
          <p:cNvPr id="5" name="TextBox 4"/>
          <p:cNvSpPr txBox="1"/>
          <p:nvPr/>
        </p:nvSpPr>
        <p:spPr>
          <a:xfrm>
            <a:off x="1835696" y="1844824"/>
            <a:ext cx="6336704" cy="1169551"/>
          </a:xfrm>
          <a:prstGeom prst="rect">
            <a:avLst/>
          </a:prstGeom>
          <a:noFill/>
        </p:spPr>
        <p:txBody>
          <a:bodyPr wrap="square" rtlCol="0">
            <a:spAutoFit/>
          </a:bodyPr>
          <a:lstStyle/>
          <a:p>
            <a:pPr lvl="0" algn="just"/>
            <a:r>
              <a:rPr lang="ru-RU" sz="1400" b="1" dirty="0" smtClean="0">
                <a:solidFill>
                  <a:srgbClr val="7030A0"/>
                </a:solidFill>
                <a:latin typeface="Times New Roman" pitchFamily="18" charset="0"/>
                <a:cs typeface="Times New Roman" pitchFamily="18" charset="0"/>
              </a:rPr>
              <a:t>Оборудование: </a:t>
            </a:r>
            <a:r>
              <a:rPr lang="ru-RU" sz="1400" dirty="0" smtClean="0">
                <a:solidFill>
                  <a:prstClr val="black"/>
                </a:solidFill>
                <a:latin typeface="Times New Roman" pitchFamily="18" charset="0"/>
                <a:cs typeface="Times New Roman" pitchFamily="18" charset="0"/>
              </a:rPr>
              <a:t>костюмы дедушки, бабушки, курочки Рябы, яичка, мышки, атрибуты для грима, фартук для гримера, костюмера, видеокамера, скамейка для игры актеров. </a:t>
            </a:r>
          </a:p>
          <a:p>
            <a:pPr algn="just"/>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latin typeface="Times New Roman" pitchFamily="18" charset="0"/>
                <a:ea typeface="Calibri"/>
                <a:cs typeface="Times New Roman" pitchFamily="18" charset="0"/>
              </a:rPr>
              <a:t>знакомство с профессиями киноиндустрии, просмотр презентации «Как создается мультфильм»</a:t>
            </a:r>
            <a:endParaRPr lang="ru-RU" sz="1400" dirty="0">
              <a:latin typeface="Times New Roman" pitchFamily="18" charset="0"/>
              <a:cs typeface="Times New Roman" pitchFamily="18" charset="0"/>
            </a:endParaRPr>
          </a:p>
        </p:txBody>
      </p:sp>
      <p:sp>
        <p:nvSpPr>
          <p:cNvPr id="6" name="TextBox 5"/>
          <p:cNvSpPr txBox="1"/>
          <p:nvPr/>
        </p:nvSpPr>
        <p:spPr>
          <a:xfrm>
            <a:off x="3131840" y="2996952"/>
            <a:ext cx="4968552" cy="2462213"/>
          </a:xfrm>
          <a:prstGeom prst="rect">
            <a:avLst/>
          </a:prstGeom>
          <a:noFill/>
        </p:spPr>
        <p:txBody>
          <a:bodyPr wrap="square" rtlCol="0">
            <a:spAutoFit/>
          </a:bodyPr>
          <a:lstStyle/>
          <a:p>
            <a:pPr lvl="0" algn="just"/>
            <a:r>
              <a:rPr lang="ru-RU" sz="1400" b="1" dirty="0" smtClean="0">
                <a:solidFill>
                  <a:srgbClr val="7030A0"/>
                </a:solidFill>
                <a:latin typeface="Times New Roman" pitchFamily="18" charset="0"/>
                <a:cs typeface="Times New Roman" pitchFamily="18" charset="0"/>
              </a:rPr>
              <a:t>Роли: </a:t>
            </a:r>
            <a:r>
              <a:rPr lang="ru-RU" sz="1400" dirty="0" smtClean="0">
                <a:solidFill>
                  <a:prstClr val="black"/>
                </a:solidFill>
                <a:latin typeface="Times New Roman" pitchFamily="18" charset="0"/>
                <a:cs typeface="Times New Roman" pitchFamily="18" charset="0"/>
              </a:rPr>
              <a:t>режиссер,  костюмер, гример, актеры: дедушка, бабушка, курочка Ряба, яичко, мышка, оператор, зрители. </a:t>
            </a:r>
          </a:p>
          <a:p>
            <a:pPr algn="just">
              <a:spcAft>
                <a:spcPts val="0"/>
              </a:spcAft>
            </a:pPr>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a:rPr>
              <a:t>вы все любите смотреть мультфильмы, сказки. Ведь так? Мультфильмы бывают очень разные: познавательные, интересные и смешные. И сегодня я хочу вам предложить снять свой мультфильм, по мотивам русско-народной сказки «Курочка ряба», который вы придумаете сами, а в этом вам поможет режиссер, который распределит роли и поможет подобрать атрибуты к сказке. Но, чтобы ему было легче, вы ему поможете. </a:t>
            </a:r>
            <a:endParaRPr lang="ru-RU" sz="1400" dirty="0" smtClean="0"/>
          </a:p>
          <a:p>
            <a:pPr algn="just"/>
            <a:endParaRPr lang="ru-RU" sz="1400" dirty="0" smtClean="0">
              <a:solidFill>
                <a:prstClr val="black"/>
              </a:solidFill>
              <a:latin typeface="Times New Roman" pitchFamily="18" charset="0"/>
              <a:cs typeface="Times New Roman" pitchFamily="18" charset="0"/>
            </a:endParaRPr>
          </a:p>
        </p:txBody>
      </p:sp>
      <p:sp>
        <p:nvSpPr>
          <p:cNvPr id="7" name="Овал 6"/>
          <p:cNvSpPr/>
          <p:nvPr/>
        </p:nvSpPr>
        <p:spPr>
          <a:xfrm>
            <a:off x="7092280" y="0"/>
            <a:ext cx="936104" cy="764704"/>
          </a:xfrm>
          <a:prstGeom prst="ellipse">
            <a:avLst/>
          </a:prstGeom>
          <a:solidFill>
            <a:srgbClr val="00B050">
              <a:alpha val="1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400" b="1" dirty="0" smtClean="0">
                <a:solidFill>
                  <a:srgbClr val="7030A0"/>
                </a:solidFill>
                <a:latin typeface="Times New Roman" pitchFamily="18" charset="0"/>
                <a:cs typeface="Times New Roman" pitchFamily="18" charset="0"/>
              </a:rPr>
              <a:t>16</a:t>
            </a:r>
            <a:endParaRPr lang="ru-RU" sz="3400" b="1" dirty="0">
              <a:solidFill>
                <a:srgbClr val="7030A0"/>
              </a:solidFill>
              <a:latin typeface="Times New Roman" pitchFamily="18" charset="0"/>
              <a:cs typeface="Times New Roman" pitchFamily="18" charset="0"/>
            </a:endParaRPr>
          </a:p>
        </p:txBody>
      </p:sp>
      <p:sp>
        <p:nvSpPr>
          <p:cNvPr id="10241" name="Rectangle 1"/>
          <p:cNvSpPr>
            <a:spLocks noChangeArrowheads="1"/>
          </p:cNvSpPr>
          <p:nvPr/>
        </p:nvSpPr>
        <p:spPr bwMode="auto">
          <a:xfrm>
            <a:off x="3131840" y="5157192"/>
            <a:ext cx="496855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Ребята, вспомните, чем должны заниматься костюмеры, гримеры, режиссер, оператор. Вспомним, какие роли у нас будут в нашей игре и что нам нужно для игры в эти роли?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Вы можете самостоятельно распределить роли или с помощью считалки.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71400"/>
            <a:ext cx="7272808" cy="1143000"/>
          </a:xfrm>
        </p:spPr>
        <p:txBody>
          <a:bodyPr>
            <a:normAutofit/>
          </a:bodyPr>
          <a:lstStyle/>
          <a:p>
            <a:r>
              <a:rPr lang="ru-RU" sz="3200" b="1" dirty="0" smtClean="0">
                <a:solidFill>
                  <a:srgbClr val="7030A0"/>
                </a:solidFill>
                <a:latin typeface="Times New Roman" pitchFamily="18" charset="0"/>
                <a:cs typeface="Times New Roman" pitchFamily="18" charset="0"/>
              </a:rPr>
              <a:t>«Съемка фильма «Курочка Ряба»»</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971600" y="908721"/>
            <a:ext cx="7200800" cy="3312368"/>
          </a:xfrm>
        </p:spPr>
        <p:txBody>
          <a:bodyPr>
            <a:noAutofit/>
          </a:bodyPr>
          <a:lstStyle/>
          <a:p>
            <a:pPr marL="0" indent="0" algn="just">
              <a:spcBef>
                <a:spcPts val="0"/>
              </a:spcBef>
              <a:buNone/>
            </a:pPr>
            <a:r>
              <a:rPr lang="ru-RU" sz="1400" dirty="0" smtClean="0">
                <a:latin typeface="Times New Roman" pitchFamily="18" charset="0"/>
                <a:cs typeface="Times New Roman" pitchFamily="18" charset="0"/>
              </a:rPr>
              <a:t>Давайте вспомним, какие герои в сказке? Какие эмоции они испытывали? Как можно это показать? Что проявила </a:t>
            </a:r>
            <a:r>
              <a:rPr lang="ru-RU" sz="1400" dirty="0" err="1" smtClean="0">
                <a:latin typeface="Times New Roman" pitchFamily="18" charset="0"/>
                <a:cs typeface="Times New Roman" pitchFamily="18" charset="0"/>
              </a:rPr>
              <a:t>Курочка-ряба</a:t>
            </a:r>
            <a:r>
              <a:rPr lang="ru-RU" sz="1400" dirty="0" smtClean="0">
                <a:latin typeface="Times New Roman" pitchFamily="18" charset="0"/>
                <a:cs typeface="Times New Roman" pitchFamily="18" charset="0"/>
              </a:rPr>
              <a:t> по отношению к бабушке и дедушке? Хорошо ли поступила мышка? </a:t>
            </a:r>
          </a:p>
          <a:p>
            <a:pPr marL="1588" indent="0" algn="just">
              <a:spcBef>
                <a:spcPts val="0"/>
              </a:spcBef>
              <a:spcAft>
                <a:spcPts val="0"/>
              </a:spcAft>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1588" indent="0" algn="just">
              <a:spcBef>
                <a:spcPts val="0"/>
              </a:spcBef>
              <a:spcAft>
                <a:spcPts val="0"/>
              </a:spcAft>
              <a:buNone/>
            </a:pPr>
            <a:r>
              <a:rPr lang="ru-RU" sz="1400" dirty="0" smtClean="0">
                <a:latin typeface="Times New Roman" pitchFamily="18" charset="0"/>
                <a:cs typeface="Times New Roman" pitchFamily="18" charset="0"/>
              </a:rPr>
              <a:t>1. Придумывать вместе;</a:t>
            </a:r>
          </a:p>
          <a:p>
            <a:pPr marL="1588" indent="0" algn="just">
              <a:spcBef>
                <a:spcPts val="0"/>
              </a:spcBef>
              <a:spcAft>
                <a:spcPts val="0"/>
              </a:spcAft>
              <a:buNone/>
            </a:pPr>
            <a:r>
              <a:rPr lang="ru-RU" sz="1400" dirty="0" smtClean="0">
                <a:latin typeface="Times New Roman" pitchFamily="18" charset="0"/>
                <a:cs typeface="Times New Roman" pitchFamily="18" charset="0"/>
              </a:rPr>
              <a:t>2. Говорить по очереди; </a:t>
            </a:r>
          </a:p>
          <a:p>
            <a:pPr marL="1588" indent="0" algn="just">
              <a:spcBef>
                <a:spcPts val="0"/>
              </a:spcBef>
              <a:spcAft>
                <a:spcPts val="0"/>
              </a:spcAft>
              <a:buNone/>
            </a:pPr>
            <a:r>
              <a:rPr lang="ru-RU" sz="1400" dirty="0" smtClean="0">
                <a:latin typeface="Times New Roman" pitchFamily="18" charset="0"/>
                <a:cs typeface="Times New Roman" pitchFamily="18" charset="0"/>
              </a:rPr>
              <a:t>3. Слушать друг друга; </a:t>
            </a:r>
          </a:p>
          <a:p>
            <a:pPr marL="1588" indent="0" algn="just">
              <a:spcBef>
                <a:spcPts val="0"/>
              </a:spcBef>
              <a:spcAft>
                <a:spcPts val="0"/>
              </a:spcAft>
              <a:buNone/>
            </a:pPr>
            <a:r>
              <a:rPr lang="ru-RU" sz="1400" dirty="0" smtClean="0">
                <a:latin typeface="Times New Roman" pitchFamily="18" charset="0"/>
                <a:cs typeface="Times New Roman" pitchFamily="18" charset="0"/>
              </a:rPr>
              <a:t>4. Приглашать в игру всех желающих; </a:t>
            </a:r>
          </a:p>
          <a:p>
            <a:pPr marL="1588" indent="0" algn="just">
              <a:spcBef>
                <a:spcPts val="0"/>
              </a:spcBef>
              <a:spcAft>
                <a:spcPts val="0"/>
              </a:spcAft>
              <a:buNone/>
            </a:pPr>
            <a:r>
              <a:rPr lang="ru-RU" sz="1400" dirty="0" smtClean="0">
                <a:latin typeface="Times New Roman" pitchFamily="18" charset="0"/>
                <a:cs typeface="Times New Roman" pitchFamily="18" charset="0"/>
              </a:rPr>
              <a:t>5. Нельзя кричать друг на друга и ссориться; </a:t>
            </a:r>
          </a:p>
          <a:p>
            <a:pPr marL="1588" indent="0" algn="just">
              <a:spcBef>
                <a:spcPts val="0"/>
              </a:spcBef>
              <a:spcAft>
                <a:spcPts val="0"/>
              </a:spcAft>
              <a:buNone/>
            </a:pPr>
            <a:r>
              <a:rPr lang="ru-RU" sz="1400" dirty="0" smtClean="0">
                <a:latin typeface="Times New Roman" pitchFamily="18" charset="0"/>
                <a:cs typeface="Times New Roman" pitchFamily="18" charset="0"/>
              </a:rPr>
              <a:t>6. Нельзя перебивать друг друга. </a:t>
            </a:r>
            <a:endParaRPr lang="ru-RU" sz="1400" dirty="0">
              <a:latin typeface="Times New Roman" pitchFamily="18" charset="0"/>
              <a:cs typeface="Times New Roman" pitchFamily="18" charset="0"/>
            </a:endParaRPr>
          </a:p>
        </p:txBody>
      </p:sp>
      <p:pic>
        <p:nvPicPr>
          <p:cNvPr id="4" name="Рисунок 3" descr="scale_1200.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220072" y="1988840"/>
            <a:ext cx="2952328" cy="2399384"/>
          </a:xfrm>
          <a:prstGeom prst="rect">
            <a:avLst/>
          </a:prstGeom>
        </p:spPr>
      </p:pic>
      <p:sp>
        <p:nvSpPr>
          <p:cNvPr id="6" name="TextBox 5"/>
          <p:cNvSpPr txBox="1"/>
          <p:nvPr/>
        </p:nvSpPr>
        <p:spPr>
          <a:xfrm>
            <a:off x="971600" y="4437112"/>
            <a:ext cx="7165304" cy="1600438"/>
          </a:xfrm>
          <a:prstGeom prst="rect">
            <a:avLst/>
          </a:prstGeom>
          <a:noFill/>
        </p:spPr>
        <p:txBody>
          <a:bodyPr wrap="square" rtlCol="0">
            <a:spAutoFit/>
          </a:bodyPr>
          <a:lstStyle/>
          <a:p>
            <a:pPr lvl="0" algn="just"/>
            <a:r>
              <a:rPr lang="ru-RU" sz="1400" b="1" dirty="0" smtClean="0">
                <a:solidFill>
                  <a:srgbClr val="7030A0"/>
                </a:solidFill>
                <a:latin typeface="Times New Roman" pitchFamily="18" charset="0"/>
                <a:cs typeface="Times New Roman" pitchFamily="18" charset="0"/>
              </a:rPr>
              <a:t>Итог игры</a:t>
            </a:r>
            <a:r>
              <a:rPr lang="ru-RU" sz="1400" b="1" dirty="0" smtClean="0">
                <a:solidFill>
                  <a:srgbClr val="7030A0"/>
                </a:solidFill>
                <a:latin typeface="Arial" pitchFamily="34" charset="0"/>
                <a:cs typeface="Arial" pitchFamily="34" charset="0"/>
              </a:rPr>
              <a:t>: </a:t>
            </a:r>
            <a:r>
              <a:rPr lang="ru-RU" sz="1400" dirty="0" smtClean="0">
                <a:latin typeface="Times New Roman"/>
                <a:ea typeface="Calibri"/>
              </a:rPr>
              <a:t>Все прекрасно справились с выбранными вами ролями. Хотелось бы вам поиграть в эту игру дома со своей семьей? Какую бы роль вы тогда выбрали? Вы можете оценить качество игры наших актеров? Режиссер и оператор был достаточно вежливы? Понравилось ли вам снимать мультфильм? Захотите ли вы в следующий раз снять фильм по другой сказке? Почему? Вы сегодня молодцы, не ругались, договаривались спокойно и самостоятельно, были вежливы друг с другом. Вы замечательные актеры, все творчески справились со своей ролью!</a:t>
            </a:r>
            <a:endParaRPr lang="ru-RU" dirty="0"/>
          </a:p>
        </p:txBody>
      </p:sp>
      <p:sp>
        <p:nvSpPr>
          <p:cNvPr id="9217" name="Rectangle 1"/>
          <p:cNvSpPr>
            <a:spLocks noChangeArrowheads="1"/>
          </p:cNvSpPr>
          <p:nvPr/>
        </p:nvSpPr>
        <p:spPr bwMode="auto">
          <a:xfrm>
            <a:off x="971600" y="3284984"/>
            <a:ext cx="432048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7030A0"/>
                </a:solidFill>
                <a:effectLst/>
                <a:latin typeface="Times New Roman" pitchFamily="18" charset="0"/>
                <a:cs typeface="Times New Roman" pitchFamily="18" charset="0"/>
              </a:rPr>
              <a:t>Руководство игрой: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Воспитатель играет вместе с детьми, беря на себя второстепенную роль. Поддерживает идеи детей, помогает их обыграть, ненавязчиво предлагает правильные формулировки диалогов, регулирует ролевое поведение.</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3579E">
            <a:alpha val="2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29600" cy="706090"/>
          </a:xfrm>
        </p:spPr>
        <p:txBody>
          <a:bodyPr/>
          <a:lstStyle/>
          <a:p>
            <a:r>
              <a:rPr lang="ru-RU" sz="3600" b="1" dirty="0" smtClean="0">
                <a:solidFill>
                  <a:srgbClr val="7030A0"/>
                </a:solidFill>
                <a:latin typeface="Times New Roman" pitchFamily="18" charset="0"/>
                <a:cs typeface="Times New Roman" pitchFamily="18" charset="0"/>
              </a:rPr>
              <a:t>«Теремок»</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71600" y="836713"/>
            <a:ext cx="7200800" cy="2232248"/>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 </a:t>
            </a:r>
            <a:r>
              <a:rPr lang="ru-RU" sz="1400" dirty="0" smtClean="0">
                <a:latin typeface="Times New Roman"/>
                <a:ea typeface="Calibri"/>
              </a:rPr>
              <a:t>развитие самостоятельности, инициативности, оригинальности,  совершенствование артистических навыков в ходе обыгрывания сказки «Теремок», приобщение дошкольников к театральному искусству.</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поставить спектакль, придумать что-то свое.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a:ea typeface="Calibri"/>
              </a:rPr>
              <a:t>костюмы, шапочки для артистов, домик-палатка, программки, билеты, деньги, бинокли, фотоаппараты, афиши.</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чтение сказки «Теремок». Рассматривание иллюстраций, </a:t>
            </a:r>
          </a:p>
          <a:p>
            <a:pPr marL="0" indent="0" algn="just">
              <a:spcBef>
                <a:spcPts val="0"/>
              </a:spcBef>
              <a:buNone/>
            </a:pPr>
            <a:r>
              <a:rPr lang="ru-RU" sz="1400" dirty="0" smtClean="0">
                <a:latin typeface="Times New Roman" pitchFamily="18" charset="0"/>
                <a:cs typeface="Times New Roman" pitchFamily="18" charset="0"/>
              </a:rPr>
              <a:t>изготовление/подбор атрибутов для игры.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a:ea typeface="Calibri"/>
              </a:rPr>
              <a:t>мышка, лягушка, заяц, лиса, волк, медведь, режиссер и другие роли, </a:t>
            </a:r>
          </a:p>
          <a:p>
            <a:pPr marL="0" indent="0" algn="just">
              <a:spcBef>
                <a:spcPts val="0"/>
              </a:spcBef>
              <a:buNone/>
            </a:pPr>
            <a:r>
              <a:rPr lang="ru-RU" sz="1400" dirty="0" smtClean="0">
                <a:latin typeface="Times New Roman"/>
                <a:ea typeface="Calibri"/>
              </a:rPr>
              <a:t>придуманные детьми. </a:t>
            </a:r>
            <a:endParaRPr lang="ru-RU" sz="1400" dirty="0" smtClean="0">
              <a:latin typeface="Times New Roman" pitchFamily="18" charset="0"/>
              <a:cs typeface="Times New Roman" pitchFamily="18" charset="0"/>
            </a:endParaRPr>
          </a:p>
          <a:p>
            <a:pPr marL="0" indent="0" algn="just">
              <a:spcBef>
                <a:spcPts val="0"/>
              </a:spcBef>
              <a:buNone/>
            </a:pPr>
            <a:endParaRPr lang="ru-RU" sz="1400" dirty="0">
              <a:latin typeface="Times New Roman" pitchFamily="18" charset="0"/>
              <a:cs typeface="Times New Roman" pitchFamily="18" charset="0"/>
            </a:endParaRPr>
          </a:p>
        </p:txBody>
      </p:sp>
      <p:pic>
        <p:nvPicPr>
          <p:cNvPr id="10242" name="Picture 2" descr="Picture background"/>
          <p:cNvPicPr>
            <a:picLocks noChangeAspect="1" noChangeArrowheads="1"/>
          </p:cNvPicPr>
          <p:nvPr/>
        </p:nvPicPr>
        <p:blipFill>
          <a:blip r:embed="rId3" cstate="print">
            <a:clrChange>
              <a:clrFrom>
                <a:srgbClr val="F8F8F8"/>
              </a:clrFrom>
              <a:clrTo>
                <a:srgbClr val="F8F8F8">
                  <a:alpha val="0"/>
                </a:srgbClr>
              </a:clrTo>
            </a:clrChange>
          </a:blip>
          <a:srcRect/>
          <a:stretch>
            <a:fillRect/>
          </a:stretch>
        </p:blipFill>
        <p:spPr bwMode="auto">
          <a:xfrm>
            <a:off x="4499992" y="2708920"/>
            <a:ext cx="3672409" cy="3684673"/>
          </a:xfrm>
          <a:prstGeom prst="rect">
            <a:avLst/>
          </a:prstGeom>
          <a:noFill/>
        </p:spPr>
      </p:pic>
      <p:sp>
        <p:nvSpPr>
          <p:cNvPr id="6" name="TextBox 5"/>
          <p:cNvSpPr txBox="1"/>
          <p:nvPr/>
        </p:nvSpPr>
        <p:spPr>
          <a:xfrm>
            <a:off x="971600" y="3068960"/>
            <a:ext cx="3888432" cy="2893100"/>
          </a:xfrm>
          <a:prstGeom prst="rect">
            <a:avLst/>
          </a:prstGeom>
          <a:noFill/>
        </p:spPr>
        <p:txBody>
          <a:bodyPr wrap="square" rtlCol="0">
            <a:spAutoFit/>
          </a:bodyPr>
          <a:lstStyle/>
          <a:p>
            <a:pPr algn="just">
              <a:spcAft>
                <a:spcPts val="0"/>
              </a:spcAft>
            </a:pPr>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a:rPr>
              <a:t>Ребята, к нам в группу пришло письмо. Будем читать? Петрушка приглашает в театр на спектакль «Теремок». Ребята, а вы хотели бы принять участие в спектакле? Давайте вспомним сказку, какие герои в сказке «Теремок»? Хорошо ли они поступали? Чем закончилась сказка? Ребята, а мы можем придумать свою концовку для сказки? Дети предлагают свои идеи. Из предложенных вариантов выбирается один. Распределяются роли, организация репетиций, приглашение на премьеру спектакля. </a:t>
            </a:r>
            <a:endParaRPr lang="ru-RU" sz="1400" dirty="0" smtClean="0"/>
          </a:p>
          <a:p>
            <a:pPr algn="just"/>
            <a:endParaRPr lang="ru-RU" sz="1400" dirty="0" smtClean="0">
              <a:solidFill>
                <a:prstClr val="black"/>
              </a:solidFill>
              <a:latin typeface="Arial" pitchFamily="34" charset="0"/>
              <a:cs typeface="Arial" pitchFamily="34" charset="0"/>
            </a:endParaRPr>
          </a:p>
        </p:txBody>
      </p:sp>
      <p:sp>
        <p:nvSpPr>
          <p:cNvPr id="7" name="Овал 6"/>
          <p:cNvSpPr/>
          <p:nvPr/>
        </p:nvSpPr>
        <p:spPr>
          <a:xfrm>
            <a:off x="6876256" y="0"/>
            <a:ext cx="1008112" cy="836712"/>
          </a:xfrm>
          <a:prstGeom prst="ellipse">
            <a:avLst/>
          </a:prstGeom>
          <a:solidFill>
            <a:srgbClr val="F3579E">
              <a:alpha val="16000"/>
            </a:srgbClr>
          </a:solidFill>
          <a:ln>
            <a:solidFill>
              <a:srgbClr val="F35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Arial" pitchFamily="34" charset="0"/>
                <a:cs typeface="Arial" pitchFamily="34" charset="0"/>
              </a:rPr>
              <a:t>17</a:t>
            </a:r>
            <a:endParaRPr lang="ru-RU" b="1" dirty="0">
              <a:solidFill>
                <a:srgbClr val="7030A0"/>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3579E">
            <a:alpha val="2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5416"/>
            <a:ext cx="8229600" cy="1143000"/>
          </a:xfrm>
        </p:spPr>
        <p:txBody>
          <a:bodyPr>
            <a:normAutofit/>
          </a:bodyPr>
          <a:lstStyle/>
          <a:p>
            <a:r>
              <a:rPr lang="ru-RU" sz="3600" b="1" dirty="0" smtClean="0">
                <a:solidFill>
                  <a:srgbClr val="7030A0"/>
                </a:solidFill>
                <a:latin typeface="Times New Roman" pitchFamily="18" charset="0"/>
                <a:cs typeface="Times New Roman" pitchFamily="18" charset="0"/>
              </a:rPr>
              <a:t>«Теремок»</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971600" y="692696"/>
            <a:ext cx="7200800" cy="3312368"/>
          </a:xfrm>
        </p:spPr>
        <p:txBody>
          <a:bodyPr>
            <a:noAutofit/>
          </a:bodyPr>
          <a:lstStyle/>
          <a:p>
            <a:pPr marL="1588" indent="0" algn="just">
              <a:buNone/>
            </a:pPr>
            <a:r>
              <a:rPr lang="ru-RU" sz="1400" b="1" dirty="0" smtClean="0">
                <a:solidFill>
                  <a:srgbClr val="7030A0"/>
                </a:solidFill>
                <a:latin typeface="Times New Roman" pitchFamily="18" charset="0"/>
                <a:cs typeface="Times New Roman" pitchFamily="18" charset="0"/>
              </a:rPr>
              <a:t>Формулировка правил: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1588" indent="0" algn="just">
              <a:buNone/>
            </a:pPr>
            <a:r>
              <a:rPr lang="ru-RU" sz="1400" dirty="0" smtClean="0">
                <a:latin typeface="Times New Roman" pitchFamily="18" charset="0"/>
                <a:cs typeface="Times New Roman" pitchFamily="18" charset="0"/>
              </a:rPr>
              <a:t>1. Придумывать вместе;</a:t>
            </a:r>
          </a:p>
          <a:p>
            <a:pPr marL="1588" indent="0" algn="just">
              <a:buNone/>
            </a:pPr>
            <a:r>
              <a:rPr lang="ru-RU" sz="1400" dirty="0" smtClean="0">
                <a:latin typeface="Times New Roman" pitchFamily="18" charset="0"/>
                <a:cs typeface="Times New Roman" pitchFamily="18" charset="0"/>
              </a:rPr>
              <a:t>2. Говорить по очереди; </a:t>
            </a:r>
          </a:p>
          <a:p>
            <a:pPr marL="1588" indent="0" algn="just">
              <a:buNone/>
            </a:pPr>
            <a:r>
              <a:rPr lang="ru-RU" sz="1400" dirty="0" smtClean="0">
                <a:latin typeface="Times New Roman" pitchFamily="18" charset="0"/>
                <a:cs typeface="Times New Roman" pitchFamily="18" charset="0"/>
              </a:rPr>
              <a:t>3. Слушать друг друга; </a:t>
            </a:r>
          </a:p>
          <a:p>
            <a:pPr marL="1588" indent="0" algn="just">
              <a:buNone/>
            </a:pPr>
            <a:r>
              <a:rPr lang="ru-RU" sz="1400" dirty="0" smtClean="0">
                <a:latin typeface="Times New Roman" pitchFamily="18" charset="0"/>
                <a:cs typeface="Times New Roman" pitchFamily="18" charset="0"/>
              </a:rPr>
              <a:t>4. Приглашать в игру всех желающих; </a:t>
            </a:r>
          </a:p>
          <a:p>
            <a:pPr marL="1588" indent="0" algn="just">
              <a:buNone/>
            </a:pPr>
            <a:r>
              <a:rPr lang="ru-RU" sz="1400" dirty="0" smtClean="0">
                <a:latin typeface="Times New Roman" pitchFamily="18" charset="0"/>
                <a:cs typeface="Times New Roman" pitchFamily="18" charset="0"/>
              </a:rPr>
              <a:t>5. Нельзя кричать друг на друга и ссориться; </a:t>
            </a:r>
          </a:p>
          <a:p>
            <a:pPr marL="1588" indent="0" algn="just">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играет вместе с детьми, беря на себя второстепенную роль.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Ребята, какие вы молодцы! Как хорошо мы с вами сказку обыграли. Какие вы дружные. У вас очень хорошо получилось выполнить свои роли. Вам понравилось? Трудно было? А что было легко? Давайте споем с вами «Песенку о дружбе».</a:t>
            </a:r>
            <a:endParaRPr lang="ru-RU" sz="1400" dirty="0">
              <a:latin typeface="Times New Roman" pitchFamily="18" charset="0"/>
              <a:cs typeface="Times New Roman" pitchFamily="18" charset="0"/>
            </a:endParaRPr>
          </a:p>
        </p:txBody>
      </p:sp>
      <p:pic>
        <p:nvPicPr>
          <p:cNvPr id="4" name="Рисунок 3" descr="cc987b67df00689a0d0a8ba99cd1b096.jpg"/>
          <p:cNvPicPr>
            <a:picLocks noChangeAspect="1"/>
          </p:cNvPicPr>
          <p:nvPr/>
        </p:nvPicPr>
        <p:blipFill>
          <a:blip r:embed="rId3" cstate="print">
            <a:clrChange>
              <a:clrFrom>
                <a:srgbClr val="FFFFFF"/>
              </a:clrFrom>
              <a:clrTo>
                <a:srgbClr val="FFFFFF">
                  <a:alpha val="0"/>
                </a:srgbClr>
              </a:clrTo>
            </a:clrChange>
          </a:blip>
          <a:stretch>
            <a:fillRect/>
          </a:stretch>
        </p:blipFill>
        <p:spPr>
          <a:xfrm>
            <a:off x="899592" y="3933056"/>
            <a:ext cx="7200800" cy="292494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2656"/>
            <a:ext cx="7056784" cy="1143000"/>
          </a:xfrm>
        </p:spPr>
        <p:txBody>
          <a:bodyPr>
            <a:normAutofit/>
          </a:bodyPr>
          <a:lstStyle/>
          <a:p>
            <a:r>
              <a:rPr lang="ru-RU" sz="3600" b="1" dirty="0" smtClean="0">
                <a:solidFill>
                  <a:schemeClr val="accent4">
                    <a:lumMod val="75000"/>
                  </a:schemeClr>
                </a:solidFill>
                <a:latin typeface="Times New Roman" pitchFamily="18" charset="0"/>
                <a:cs typeface="Times New Roman" pitchFamily="18" charset="0"/>
              </a:rPr>
              <a:t>Раздел 3</a:t>
            </a:r>
          </a:p>
        </p:txBody>
      </p:sp>
      <p:sp>
        <p:nvSpPr>
          <p:cNvPr id="3" name="Содержимое 2"/>
          <p:cNvSpPr>
            <a:spLocks noGrp="1"/>
          </p:cNvSpPr>
          <p:nvPr>
            <p:ph idx="1"/>
          </p:nvPr>
        </p:nvSpPr>
        <p:spPr>
          <a:xfrm>
            <a:off x="1043608" y="1600200"/>
            <a:ext cx="7056784" cy="4525963"/>
          </a:xfrm>
        </p:spPr>
        <p:txBody>
          <a:bodyPr>
            <a:normAutofit/>
          </a:bodyPr>
          <a:lstStyle/>
          <a:p>
            <a:pPr marL="1588" indent="0">
              <a:spcBef>
                <a:spcPts val="0"/>
              </a:spcBef>
              <a:buNone/>
              <a:tabLst>
                <a:tab pos="6005513" algn="l"/>
                <a:tab pos="6100763" algn="l"/>
                <a:tab pos="6454775" algn="l"/>
                <a:tab pos="6551613" algn="l"/>
              </a:tabLst>
            </a:pPr>
            <a:r>
              <a:rPr lang="ru-RU" sz="2800" b="1" dirty="0" smtClean="0">
                <a:solidFill>
                  <a:srgbClr val="00B050"/>
                </a:solidFill>
                <a:latin typeface="Times New Roman" pitchFamily="18" charset="0"/>
                <a:cs typeface="Times New Roman" pitchFamily="18" charset="0"/>
              </a:rPr>
              <a:t>«День защитника </a:t>
            </a:r>
            <a:r>
              <a:rPr lang="ru-RU" sz="2800" b="1" dirty="0" smtClean="0">
                <a:solidFill>
                  <a:srgbClr val="00B050"/>
                </a:solidFill>
                <a:latin typeface="Times New Roman" pitchFamily="18" charset="0"/>
                <a:cs typeface="Times New Roman" pitchFamily="18" charset="0"/>
              </a:rPr>
              <a:t>Отечества</a:t>
            </a:r>
            <a:r>
              <a:rPr lang="ru-RU" sz="2800" b="1" dirty="0" smtClean="0">
                <a:solidFill>
                  <a:srgbClr val="00B050"/>
                </a:solidFill>
                <a:latin typeface="Times New Roman" pitchFamily="18" charset="0"/>
                <a:cs typeface="Times New Roman" pitchFamily="18" charset="0"/>
              </a:rPr>
              <a:t>» </a:t>
            </a:r>
            <a:r>
              <a:rPr lang="ru-RU" sz="2800" b="1" dirty="0" smtClean="0">
                <a:solidFill>
                  <a:srgbClr val="00B050"/>
                </a:solidFill>
                <a:latin typeface="Times New Roman" pitchFamily="18" charset="0"/>
                <a:cs typeface="Times New Roman" pitchFamily="18" charset="0"/>
              </a:rPr>
              <a:t>             11</a:t>
            </a:r>
          </a:p>
          <a:p>
            <a:pPr>
              <a:lnSpc>
                <a:spcPct val="150000"/>
              </a:lnSpc>
              <a:buNone/>
              <a:tabLst>
                <a:tab pos="6005513" algn="l"/>
                <a:tab pos="6100763" algn="l"/>
                <a:tab pos="6454775" algn="l"/>
                <a:tab pos="6551613" algn="l"/>
              </a:tabLst>
            </a:pPr>
            <a:r>
              <a:rPr lang="ru-RU" sz="2800" b="1" dirty="0" smtClean="0">
                <a:solidFill>
                  <a:srgbClr val="F3579E"/>
                </a:solidFill>
                <a:latin typeface="Times New Roman" pitchFamily="18" charset="0"/>
                <a:cs typeface="Times New Roman" pitchFamily="18" charset="0"/>
              </a:rPr>
              <a:t>«Служба спасения»                                 12</a:t>
            </a:r>
            <a:endParaRPr lang="ru-RU" sz="2800" b="1" dirty="0" smtClean="0">
              <a:solidFill>
                <a:srgbClr val="F3579E"/>
              </a:solidFill>
              <a:latin typeface="Times New Roman" pitchFamily="18" charset="0"/>
              <a:cs typeface="Times New Roman" pitchFamily="18" charset="0"/>
            </a:endParaRPr>
          </a:p>
          <a:p>
            <a:pPr>
              <a:lnSpc>
                <a:spcPct val="150000"/>
              </a:lnSpc>
              <a:buNone/>
              <a:tabLst>
                <a:tab pos="6005513" algn="l"/>
                <a:tab pos="6100763" algn="l"/>
                <a:tab pos="6454775" algn="l"/>
                <a:tab pos="6551613" algn="l"/>
              </a:tabLst>
            </a:pPr>
            <a:r>
              <a:rPr lang="ru-RU" sz="2800" b="1" dirty="0" smtClean="0">
                <a:solidFill>
                  <a:srgbClr val="00B0F0"/>
                </a:solidFill>
                <a:latin typeface="Times New Roman" pitchFamily="18" charset="0"/>
                <a:cs typeface="Times New Roman" pitchFamily="18" charset="0"/>
              </a:rPr>
              <a:t>«Военные разведчики»   </a:t>
            </a:r>
            <a:r>
              <a:rPr lang="ru-RU" sz="2800" b="1" dirty="0" smtClean="0">
                <a:solidFill>
                  <a:srgbClr val="00B0F0"/>
                </a:solidFill>
                <a:latin typeface="Times New Roman" pitchFamily="18" charset="0"/>
                <a:cs typeface="Times New Roman" pitchFamily="18" charset="0"/>
              </a:rPr>
              <a:t>                       13</a:t>
            </a:r>
            <a:endParaRPr lang="ru-RU" sz="2800" b="1" dirty="0" smtClean="0">
              <a:solidFill>
                <a:srgbClr val="00B0F0"/>
              </a:solidFill>
              <a:latin typeface="Times New Roman" pitchFamily="18" charset="0"/>
              <a:cs typeface="Times New Roman" pitchFamily="18" charset="0"/>
            </a:endParaRPr>
          </a:p>
          <a:p>
            <a:pPr>
              <a:lnSpc>
                <a:spcPct val="150000"/>
              </a:lnSpc>
              <a:buNone/>
              <a:tabLst>
                <a:tab pos="6005513" algn="l"/>
                <a:tab pos="6100763" algn="l"/>
                <a:tab pos="6454775" algn="l"/>
                <a:tab pos="6551613" algn="l"/>
              </a:tabLst>
            </a:pPr>
            <a:r>
              <a:rPr lang="ru-RU" sz="2800" b="1" dirty="0" smtClean="0">
                <a:solidFill>
                  <a:srgbClr val="FFFF00"/>
                </a:solidFill>
                <a:latin typeface="Times New Roman" pitchFamily="18" charset="0"/>
                <a:cs typeface="Times New Roman" pitchFamily="18" charset="0"/>
              </a:rPr>
              <a:t>«Военные профессии»    </a:t>
            </a:r>
            <a:r>
              <a:rPr lang="ru-RU" sz="2800" b="1" dirty="0" smtClean="0">
                <a:solidFill>
                  <a:srgbClr val="FFFF00"/>
                </a:solidFill>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1</a:t>
            </a:r>
            <a:r>
              <a:rPr lang="ru-RU" sz="2800" b="1" dirty="0" smtClean="0">
                <a:solidFill>
                  <a:srgbClr val="FFFF00"/>
                </a:solidFill>
                <a:latin typeface="Times New Roman" pitchFamily="18" charset="0"/>
                <a:cs typeface="Times New Roman" pitchFamily="18" charset="0"/>
              </a:rPr>
              <a:t>4</a:t>
            </a:r>
          </a:p>
          <a:p>
            <a:pPr>
              <a:lnSpc>
                <a:spcPct val="150000"/>
              </a:lnSpc>
              <a:buNone/>
              <a:tabLst>
                <a:tab pos="6005513" algn="l"/>
                <a:tab pos="6100763" algn="l"/>
                <a:tab pos="6454775" algn="l"/>
                <a:tab pos="6551613" algn="l"/>
              </a:tabLst>
            </a:pPr>
            <a:r>
              <a:rPr lang="ru-RU" sz="2800" b="1" dirty="0" smtClean="0">
                <a:solidFill>
                  <a:srgbClr val="FFC000"/>
                </a:solidFill>
                <a:latin typeface="Times New Roman" pitchFamily="18" charset="0"/>
                <a:cs typeface="Times New Roman" pitchFamily="18" charset="0"/>
              </a:rPr>
              <a:t>«Морское путешествие» </a:t>
            </a:r>
            <a:r>
              <a:rPr lang="ru-RU" sz="2800" b="1" dirty="0" smtClean="0">
                <a:solidFill>
                  <a:srgbClr val="FFC000"/>
                </a:solidFill>
                <a:latin typeface="Times New Roman" pitchFamily="18" charset="0"/>
                <a:cs typeface="Times New Roman" pitchFamily="18" charset="0"/>
              </a:rPr>
              <a:t>                       15</a:t>
            </a:r>
            <a:endParaRPr lang="ru-RU" sz="2800" b="1" dirty="0" smtClean="0">
              <a:solidFill>
                <a:srgbClr val="FFC00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7128792" cy="1143000"/>
          </a:xfrm>
        </p:spPr>
        <p:txBody>
          <a:bodyPr>
            <a:normAutofit/>
          </a:bodyPr>
          <a:lstStyle/>
          <a:p>
            <a:r>
              <a:rPr lang="ru-RU" sz="3600" b="1" dirty="0" smtClean="0">
                <a:solidFill>
                  <a:srgbClr val="7030A0"/>
                </a:solidFill>
                <a:latin typeface="Times New Roman" pitchFamily="18" charset="0"/>
                <a:cs typeface="Times New Roman" pitchFamily="18" charset="0"/>
              </a:rPr>
              <a:t>«Лисичка со скалочкой»</a:t>
            </a:r>
            <a:endParaRPr lang="ru-RU" sz="3600"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899592" y="836712"/>
            <a:ext cx="7272808" cy="2304256"/>
          </a:xfrm>
        </p:spPr>
        <p:txBody>
          <a:bodyPr>
            <a:norm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 </a:t>
            </a:r>
            <a:r>
              <a:rPr lang="ru-RU" sz="1400" dirty="0" smtClean="0">
                <a:latin typeface="Times New Roman" pitchFamily="18" charset="0"/>
                <a:cs typeface="Times New Roman" pitchFamily="18" charset="0"/>
              </a:rPr>
              <a:t>Развитие  творческих способностей, творческого воображения, мышления детей через участие в игре. Формирование способности к перевоплощению, созданию образов. </a:t>
            </a: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поставить спектакль, придумать что-то свое.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иллюстрации из серии «Любимые сказки»; маски героев сказки, макет домика, макет русской печки, лавочка, скалочка, игрушка курочка.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latin typeface="Times New Roman" pitchFamily="18" charset="0"/>
                <a:cs typeface="Times New Roman" pitchFamily="18" charset="0"/>
              </a:rPr>
              <a:t>чтение сказки и рассматривание иллюстраций к ней; изготовление/подбор атрибутики к игре.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лиса, мужик, бабка </a:t>
            </a:r>
          </a:p>
        </p:txBody>
      </p:sp>
      <p:pic>
        <p:nvPicPr>
          <p:cNvPr id="8194" name="Picture 2" descr="Picture background"/>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964894" y="2492896"/>
            <a:ext cx="5179105" cy="3672408"/>
          </a:xfrm>
          <a:prstGeom prst="rect">
            <a:avLst/>
          </a:prstGeom>
          <a:noFill/>
        </p:spPr>
      </p:pic>
      <p:sp>
        <p:nvSpPr>
          <p:cNvPr id="6" name="Овал 5"/>
          <p:cNvSpPr/>
          <p:nvPr/>
        </p:nvSpPr>
        <p:spPr>
          <a:xfrm>
            <a:off x="6804248" y="0"/>
            <a:ext cx="1008112" cy="836712"/>
          </a:xfrm>
          <a:prstGeom prst="ellipse">
            <a:avLst/>
          </a:prstGeom>
          <a:solidFill>
            <a:srgbClr val="00B0F0">
              <a:alpha val="16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18</a:t>
            </a:r>
            <a:endParaRPr lang="ru-RU" sz="1600" b="1" dirty="0">
              <a:solidFill>
                <a:srgbClr val="7030A0"/>
              </a:solidFill>
              <a:latin typeface="Times New Roman" pitchFamily="18" charset="0"/>
              <a:cs typeface="Times New Roman" pitchFamily="18" charset="0"/>
            </a:endParaRPr>
          </a:p>
        </p:txBody>
      </p:sp>
      <p:sp>
        <p:nvSpPr>
          <p:cNvPr id="6145" name="Rectangle 1"/>
          <p:cNvSpPr>
            <a:spLocks noChangeArrowheads="1"/>
          </p:cNvSpPr>
          <p:nvPr/>
        </p:nvSpPr>
        <p:spPr bwMode="auto">
          <a:xfrm>
            <a:off x="899592" y="2852936"/>
            <a:ext cx="403244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7030A0"/>
                </a:solidFill>
                <a:effectLst/>
                <a:latin typeface="Times New Roman" pitchFamily="18" charset="0"/>
                <a:cs typeface="Times New Roman" pitchFamily="18" charset="0"/>
              </a:rPr>
              <a:t>Ход игры: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Ребята, я точно знаю, что вы любите сказки, любите ли их слушать. А какие сказки вы знаете? Давайте рассмотрим иллюстрации. Из какой сказки все эти герои. Правильно. Эти герои из сказки «Лисичка со скалочкой». А вот здесь, на печке и скалочка лежит. А хотите сами стать героями сказки и сыграть нам ее? У меня все для этого готово. (Показывает на декорации, костюмы). Давайте вспомним сказку, как лиса мужика обманула, как скалку поменяла на курочку, и что произошло дальше. Какая лиса в сказке? Чему учит сказка? Какие эмоции испытывала лиса? Как себя вела Лиса? А какие были хозяева изб, в которые стучалась лиса?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F0">
            <a:alpha val="4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1400"/>
            <a:ext cx="8229600" cy="1143000"/>
          </a:xfrm>
        </p:spPr>
        <p:txBody>
          <a:bodyPr>
            <a:normAutofit/>
          </a:bodyPr>
          <a:lstStyle/>
          <a:p>
            <a:r>
              <a:rPr lang="ru-RU" sz="3600" b="1" dirty="0" smtClean="0">
                <a:solidFill>
                  <a:srgbClr val="7030A0"/>
                </a:solidFill>
                <a:latin typeface="Times New Roman" pitchFamily="18" charset="0"/>
                <a:cs typeface="Times New Roman" pitchFamily="18" charset="0"/>
              </a:rPr>
              <a:t>«Лисичка со скалочкой»</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899592" y="764704"/>
            <a:ext cx="7200800" cy="2952328"/>
          </a:xfrm>
        </p:spPr>
        <p:txBody>
          <a:bodyPr>
            <a:noAutofit/>
          </a:bodyPr>
          <a:lstStyle/>
          <a:p>
            <a:pPr marL="0" indent="0" algn="just">
              <a:spcBef>
                <a:spcPts val="0"/>
              </a:spcBef>
              <a:buNone/>
            </a:pPr>
            <a:r>
              <a:rPr lang="ru-RU" sz="1400" dirty="0" smtClean="0">
                <a:latin typeface="Times New Roman" pitchFamily="18" charset="0"/>
                <a:cs typeface="Times New Roman" pitchFamily="18" charset="0"/>
              </a:rPr>
              <a:t>Ребята, а в нашей сказке Лиса может себя вести по другому? Будет еще хитрее? По-другому будет обманывать людей? Давайте же попробуем перевоплотиться в персонажей сказке, и вы мне покажите свои задумки. </a:t>
            </a:r>
          </a:p>
          <a:p>
            <a:pPr marL="1588" indent="0" algn="just">
              <a:spcAft>
                <a:spcPts val="0"/>
              </a:spcAft>
              <a:buNone/>
            </a:pPr>
            <a:r>
              <a:rPr lang="ru-RU" sz="1400" b="1" dirty="0" smtClean="0">
                <a:solidFill>
                  <a:srgbClr val="7030A0"/>
                </a:solidFill>
                <a:latin typeface="Times New Roman" pitchFamily="18" charset="0"/>
                <a:cs typeface="Times New Roman" pitchFamily="18" charset="0"/>
              </a:rPr>
              <a:t>Формулировка правил</a:t>
            </a:r>
            <a:r>
              <a:rPr lang="ru-RU" sz="1400" dirty="0" smtClean="0">
                <a:latin typeface="Times New Roman" pitchFamily="18" charset="0"/>
                <a:cs typeface="Times New Roman" pitchFamily="18" charset="0"/>
              </a:rPr>
              <a:t> в каждой игре есть свои правила, поэтому нам тоже нужно придумать правила, чтобы не возникало ссор и обид.</a:t>
            </a:r>
          </a:p>
          <a:p>
            <a:pPr marL="1588" indent="0" algn="just">
              <a:spcAft>
                <a:spcPts val="0"/>
              </a:spcAft>
              <a:buNone/>
            </a:pPr>
            <a:r>
              <a:rPr lang="ru-RU" sz="1400" dirty="0" smtClean="0">
                <a:latin typeface="Times New Roman" pitchFamily="18" charset="0"/>
                <a:cs typeface="Times New Roman" pitchFamily="18" charset="0"/>
              </a:rPr>
              <a:t>1. Придумывать вместе;</a:t>
            </a:r>
          </a:p>
          <a:p>
            <a:pPr marL="1588" indent="0" algn="just">
              <a:spcAft>
                <a:spcPts val="0"/>
              </a:spcAft>
              <a:buNone/>
            </a:pPr>
            <a:r>
              <a:rPr lang="ru-RU" sz="1400" dirty="0" smtClean="0">
                <a:latin typeface="Times New Roman" pitchFamily="18" charset="0"/>
                <a:cs typeface="Times New Roman" pitchFamily="18" charset="0"/>
              </a:rPr>
              <a:t>2. Говорить по очереди; </a:t>
            </a:r>
          </a:p>
          <a:p>
            <a:pPr marL="1588" indent="0" algn="just">
              <a:spcAft>
                <a:spcPts val="0"/>
              </a:spcAft>
              <a:buNone/>
            </a:pPr>
            <a:r>
              <a:rPr lang="ru-RU" sz="1400" dirty="0" smtClean="0">
                <a:latin typeface="Times New Roman" pitchFamily="18" charset="0"/>
                <a:cs typeface="Times New Roman" pitchFamily="18" charset="0"/>
              </a:rPr>
              <a:t>3. Слушать друг друга; </a:t>
            </a:r>
          </a:p>
          <a:p>
            <a:pPr marL="1588" indent="0" algn="just">
              <a:spcAft>
                <a:spcPts val="0"/>
              </a:spcAft>
              <a:buNone/>
            </a:pPr>
            <a:r>
              <a:rPr lang="ru-RU" sz="1400" dirty="0" smtClean="0">
                <a:latin typeface="Times New Roman" pitchFamily="18" charset="0"/>
                <a:cs typeface="Times New Roman" pitchFamily="18" charset="0"/>
              </a:rPr>
              <a:t>4. Приглашать в игру всех желающих; </a:t>
            </a:r>
          </a:p>
          <a:p>
            <a:pPr marL="1588" indent="0" algn="just">
              <a:spcAft>
                <a:spcPts val="0"/>
              </a:spcAft>
              <a:buNone/>
            </a:pPr>
            <a:r>
              <a:rPr lang="ru-RU" sz="1400" dirty="0" smtClean="0">
                <a:latin typeface="Times New Roman" pitchFamily="18" charset="0"/>
                <a:cs typeface="Times New Roman" pitchFamily="18" charset="0"/>
              </a:rPr>
              <a:t>5. Нельзя кричать друг на друга и ссориться; </a:t>
            </a:r>
          </a:p>
          <a:p>
            <a:pPr marL="1588" indent="0" algn="just">
              <a:spcAft>
                <a:spcPts val="0"/>
              </a:spcAft>
              <a:buNone/>
            </a:pPr>
            <a:r>
              <a:rPr lang="ru-RU" sz="1400" dirty="0" smtClean="0">
                <a:latin typeface="Times New Roman" pitchFamily="18" charset="0"/>
                <a:cs typeface="Times New Roman" pitchFamily="18" charset="0"/>
              </a:rPr>
              <a:t>6. Нельзя перебивать друг друга. </a:t>
            </a:r>
          </a:p>
          <a:p>
            <a:pPr algn="just">
              <a:buNone/>
            </a:pPr>
            <a:endParaRPr lang="ru-RU" sz="1400" dirty="0">
              <a:latin typeface="Times New Roman" pitchFamily="18" charset="0"/>
              <a:cs typeface="Times New Roman" pitchFamily="18" charset="0"/>
            </a:endParaRPr>
          </a:p>
        </p:txBody>
      </p:sp>
      <p:pic>
        <p:nvPicPr>
          <p:cNvPr id="4" name="Рисунок 3" descr="item_1839.jpg"/>
          <p:cNvPicPr>
            <a:picLocks noChangeAspect="1"/>
          </p:cNvPicPr>
          <p:nvPr/>
        </p:nvPicPr>
        <p:blipFill>
          <a:blip r:embed="rId3" cstate="print">
            <a:clrChange>
              <a:clrFrom>
                <a:srgbClr val="FEFEFE"/>
              </a:clrFrom>
              <a:clrTo>
                <a:srgbClr val="FEFEFE">
                  <a:alpha val="0"/>
                </a:srgbClr>
              </a:clrTo>
            </a:clrChange>
          </a:blip>
          <a:stretch>
            <a:fillRect/>
          </a:stretch>
        </p:blipFill>
        <p:spPr>
          <a:xfrm>
            <a:off x="5508104" y="1484784"/>
            <a:ext cx="2830423" cy="4022179"/>
          </a:xfrm>
          <a:prstGeom prst="rect">
            <a:avLst/>
          </a:prstGeom>
        </p:spPr>
      </p:pic>
      <p:sp>
        <p:nvSpPr>
          <p:cNvPr id="5" name="Прямоугольник 4"/>
          <p:cNvSpPr/>
          <p:nvPr/>
        </p:nvSpPr>
        <p:spPr>
          <a:xfrm>
            <a:off x="899592" y="3429000"/>
            <a:ext cx="5112568" cy="1815882"/>
          </a:xfrm>
          <a:prstGeom prst="rect">
            <a:avLst/>
          </a:prstGeom>
        </p:spPr>
        <p:txBody>
          <a:bodyPr wrap="square">
            <a:spAutoFit/>
          </a:bodyPr>
          <a:lstStyle/>
          <a:p>
            <a:pPr algn="just">
              <a:spcAft>
                <a:spcPts val="0"/>
              </a:spcAft>
            </a:pPr>
            <a:r>
              <a:rPr lang="ru-RU" sz="1400" b="1" dirty="0" smtClean="0">
                <a:solidFill>
                  <a:srgbClr val="7030A0"/>
                </a:solidFill>
                <a:latin typeface="Times New Roman"/>
              </a:rPr>
              <a:t>Руководство игрой:</a:t>
            </a:r>
            <a:r>
              <a:rPr lang="ru-RU" sz="1400" dirty="0" smtClean="0">
                <a:solidFill>
                  <a:srgbClr val="7030A0"/>
                </a:solidFill>
                <a:latin typeface="Times New Roman"/>
              </a:rPr>
              <a:t> </a:t>
            </a:r>
            <a:r>
              <a:rPr lang="ru-RU" sz="1400" dirty="0" smtClean="0">
                <a:latin typeface="Times New Roman"/>
              </a:rPr>
              <a:t>Воспитатель играет вместе с детьми, беря на себя второстепенную роль.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a:rPr>
              <a:t> </a:t>
            </a:r>
            <a:endParaRPr lang="ru-RU" sz="1400" dirty="0" smtClean="0"/>
          </a:p>
          <a:p>
            <a:pPr algn="just">
              <a:spcAft>
                <a:spcPts val="0"/>
              </a:spcAft>
            </a:pPr>
            <a:r>
              <a:rPr lang="ru-RU" sz="1400" b="1" dirty="0" smtClean="0">
                <a:solidFill>
                  <a:srgbClr val="7030A0"/>
                </a:solidFill>
                <a:latin typeface="Times New Roman"/>
              </a:rPr>
              <a:t>Итог игры: </a:t>
            </a:r>
            <a:r>
              <a:rPr lang="ru-RU" sz="1400" dirty="0" smtClean="0">
                <a:latin typeface="Times New Roman"/>
              </a:rPr>
              <a:t>Ребята, что мы сегодня с вами посетили?</a:t>
            </a:r>
            <a:r>
              <a:rPr lang="ru-RU" sz="1400" b="1" dirty="0" smtClean="0">
                <a:latin typeface="Times New Roman"/>
              </a:rPr>
              <a:t> </a:t>
            </a:r>
            <a:r>
              <a:rPr lang="ru-RU" sz="1400" dirty="0" smtClean="0">
                <a:latin typeface="Times New Roman"/>
              </a:rPr>
              <a:t>Как называется сказка, которую вы показали? Расскажите, с чего все начиналось? Что понравилось? Давайте похлопаем друг другу за наш актерский успех! Молодцы! </a:t>
            </a:r>
            <a:endParaRPr lang="ru-RU" sz="1400" dirty="0"/>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200800" cy="1143000"/>
          </a:xfrm>
        </p:spPr>
        <p:txBody>
          <a:bodyPr>
            <a:noAutofit/>
          </a:bodyPr>
          <a:lstStyle/>
          <a:p>
            <a:r>
              <a:rPr lang="ru-RU" sz="3600" b="1" dirty="0" smtClean="0">
                <a:solidFill>
                  <a:srgbClr val="7030A0"/>
                </a:solidFill>
                <a:latin typeface="Times New Roman" pitchFamily="18" charset="0"/>
                <a:cs typeface="Times New Roman" pitchFamily="18" charset="0"/>
              </a:rPr>
              <a:t>«Доктор Айболит»</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a:xfrm>
            <a:off x="971600" y="836712"/>
            <a:ext cx="7200800" cy="5217443"/>
          </a:xfrm>
        </p:spPr>
        <p:txBody>
          <a:bodyPr>
            <a:noAutofit/>
          </a:bodyPr>
          <a:lstStyle/>
          <a:p>
            <a:pPr marL="0" indent="0" algn="just">
              <a:buNone/>
            </a:pPr>
            <a:r>
              <a:rPr lang="ru-RU" sz="1400" b="1" dirty="0" smtClean="0">
                <a:solidFill>
                  <a:srgbClr val="7030A0"/>
                </a:solidFill>
                <a:latin typeface="Times New Roman" pitchFamily="18" charset="0"/>
                <a:cs typeface="Times New Roman" pitchFamily="18" charset="0"/>
              </a:rPr>
              <a:t>Педагогическая цель: </a:t>
            </a:r>
            <a:r>
              <a:rPr lang="ru-RU" sz="1400" dirty="0" smtClean="0">
                <a:latin typeface="Times New Roman"/>
              </a:rPr>
              <a:t>Формирование у детей умение принимать на себя роль и выполнять соответствующие игровые действия, развитие  интереса к игре, творческого воображения; </a:t>
            </a:r>
            <a:endParaRPr lang="ru-RU" sz="1400" dirty="0" smtClean="0"/>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поставить спектакль изменив сюжет по собственному замыслу.</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Игровой материал для игры «Поликлиника», халат для доктора, шапки маски с изображением животных.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 </a:t>
            </a:r>
            <a:endParaRPr lang="ru-RU" sz="1400" dirty="0" smtClean="0">
              <a:solidFill>
                <a:srgbClr val="7030A0"/>
              </a:solidFill>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Знакомство с игрой «Поликлиника», «Больница», с медицинским оборудованием (игрушки заменители, правильным использованием медицинского оборудования. Знакомство с художественной литературой К. И. Чуковский «Доктор Айболит». Рассматривание иллюстраций, беседа о профессии доктор.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a:ea typeface="Calibri"/>
              </a:rPr>
              <a:t>Доктор Айболит и другие персонажи задуманные детьми.</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Ход игры:  </a:t>
            </a:r>
            <a:endParaRPr lang="ru-RU" sz="1400" dirty="0" smtClean="0">
              <a:solidFill>
                <a:srgbClr val="7030A0"/>
              </a:solidFill>
              <a:latin typeface="Times New Roman" pitchFamily="18" charset="0"/>
              <a:cs typeface="Times New Roman" pitchFamily="18" charset="0"/>
            </a:endParaRPr>
          </a:p>
          <a:p>
            <a:pPr marL="0" indent="0">
              <a:spcAft>
                <a:spcPts val="0"/>
              </a:spcAft>
              <a:buNone/>
            </a:pPr>
            <a:r>
              <a:rPr lang="ru-RU" sz="1400" dirty="0" smtClean="0">
                <a:latin typeface="Times New Roman"/>
              </a:rPr>
              <a:t>Добрый доктор Айболит!</a:t>
            </a:r>
            <a:br>
              <a:rPr lang="ru-RU" sz="1400" dirty="0" smtClean="0">
                <a:latin typeface="Times New Roman"/>
              </a:rPr>
            </a:br>
            <a:r>
              <a:rPr lang="ru-RU" sz="1400" dirty="0" smtClean="0">
                <a:latin typeface="Times New Roman"/>
              </a:rPr>
              <a:t>Он под деревом сидит.</a:t>
            </a:r>
            <a:br>
              <a:rPr lang="ru-RU" sz="1400" dirty="0" smtClean="0">
                <a:latin typeface="Times New Roman"/>
              </a:rPr>
            </a:br>
            <a:r>
              <a:rPr lang="ru-RU" sz="1400" dirty="0" smtClean="0">
                <a:latin typeface="Times New Roman"/>
              </a:rPr>
              <a:t>Приходи к нему лечиться</a:t>
            </a:r>
            <a:br>
              <a:rPr lang="ru-RU" sz="1400" dirty="0" smtClean="0">
                <a:latin typeface="Times New Roman"/>
              </a:rPr>
            </a:br>
            <a:r>
              <a:rPr lang="ru-RU" sz="1400" dirty="0" smtClean="0">
                <a:latin typeface="Times New Roman"/>
              </a:rPr>
              <a:t>И корова, и волчица,</a:t>
            </a:r>
            <a:br>
              <a:rPr lang="ru-RU" sz="1400" dirty="0" smtClean="0">
                <a:latin typeface="Times New Roman"/>
              </a:rPr>
            </a:br>
            <a:r>
              <a:rPr lang="ru-RU" sz="1400" dirty="0" smtClean="0">
                <a:latin typeface="Times New Roman"/>
              </a:rPr>
              <a:t>И жучок, и червячок,</a:t>
            </a:r>
            <a:br>
              <a:rPr lang="ru-RU" sz="1400" dirty="0" smtClean="0">
                <a:latin typeface="Times New Roman"/>
              </a:rPr>
            </a:br>
            <a:r>
              <a:rPr lang="ru-RU" sz="1400" dirty="0" smtClean="0">
                <a:latin typeface="Times New Roman"/>
              </a:rPr>
              <a:t>И медведица!</a:t>
            </a:r>
            <a:endParaRPr lang="ru-RU" sz="1400" dirty="0" smtClean="0"/>
          </a:p>
          <a:p>
            <a:pPr>
              <a:buNone/>
            </a:pPr>
            <a:endParaRPr lang="ru-RU" sz="1400" dirty="0">
              <a:latin typeface="Times New Roman" pitchFamily="18" charset="0"/>
              <a:cs typeface="Times New Roman" pitchFamily="18" charset="0"/>
            </a:endParaRPr>
          </a:p>
        </p:txBody>
      </p:sp>
      <p:pic>
        <p:nvPicPr>
          <p:cNvPr id="6146" name="Picture 2" descr="Picture background"/>
          <p:cNvPicPr>
            <a:picLocks noChangeAspect="1" noChangeArrowheads="1"/>
          </p:cNvPicPr>
          <p:nvPr/>
        </p:nvPicPr>
        <p:blipFill>
          <a:blip r:embed="rId3" cstate="print">
            <a:clrChange>
              <a:clrFrom>
                <a:srgbClr val="F7F7F7"/>
              </a:clrFrom>
              <a:clrTo>
                <a:srgbClr val="F7F7F7">
                  <a:alpha val="0"/>
                </a:srgbClr>
              </a:clrTo>
            </a:clrChange>
          </a:blip>
          <a:srcRect/>
          <a:stretch>
            <a:fillRect/>
          </a:stretch>
        </p:blipFill>
        <p:spPr bwMode="auto">
          <a:xfrm>
            <a:off x="3131840" y="3140968"/>
            <a:ext cx="4198938" cy="2994025"/>
          </a:xfrm>
          <a:prstGeom prst="rect">
            <a:avLst/>
          </a:prstGeom>
          <a:noFill/>
        </p:spPr>
      </p:pic>
      <p:pic>
        <p:nvPicPr>
          <p:cNvPr id="6148" name="Picture 4" descr="Picture backgroun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56176" y="3789040"/>
            <a:ext cx="2088232" cy="2195309"/>
          </a:xfrm>
          <a:prstGeom prst="rect">
            <a:avLst/>
          </a:prstGeom>
          <a:noFill/>
        </p:spPr>
      </p:pic>
      <p:sp>
        <p:nvSpPr>
          <p:cNvPr id="6" name="Овал 5"/>
          <p:cNvSpPr/>
          <p:nvPr/>
        </p:nvSpPr>
        <p:spPr>
          <a:xfrm>
            <a:off x="6876256" y="0"/>
            <a:ext cx="1070242" cy="819384"/>
          </a:xfrm>
          <a:prstGeom prst="ellipse">
            <a:avLst/>
          </a:prstGeom>
          <a:solidFill>
            <a:srgbClr val="FFFF00">
              <a:alpha val="1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19</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alpha val="5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7030A0"/>
                </a:solidFill>
                <a:latin typeface="Times New Roman" pitchFamily="18" charset="0"/>
                <a:cs typeface="Times New Roman" pitchFamily="18" charset="0"/>
              </a:rPr>
              <a:t>«Доктор Айболит»</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71600" y="836712"/>
            <a:ext cx="7200800" cy="3600400"/>
          </a:xfrm>
        </p:spPr>
        <p:txBody>
          <a:bodyPr>
            <a:noAutofit/>
          </a:bodyPr>
          <a:lstStyle/>
          <a:p>
            <a:pPr marL="0" indent="0" algn="just">
              <a:spcBef>
                <a:spcPts val="0"/>
              </a:spcBef>
              <a:spcAft>
                <a:spcPts val="0"/>
              </a:spcAft>
              <a:buNone/>
            </a:pPr>
            <a:r>
              <a:rPr lang="ru-RU" sz="1400" dirty="0" smtClean="0">
                <a:latin typeface="Times New Roman" pitchFamily="18" charset="0"/>
                <a:cs typeface="Times New Roman" pitchFamily="18" charset="0"/>
              </a:rPr>
              <a:t>Ребята как называется сказка К. И. Чуковского. Кого лечит доктор Айболит? Сегодня мы с вами поиграем в «Ветеринарную лечебницу». Для кого эта больница? Врача -ветеринара будут звать так же как в сказке - Айболитом. Сейчас мы с помощью считалочки выберем ветеринара, а все остальные выберут роли, какого животного будут сегодня  играть. И обязательно придумайте, с какой интересной проблемой вы придете к доктору Айболиту. Давайте вспомним, какой Доктор Айболит? Как он относился к животным? </a:t>
            </a:r>
          </a:p>
          <a:p>
            <a:pPr marL="1588" indent="12700" algn="just">
              <a:spcAft>
                <a:spcPts val="0"/>
              </a:spcAft>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algn="just">
              <a:spcAft>
                <a:spcPts val="0"/>
              </a:spcAft>
              <a:buNone/>
            </a:pPr>
            <a:r>
              <a:rPr lang="ru-RU" sz="1400" dirty="0" smtClean="0">
                <a:latin typeface="Times New Roman" pitchFamily="18" charset="0"/>
                <a:cs typeface="Times New Roman" pitchFamily="18" charset="0"/>
              </a:rPr>
              <a:t>1. Придумывать вместе;</a:t>
            </a:r>
          </a:p>
          <a:p>
            <a:pPr algn="just">
              <a:spcAft>
                <a:spcPts val="0"/>
              </a:spcAft>
              <a:buNone/>
            </a:pPr>
            <a:r>
              <a:rPr lang="ru-RU" sz="1400" dirty="0" smtClean="0">
                <a:latin typeface="Times New Roman" pitchFamily="18" charset="0"/>
                <a:cs typeface="Times New Roman" pitchFamily="18" charset="0"/>
              </a:rPr>
              <a:t>2. Говорить по очереди; </a:t>
            </a:r>
          </a:p>
          <a:p>
            <a:pPr algn="just">
              <a:spcAft>
                <a:spcPts val="0"/>
              </a:spcAft>
              <a:buNone/>
            </a:pPr>
            <a:r>
              <a:rPr lang="ru-RU" sz="1400" dirty="0" smtClean="0">
                <a:latin typeface="Times New Roman" pitchFamily="18" charset="0"/>
                <a:cs typeface="Times New Roman" pitchFamily="18" charset="0"/>
              </a:rPr>
              <a:t>3. Слушать друг друга; </a:t>
            </a:r>
          </a:p>
          <a:p>
            <a:pPr algn="just">
              <a:spcAft>
                <a:spcPts val="0"/>
              </a:spcAft>
              <a:buNone/>
            </a:pPr>
            <a:r>
              <a:rPr lang="ru-RU" sz="1400" dirty="0" smtClean="0">
                <a:latin typeface="Times New Roman" pitchFamily="18" charset="0"/>
                <a:cs typeface="Times New Roman" pitchFamily="18" charset="0"/>
              </a:rPr>
              <a:t>4. Приглашать в игру всех желающих; </a:t>
            </a:r>
          </a:p>
          <a:p>
            <a:pPr algn="just">
              <a:spcAft>
                <a:spcPts val="0"/>
              </a:spcAft>
              <a:buNone/>
            </a:pPr>
            <a:r>
              <a:rPr lang="ru-RU" sz="1400" dirty="0" smtClean="0">
                <a:latin typeface="Times New Roman" pitchFamily="18" charset="0"/>
                <a:cs typeface="Times New Roman" pitchFamily="18" charset="0"/>
              </a:rPr>
              <a:t>5. Нельзя кричать друг на друга и ссориться; </a:t>
            </a:r>
          </a:p>
          <a:p>
            <a:pPr algn="just">
              <a:spcAft>
                <a:spcPts val="0"/>
              </a:spcAft>
              <a:buNone/>
            </a:pPr>
            <a:r>
              <a:rPr lang="ru-RU" sz="1400" dirty="0" smtClean="0">
                <a:latin typeface="Times New Roman" pitchFamily="18" charset="0"/>
                <a:cs typeface="Times New Roman" pitchFamily="18" charset="0"/>
              </a:rPr>
              <a:t>6. Нельзя перебивать друг друга. </a:t>
            </a:r>
          </a:p>
          <a:p>
            <a:pPr algn="just">
              <a:buNone/>
            </a:pPr>
            <a:endParaRPr lang="ru-RU" sz="1400" dirty="0">
              <a:latin typeface="Times New Roman" pitchFamily="18" charset="0"/>
              <a:cs typeface="Times New Roman" pitchFamily="18" charset="0"/>
            </a:endParaRPr>
          </a:p>
        </p:txBody>
      </p:sp>
      <p:pic>
        <p:nvPicPr>
          <p:cNvPr id="3074" name="Picture 2" descr="Picture backgroun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21660" y="2852936"/>
            <a:ext cx="3322340" cy="3322340"/>
          </a:xfrm>
          <a:prstGeom prst="rect">
            <a:avLst/>
          </a:prstGeom>
          <a:noFill/>
        </p:spPr>
      </p:pic>
      <p:sp>
        <p:nvSpPr>
          <p:cNvPr id="3073" name="Rectangle 1"/>
          <p:cNvSpPr>
            <a:spLocks noChangeArrowheads="1"/>
          </p:cNvSpPr>
          <p:nvPr/>
        </p:nvSpPr>
        <p:spPr bwMode="auto">
          <a:xfrm>
            <a:off x="1043608" y="4149080"/>
            <a:ext cx="547260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7030A0"/>
                </a:solidFill>
                <a:effectLst/>
                <a:latin typeface="Times New Roman" pitchFamily="18" charset="0"/>
                <a:cs typeface="Times New Roman" pitchFamily="18" charset="0"/>
              </a:rPr>
              <a:t>Руководство игрой:</a:t>
            </a:r>
            <a:r>
              <a:rPr kumimoji="0" lang="ru-RU" sz="1400" b="0"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Воспитатель играет вместе с детьми, беря на себя второстепенную роль. Поддерживает идеи детей, помогает их обыграть, ненавязчиво предлагает правильные формулировки диалогов, регулирует ролевое поведение.</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7030A0"/>
                </a:solidFill>
                <a:effectLst/>
                <a:latin typeface="Times New Roman" pitchFamily="18" charset="0"/>
                <a:cs typeface="Times New Roman" pitchFamily="18" charset="0"/>
              </a:rPr>
              <a:t>Итог игры: </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Какие же вы все молодцы. Какие интересные болезни вы придумали и очень творчески изображали свои роли! А наш доктор Айболит был просто чудесен! Внимательный, вежливый и придумал так много оригинальных способов вылечить животных. Давайте похлопаем друг другу за наш актерский успех! Предлагаю вам зарисовать сегодня свои впечатления в ваш альбом. </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272808" cy="1143000"/>
          </a:xfrm>
        </p:spPr>
        <p:txBody>
          <a:bodyPr>
            <a:noAutofit/>
          </a:bodyPr>
          <a:lstStyle/>
          <a:p>
            <a:r>
              <a:rPr lang="ru-RU" sz="3600" b="1" dirty="0" smtClean="0">
                <a:solidFill>
                  <a:srgbClr val="7030A0"/>
                </a:solidFill>
                <a:latin typeface="Times New Roman" pitchFamily="18" charset="0"/>
                <a:cs typeface="Times New Roman" pitchFamily="18" charset="0"/>
              </a:rPr>
              <a:t>«Путешествие по сказке </a:t>
            </a:r>
            <a:br>
              <a:rPr lang="ru-RU" sz="3600" b="1" dirty="0" smtClean="0">
                <a:solidFill>
                  <a:srgbClr val="7030A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«Гуси-лебеди»»</a:t>
            </a:r>
            <a:endParaRPr lang="ru-RU" sz="3600"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899592" y="4221088"/>
            <a:ext cx="7344816" cy="3240360"/>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a:ea typeface="Calibri"/>
              </a:rPr>
              <a:t>Я знаю, что вы очень любите играть. А какие игры вам больше нравятся? Скоро в нашем детском саду будет проходить конкурс на лучшее обыгрывание сказки. Давайте и мы сегодня попробуем поиграть в сказку «Гуси-лебеди». Прежде чем мы начнем показ, расскажите, кто участвует в спектакле? Кто такой режиссер? </a:t>
            </a:r>
            <a:r>
              <a:rPr lang="ru-RU" sz="1400" dirty="0" smtClean="0">
                <a:solidFill>
                  <a:srgbClr val="000000"/>
                </a:solidFill>
                <a:latin typeface="Times New Roman"/>
                <a:ea typeface="Times New Roman"/>
              </a:rPr>
              <a:t>Он самый главный в театре, выбирает актеров, показывает, куда расставить декорации, соблюдает последовательность событий. </a:t>
            </a:r>
            <a:r>
              <a:rPr lang="ru-RU" sz="1400" dirty="0" smtClean="0">
                <a:latin typeface="Times New Roman" pitchFamily="18" charset="0"/>
                <a:cs typeface="Times New Roman" pitchFamily="18" charset="0"/>
              </a:rPr>
              <a:t>Вспомните, кто в сказке отрицательные герои? Почему? Кто в сказке положительные герои? Почему? Какая </a:t>
            </a:r>
            <a:r>
              <a:rPr lang="ru-RU" sz="1400" dirty="0" err="1" smtClean="0">
                <a:latin typeface="Times New Roman" pitchFamily="18" charset="0"/>
                <a:cs typeface="Times New Roman" pitchFamily="18" charset="0"/>
              </a:rPr>
              <a:t>Алёнушка</a:t>
            </a:r>
            <a:r>
              <a:rPr lang="ru-RU" sz="1400" dirty="0" smtClean="0">
                <a:latin typeface="Times New Roman" pitchFamily="18" charset="0"/>
                <a:cs typeface="Times New Roman" pitchFamily="18" charset="0"/>
              </a:rPr>
              <a:t>? Какие эмоции испытывала </a:t>
            </a:r>
            <a:r>
              <a:rPr lang="ru-RU" sz="1400" dirty="0" err="1" smtClean="0">
                <a:latin typeface="Times New Roman" pitchFamily="18" charset="0"/>
                <a:cs typeface="Times New Roman" pitchFamily="18" charset="0"/>
              </a:rPr>
              <a:t>Алёнушка</a:t>
            </a:r>
            <a:r>
              <a:rPr lang="ru-RU" sz="1400" dirty="0" smtClean="0">
                <a:latin typeface="Times New Roman" pitchFamily="18" charset="0"/>
                <a:cs typeface="Times New Roman" pitchFamily="18" charset="0"/>
              </a:rPr>
              <a:t>? Ребята, предлагаю вам добавить в сказку что-то свое, новое. Может новые персонажи? Совместное обсуждение нового сценария. Давайте же распределим роли. </a:t>
            </a:r>
          </a:p>
          <a:p>
            <a:pPr marL="0" indent="0" algn="just">
              <a:spcBef>
                <a:spcPts val="0"/>
              </a:spcBef>
              <a:buNone/>
            </a:pPr>
            <a:endParaRPr lang="ru-RU" sz="1400" dirty="0">
              <a:latin typeface="Times New Roman" pitchFamily="18" charset="0"/>
              <a:cs typeface="Times New Roman" pitchFamily="18" charset="0"/>
            </a:endParaRPr>
          </a:p>
        </p:txBody>
      </p:sp>
      <p:pic>
        <p:nvPicPr>
          <p:cNvPr id="4" name="Рисунок 3" descr="1701185795_polinka-top-p-kartinka-gusi-lebedi-dlya-detei-32.jpg"/>
          <p:cNvPicPr>
            <a:picLocks noChangeAspect="1"/>
          </p:cNvPicPr>
          <p:nvPr/>
        </p:nvPicPr>
        <p:blipFill>
          <a:blip r:embed="rId3" cstate="print">
            <a:clrChange>
              <a:clrFrom>
                <a:srgbClr val="FFFFFF"/>
              </a:clrFrom>
              <a:clrTo>
                <a:srgbClr val="FFFFFF">
                  <a:alpha val="0"/>
                </a:srgbClr>
              </a:clrTo>
            </a:clrChange>
          </a:blip>
          <a:srcRect l="51575"/>
          <a:stretch>
            <a:fillRect/>
          </a:stretch>
        </p:blipFill>
        <p:spPr>
          <a:xfrm>
            <a:off x="6012160" y="1052736"/>
            <a:ext cx="2339752" cy="2717832"/>
          </a:xfrm>
          <a:prstGeom prst="rect">
            <a:avLst/>
          </a:prstGeom>
        </p:spPr>
      </p:pic>
      <p:sp>
        <p:nvSpPr>
          <p:cNvPr id="5" name="TextBox 4"/>
          <p:cNvSpPr txBox="1"/>
          <p:nvPr/>
        </p:nvSpPr>
        <p:spPr>
          <a:xfrm>
            <a:off x="899592" y="1556793"/>
            <a:ext cx="5328592" cy="2246769"/>
          </a:xfrm>
          <a:prstGeom prst="rect">
            <a:avLst/>
          </a:prstGeom>
          <a:noFill/>
        </p:spPr>
        <p:txBody>
          <a:bodyPr wrap="square" rtlCol="0">
            <a:spAutoFit/>
          </a:bodyPr>
          <a:lstStyle/>
          <a:p>
            <a:pPr algn="just"/>
            <a:r>
              <a:rPr lang="ru-RU" sz="1400" b="1" dirty="0" smtClean="0">
                <a:solidFill>
                  <a:srgbClr val="7030A0"/>
                </a:solidFill>
                <a:latin typeface="Times New Roman" pitchFamily="18" charset="0"/>
                <a:cs typeface="Times New Roman" pitchFamily="18" charset="0"/>
              </a:rPr>
              <a:t>Педагогическая цель: </a:t>
            </a:r>
            <a:r>
              <a:rPr lang="ru-RU" sz="1400" dirty="0" smtClean="0">
                <a:latin typeface="Times New Roman" pitchFamily="18" charset="0"/>
                <a:cs typeface="Times New Roman" pitchFamily="18" charset="0"/>
              </a:rPr>
              <a:t>развитие у детей способности к творчеству в игре, навыков визуализации и творческого воображения, внимания, памяти. </a:t>
            </a:r>
          </a:p>
          <a:p>
            <a:pPr algn="just"/>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Проиграть сказку «Гуси-лебеди», придумав новых персонажей и концовку.</a:t>
            </a:r>
          </a:p>
          <a:p>
            <a:pPr algn="just"/>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платочек, корзинка, шапка, 4 маски гусей, зеленая накидка, яблоко, голубая накидка, чашка, белая простынь, модуль, белый фартук, поднос с пирогами, фартук, платок, нос, сумка, игрушка, метла. </a:t>
            </a:r>
          </a:p>
          <a:p>
            <a:pPr algn="just"/>
            <a:endParaRPr lang="ru-RU" sz="1400" dirty="0">
              <a:latin typeface="Times New Roman" pitchFamily="18" charset="0"/>
              <a:cs typeface="Times New Roman" pitchFamily="18" charset="0"/>
            </a:endParaRPr>
          </a:p>
        </p:txBody>
      </p:sp>
      <p:sp>
        <p:nvSpPr>
          <p:cNvPr id="6" name="Овал 5"/>
          <p:cNvSpPr/>
          <p:nvPr/>
        </p:nvSpPr>
        <p:spPr>
          <a:xfrm>
            <a:off x="7020272" y="188640"/>
            <a:ext cx="936104" cy="908720"/>
          </a:xfrm>
          <a:prstGeom prst="ellipse">
            <a:avLst/>
          </a:prstGeom>
          <a:solidFill>
            <a:srgbClr val="FFC000">
              <a:alpha val="16000"/>
            </a:srgbClr>
          </a:solidFill>
          <a:ln>
            <a:solidFill>
              <a:srgbClr val="EEAF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20</a:t>
            </a:r>
            <a:endParaRPr lang="ru-RU" sz="3200" b="1" dirty="0">
              <a:solidFill>
                <a:srgbClr val="7030A0"/>
              </a:solidFill>
              <a:latin typeface="Times New Roman" pitchFamily="18" charset="0"/>
              <a:cs typeface="Times New Roman" pitchFamily="18" charset="0"/>
            </a:endParaRPr>
          </a:p>
        </p:txBody>
      </p:sp>
      <p:sp>
        <p:nvSpPr>
          <p:cNvPr id="7" name="Прямоугольник 6"/>
          <p:cNvSpPr/>
          <p:nvPr/>
        </p:nvSpPr>
        <p:spPr>
          <a:xfrm>
            <a:off x="899592" y="3501008"/>
            <a:ext cx="7200800" cy="738664"/>
          </a:xfrm>
          <a:prstGeom prst="rect">
            <a:avLst/>
          </a:prstGeom>
        </p:spPr>
        <p:txBody>
          <a:bodyPr wrap="square">
            <a:spAutoFit/>
          </a:bodyPr>
          <a:lstStyle/>
          <a:p>
            <a:pPr lvl="0" algn="just"/>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solidFill>
                  <a:prstClr val="black"/>
                </a:solidFill>
                <a:latin typeface="Times New Roman" pitchFamily="18" charset="0"/>
                <a:cs typeface="Times New Roman" pitchFamily="18" charset="0"/>
              </a:rPr>
              <a:t>чтение сказки «Гуси-лебеди»; просмотр мультфильма «Гуси-лебеди»; изготовление/подбор оборудования. </a:t>
            </a:r>
          </a:p>
          <a:p>
            <a:pPr lvl="0" algn="just"/>
            <a:r>
              <a:rPr lang="ru-RU" sz="1400" b="1" dirty="0" smtClean="0">
                <a:solidFill>
                  <a:srgbClr val="7030A0"/>
                </a:solidFill>
                <a:latin typeface="Times New Roman" pitchFamily="18" charset="0"/>
                <a:cs typeface="Times New Roman" pitchFamily="18" charset="0"/>
              </a:rPr>
              <a:t>Роли: </a:t>
            </a:r>
            <a:r>
              <a:rPr lang="ru-RU" sz="1400" dirty="0" err="1" smtClean="0">
                <a:solidFill>
                  <a:prstClr val="black"/>
                </a:solidFill>
                <a:latin typeface="Times New Roman" pitchFamily="18" charset="0"/>
                <a:cs typeface="Times New Roman" pitchFamily="18" charset="0"/>
              </a:rPr>
              <a:t>Аленушка</a:t>
            </a:r>
            <a:r>
              <a:rPr lang="ru-RU" sz="1400" dirty="0" smtClean="0">
                <a:solidFill>
                  <a:prstClr val="black"/>
                </a:solidFill>
                <a:latin typeface="Times New Roman" pitchFamily="18" charset="0"/>
                <a:cs typeface="Times New Roman" pitchFamily="18" charset="0"/>
              </a:rPr>
              <a:t>, Ванечка, гуси-лебеди, яблонька, речка, печка, Баба-Яга. </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C000">
            <a:alpha val="48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272808" cy="1143000"/>
          </a:xfrm>
        </p:spPr>
        <p:txBody>
          <a:bodyPr/>
          <a:lstStyle/>
          <a:p>
            <a:r>
              <a:rPr lang="ru-RU" b="1" dirty="0" smtClean="0">
                <a:solidFill>
                  <a:srgbClr val="7030A0"/>
                </a:solidFill>
                <a:latin typeface="Times New Roman" pitchFamily="18" charset="0"/>
                <a:cs typeface="Times New Roman" pitchFamily="18" charset="0"/>
              </a:rPr>
              <a:t>«Путешествие по сказке </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«Гуси-лебеди»»</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971600" y="1484784"/>
            <a:ext cx="7200800" cy="3312368"/>
          </a:xfrm>
        </p:spPr>
        <p:txBody>
          <a:bodyPr>
            <a:noAutofit/>
          </a:bodyPr>
          <a:lstStyle/>
          <a:p>
            <a:pPr marL="0" indent="0" algn="just">
              <a:spcBef>
                <a:spcPts val="0"/>
              </a:spcBef>
              <a:spcAft>
                <a:spcPts val="0"/>
              </a:spcAft>
              <a:buNone/>
            </a:pPr>
            <a:r>
              <a:rPr lang="ru-RU" sz="1400" dirty="0" smtClean="0">
                <a:latin typeface="Times New Roman" pitchFamily="18" charset="0"/>
                <a:cs typeface="Times New Roman" pitchFamily="18" charset="0"/>
              </a:rPr>
              <a:t>Воспитатель приглашает всех детей пройти в уголок ряженья, чтобы нарядиться в сказочные костюмы. Воспитатель берёт на себя роль сказочницы, включается музыка и сказка начинается, дети вместе с воспитателем проигрывают сказку по ролям. </a:t>
            </a: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0" indent="0" algn="just">
              <a:spcBef>
                <a:spcPts val="0"/>
              </a:spcBef>
              <a:spcAft>
                <a:spcPts val="0"/>
              </a:spcAft>
              <a:buNone/>
            </a:pPr>
            <a:r>
              <a:rPr lang="ru-RU" sz="1400" dirty="0" smtClean="0">
                <a:latin typeface="Times New Roman" pitchFamily="18" charset="0"/>
                <a:cs typeface="Times New Roman" pitchFamily="18" charset="0"/>
              </a:rPr>
              <a:t>1. Придумывать вместе;</a:t>
            </a:r>
          </a:p>
          <a:p>
            <a:pPr marL="0" indent="0" algn="just">
              <a:spcBef>
                <a:spcPts val="0"/>
              </a:spcBef>
              <a:spcAft>
                <a:spcPts val="0"/>
              </a:spcAft>
              <a:buNone/>
            </a:pPr>
            <a:r>
              <a:rPr lang="ru-RU" sz="1400" dirty="0" smtClean="0">
                <a:latin typeface="Times New Roman" pitchFamily="18" charset="0"/>
                <a:cs typeface="Times New Roman" pitchFamily="18" charset="0"/>
              </a:rPr>
              <a:t>2. Говорить по очереди; </a:t>
            </a:r>
          </a:p>
          <a:p>
            <a:pPr marL="0" indent="0" algn="just">
              <a:spcBef>
                <a:spcPts val="0"/>
              </a:spcBef>
              <a:spcAft>
                <a:spcPts val="0"/>
              </a:spcAft>
              <a:buNone/>
            </a:pPr>
            <a:r>
              <a:rPr lang="ru-RU" sz="1400" dirty="0" smtClean="0">
                <a:latin typeface="Times New Roman" pitchFamily="18" charset="0"/>
                <a:cs typeface="Times New Roman" pitchFamily="18" charset="0"/>
              </a:rPr>
              <a:t>3. Слушать друг друга; </a:t>
            </a:r>
          </a:p>
          <a:p>
            <a:pPr marL="0" indent="0" algn="just">
              <a:spcBef>
                <a:spcPts val="0"/>
              </a:spcBef>
              <a:spcAft>
                <a:spcPts val="0"/>
              </a:spcAft>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spcAft>
                <a:spcPts val="0"/>
              </a:spcAft>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spcAft>
                <a:spcPts val="0"/>
              </a:spcAft>
              <a:buNone/>
            </a:pPr>
            <a:r>
              <a:rPr lang="ru-RU" sz="1400" dirty="0" smtClean="0">
                <a:latin typeface="Times New Roman" pitchFamily="18" charset="0"/>
                <a:cs typeface="Times New Roman" pitchFamily="18" charset="0"/>
              </a:rPr>
              <a:t>6. Нельзя перебивать друг друга. </a:t>
            </a:r>
          </a:p>
          <a:p>
            <a:pPr>
              <a:buNone/>
            </a:pPr>
            <a:endParaRPr lang="ru-RU" sz="1400" dirty="0">
              <a:latin typeface="Times New Roman" pitchFamily="18" charset="0"/>
              <a:cs typeface="Times New Roman" pitchFamily="18" charset="0"/>
            </a:endParaRPr>
          </a:p>
        </p:txBody>
      </p:sp>
      <p:pic>
        <p:nvPicPr>
          <p:cNvPr id="4" name="Рисунок 3" descr="8c50ed1bcd3a64e1d94418ffc4e060ab-800x.jpg"/>
          <p:cNvPicPr>
            <a:picLocks noChangeAspect="1"/>
          </p:cNvPicPr>
          <p:nvPr/>
        </p:nvPicPr>
        <p:blipFill>
          <a:blip r:embed="rId3" cstate="print">
            <a:clrChange>
              <a:clrFrom>
                <a:srgbClr val="FFFFFF"/>
              </a:clrFrom>
              <a:clrTo>
                <a:srgbClr val="FFFFFF">
                  <a:alpha val="0"/>
                </a:srgbClr>
              </a:clrTo>
            </a:clrChange>
          </a:blip>
          <a:srcRect l="59534" t="51659"/>
          <a:stretch>
            <a:fillRect/>
          </a:stretch>
        </p:blipFill>
        <p:spPr>
          <a:xfrm>
            <a:off x="5076056" y="2204864"/>
            <a:ext cx="3587552" cy="3214283"/>
          </a:xfrm>
          <a:prstGeom prst="rect">
            <a:avLst/>
          </a:prstGeom>
        </p:spPr>
      </p:pic>
      <p:sp>
        <p:nvSpPr>
          <p:cNvPr id="5" name="TextBox 4"/>
          <p:cNvSpPr txBox="1"/>
          <p:nvPr/>
        </p:nvSpPr>
        <p:spPr>
          <a:xfrm>
            <a:off x="1043608" y="3861049"/>
            <a:ext cx="4608512" cy="1608133"/>
          </a:xfrm>
          <a:prstGeom prst="rect">
            <a:avLst/>
          </a:prstGeom>
          <a:noFill/>
        </p:spPr>
        <p:txBody>
          <a:bodyPr wrap="square" rtlCol="0">
            <a:spAutoFit/>
          </a:bodyPr>
          <a:lstStyle/>
          <a:p>
            <a:pPr algn="just">
              <a:lnSpc>
                <a:spcPct val="115000"/>
              </a:lnSpc>
              <a:spcAft>
                <a:spcPts val="0"/>
              </a:spcAft>
            </a:pPr>
            <a:r>
              <a:rPr lang="ru-RU" sz="1400" b="1" dirty="0" smtClean="0">
                <a:solidFill>
                  <a:srgbClr val="7030A0"/>
                </a:solidFill>
                <a:latin typeface="Times New Roman"/>
                <a:ea typeface="Calibri"/>
                <a:cs typeface="Times New Roman"/>
              </a:rPr>
              <a:t>Руководство игрой: </a:t>
            </a:r>
            <a:r>
              <a:rPr lang="ru-RU" sz="1400" dirty="0" smtClean="0">
                <a:latin typeface="Times New Roman"/>
                <a:ea typeface="Calibri"/>
                <a:cs typeface="Times New Roman"/>
              </a:rPr>
              <a:t>Воспитатель начинает игру вместе с детьми,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r>
              <a:rPr lang="ru-RU" sz="1400" b="1" dirty="0" smtClean="0">
                <a:latin typeface="Times New Roman"/>
                <a:ea typeface="Calibri"/>
                <a:cs typeface="Times New Roman"/>
              </a:rPr>
              <a:t> </a:t>
            </a:r>
            <a:endParaRPr lang="ru-RU" sz="1200" dirty="0" smtClean="0">
              <a:ea typeface="Calibri"/>
              <a:cs typeface="Times New Roman"/>
            </a:endParaRPr>
          </a:p>
          <a:p>
            <a:endParaRPr lang="ru-RU" dirty="0">
              <a:latin typeface="Times New Roman" pitchFamily="18" charset="0"/>
              <a:cs typeface="Times New Roman" pitchFamily="18" charset="0"/>
            </a:endParaRPr>
          </a:p>
        </p:txBody>
      </p:sp>
      <p:sp>
        <p:nvSpPr>
          <p:cNvPr id="6" name="Прямоугольник 5"/>
          <p:cNvSpPr/>
          <p:nvPr/>
        </p:nvSpPr>
        <p:spPr>
          <a:xfrm>
            <a:off x="1043608" y="5157192"/>
            <a:ext cx="7056784" cy="738664"/>
          </a:xfrm>
          <a:prstGeom prst="rect">
            <a:avLst/>
          </a:prstGeom>
        </p:spPr>
        <p:txBody>
          <a:bodyPr wrap="square">
            <a:spAutoFit/>
          </a:bodyPr>
          <a:lstStyle/>
          <a:p>
            <a:pPr lvl="0" algn="just"/>
            <a:r>
              <a:rPr lang="ru-RU" sz="1400" b="1" dirty="0" smtClean="0">
                <a:solidFill>
                  <a:srgbClr val="7030A0"/>
                </a:solidFill>
                <a:latin typeface="Times New Roman"/>
                <a:ea typeface="Times New Roman"/>
              </a:rPr>
              <a:t>Итог игры: </a:t>
            </a:r>
            <a:r>
              <a:rPr lang="ru-RU" sz="1400" dirty="0" smtClean="0">
                <a:solidFill>
                  <a:srgbClr val="000000"/>
                </a:solidFill>
                <a:latin typeface="Times New Roman"/>
                <a:ea typeface="Times New Roman"/>
              </a:rPr>
              <a:t>Ребята, понравилось вам в роли актеров? Что придумали нового в сказке? Что изменили? Что бы трудно? Что понравилось? Кому удалось соблюдать все правила в игре? Давайте похлопаем друг другу за наш актерский успех.</a:t>
            </a:r>
            <a:endParaRPr lang="ru-RU" sz="1400" dirty="0" smtClean="0">
              <a:solidFill>
                <a:prstClr val="black"/>
              </a:solidFill>
              <a:latin typeface="Times New Roman"/>
              <a:ea typeface="Times New Roman"/>
            </a:endParaRP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
            <a:lum/>
          </a:blip>
          <a:srcRect/>
          <a:stretch>
            <a:fillRect l="-25000" r="-25000"/>
          </a:stretch>
        </a:blipFill>
        <a:effectLst/>
      </p:bgPr>
    </p:bg>
    <p:spTree>
      <p:nvGrpSpPr>
        <p:cNvPr id="1" name=""/>
        <p:cNvGrpSpPr/>
        <p:nvPr/>
      </p:nvGrpSpPr>
      <p:grpSpPr>
        <a:xfrm>
          <a:off x="0" y="0"/>
          <a:ext cx="0" cy="0"/>
          <a:chOff x="0" y="0"/>
          <a:chExt cx="0" cy="0"/>
        </a:xfrm>
      </p:grpSpPr>
      <p:pic>
        <p:nvPicPr>
          <p:cNvPr id="8" name="Рисунок 7" descr="Picture background"/>
          <p:cNvPicPr/>
          <p:nvPr/>
        </p:nvPicPr>
        <p:blipFill>
          <a:blip r:embed="rId4" cstate="print">
            <a:clrChange>
              <a:clrFrom>
                <a:srgbClr val="FFFFFF"/>
              </a:clrFrom>
              <a:clrTo>
                <a:srgbClr val="FFFFFF">
                  <a:alpha val="0"/>
                </a:srgbClr>
              </a:clrTo>
            </a:clrChange>
          </a:blip>
          <a:srcRect l="49872" t="56667"/>
          <a:stretch>
            <a:fillRect/>
          </a:stretch>
        </p:blipFill>
        <p:spPr bwMode="auto">
          <a:xfrm>
            <a:off x="5004048" y="0"/>
            <a:ext cx="3240360" cy="2420888"/>
          </a:xfrm>
          <a:prstGeom prst="rect">
            <a:avLst/>
          </a:prstGeom>
          <a:noFill/>
          <a:ln w="9525">
            <a:noFill/>
            <a:miter lim="800000"/>
            <a:headEnd/>
            <a:tailEnd/>
          </a:ln>
        </p:spPr>
      </p:pic>
      <p:pic>
        <p:nvPicPr>
          <p:cNvPr id="7" name="Рисунок 6" descr="Picture background"/>
          <p:cNvPicPr/>
          <p:nvPr/>
        </p:nvPicPr>
        <p:blipFill>
          <a:blip r:embed="rId4" cstate="print">
            <a:clrChange>
              <a:clrFrom>
                <a:srgbClr val="FFFFFF"/>
              </a:clrFrom>
              <a:clrTo>
                <a:srgbClr val="FFFFFF">
                  <a:alpha val="0"/>
                </a:srgbClr>
              </a:clrTo>
            </a:clrChange>
          </a:blip>
          <a:srcRect t="55206" r="56502"/>
          <a:stretch>
            <a:fillRect/>
          </a:stretch>
        </p:blipFill>
        <p:spPr bwMode="auto">
          <a:xfrm>
            <a:off x="323528" y="2924944"/>
            <a:ext cx="3131840" cy="2938388"/>
          </a:xfrm>
          <a:prstGeom prst="rect">
            <a:avLst/>
          </a:prstGeom>
          <a:noFill/>
          <a:ln w="9525">
            <a:noFill/>
            <a:miter lim="800000"/>
            <a:headEnd/>
            <a:tailEnd/>
          </a:ln>
        </p:spPr>
      </p:pic>
      <p:pic>
        <p:nvPicPr>
          <p:cNvPr id="1026" name="Picture 2" descr="Picture backgroun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04048" y="4509120"/>
            <a:ext cx="3240360" cy="2580288"/>
          </a:xfrm>
          <a:prstGeom prst="rect">
            <a:avLst/>
          </a:prstGeom>
          <a:noFill/>
        </p:spPr>
      </p:pic>
      <p:sp>
        <p:nvSpPr>
          <p:cNvPr id="2" name="Заголовок 1"/>
          <p:cNvSpPr>
            <a:spLocks noGrp="1"/>
          </p:cNvSpPr>
          <p:nvPr>
            <p:ph type="title"/>
          </p:nvPr>
        </p:nvSpPr>
        <p:spPr>
          <a:xfrm>
            <a:off x="1115616" y="2348880"/>
            <a:ext cx="6984776" cy="1143000"/>
          </a:xfrm>
        </p:spPr>
        <p:txBody>
          <a:bodyPr/>
          <a:lstStyle/>
          <a:p>
            <a:r>
              <a:rPr lang="ru-RU" b="1" dirty="0" smtClean="0">
                <a:solidFill>
                  <a:srgbClr val="7030A0"/>
                </a:solidFill>
                <a:latin typeface="Times New Roman" pitchFamily="18" charset="0"/>
                <a:cs typeface="Times New Roman" pitchFamily="18" charset="0"/>
              </a:rPr>
              <a:t>Картотека </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сюжетно-ролевых </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игр</a:t>
            </a:r>
            <a:r>
              <a:rPr lang="ru-RU" dirty="0" smtClean="0"/>
              <a:t/>
            </a:r>
            <a:br>
              <a:rPr lang="ru-RU" dirty="0" smtClean="0"/>
            </a:br>
            <a:endParaRPr lang="ru-RU" dirty="0"/>
          </a:p>
        </p:txBody>
      </p:sp>
      <p:sp>
        <p:nvSpPr>
          <p:cNvPr id="3" name="Содержимое 2"/>
          <p:cNvSpPr>
            <a:spLocks noGrp="1"/>
          </p:cNvSpPr>
          <p:nvPr>
            <p:ph idx="1"/>
          </p:nvPr>
        </p:nvSpPr>
        <p:spPr>
          <a:xfrm>
            <a:off x="1115616" y="3573016"/>
            <a:ext cx="7056784" cy="4525963"/>
          </a:xfrm>
        </p:spPr>
        <p:txBody>
          <a:bodyPr>
            <a:normAutofit/>
          </a:bodyPr>
          <a:lstStyle/>
          <a:p>
            <a:pPr marL="96838" indent="12700" algn="ctr">
              <a:buNone/>
            </a:pPr>
            <a:r>
              <a:rPr lang="ru-RU" sz="2000" dirty="0" smtClean="0">
                <a:solidFill>
                  <a:srgbClr val="7030A0"/>
                </a:solidFill>
              </a:rPr>
              <a:t>направленных на развитие </a:t>
            </a:r>
            <a:endParaRPr lang="ru-RU" sz="2000" dirty="0" smtClean="0">
              <a:solidFill>
                <a:srgbClr val="7030A0"/>
              </a:solidFill>
            </a:endParaRPr>
          </a:p>
          <a:p>
            <a:pPr marL="96838" indent="12700" algn="ctr">
              <a:buNone/>
            </a:pPr>
            <a:r>
              <a:rPr lang="ru-RU" sz="2000" dirty="0" smtClean="0">
                <a:solidFill>
                  <a:srgbClr val="7030A0"/>
                </a:solidFill>
              </a:rPr>
              <a:t>творческих </a:t>
            </a:r>
            <a:r>
              <a:rPr lang="ru-RU" sz="2000" dirty="0" smtClean="0">
                <a:solidFill>
                  <a:srgbClr val="7030A0"/>
                </a:solidFill>
              </a:rPr>
              <a:t>способностей детей </a:t>
            </a:r>
            <a:endParaRPr lang="ru-RU" sz="2000" dirty="0" smtClean="0">
              <a:solidFill>
                <a:srgbClr val="7030A0"/>
              </a:solidFill>
            </a:endParaRPr>
          </a:p>
          <a:p>
            <a:pPr marL="96838" indent="12700" algn="ctr">
              <a:buNone/>
            </a:pPr>
            <a:r>
              <a:rPr lang="ru-RU" sz="2000" dirty="0" smtClean="0">
                <a:solidFill>
                  <a:srgbClr val="7030A0"/>
                </a:solidFill>
              </a:rPr>
              <a:t>шестого </a:t>
            </a:r>
            <a:r>
              <a:rPr lang="ru-RU" sz="2000" dirty="0" smtClean="0">
                <a:solidFill>
                  <a:srgbClr val="7030A0"/>
                </a:solidFill>
              </a:rPr>
              <a:t>года жизни </a:t>
            </a:r>
            <a:endParaRPr lang="ru-RU" sz="2000" dirty="0" smtClean="0">
              <a:solidFill>
                <a:srgbClr val="7030A0"/>
              </a:solidFill>
            </a:endParaRPr>
          </a:p>
          <a:p>
            <a:pPr marL="96838" indent="12700" algn="ctr">
              <a:buNone/>
            </a:pPr>
            <a:r>
              <a:rPr lang="ru-RU" sz="2000" dirty="0" smtClean="0">
                <a:solidFill>
                  <a:srgbClr val="7030A0"/>
                </a:solidFill>
              </a:rPr>
              <a:t>в </a:t>
            </a:r>
            <a:r>
              <a:rPr lang="ru-RU" sz="2000" dirty="0" smtClean="0">
                <a:solidFill>
                  <a:srgbClr val="7030A0"/>
                </a:solidFill>
              </a:rPr>
              <a:t>совместной деятельности</a:t>
            </a:r>
            <a:endParaRPr lang="ru-RU" sz="2000" dirty="0">
              <a:solidFill>
                <a:srgbClr val="7030A0"/>
              </a:solidFill>
            </a:endParaRPr>
          </a:p>
        </p:txBody>
      </p:sp>
      <p:sp>
        <p:nvSpPr>
          <p:cNvPr id="1028" name="AutoShape 4" descr="Picture backgroun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6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6768752" cy="1143000"/>
          </a:xfrm>
        </p:spPr>
        <p:txBody>
          <a:bodyPr>
            <a:normAutofit/>
          </a:bodyPr>
          <a:lstStyle/>
          <a:p>
            <a:r>
              <a:rPr lang="ru-RU" sz="3600" b="1" dirty="0" smtClean="0">
                <a:solidFill>
                  <a:schemeClr val="accent4">
                    <a:lumMod val="75000"/>
                  </a:schemeClr>
                </a:solidFill>
                <a:latin typeface="Times New Roman" pitchFamily="18" charset="0"/>
                <a:cs typeface="Times New Roman" pitchFamily="18" charset="0"/>
              </a:rPr>
              <a:t>Раздел 4</a:t>
            </a:r>
          </a:p>
        </p:txBody>
      </p:sp>
      <p:sp>
        <p:nvSpPr>
          <p:cNvPr id="3" name="Содержимое 2"/>
          <p:cNvSpPr>
            <a:spLocks noGrp="1"/>
          </p:cNvSpPr>
          <p:nvPr>
            <p:ph idx="1"/>
          </p:nvPr>
        </p:nvSpPr>
        <p:spPr>
          <a:xfrm>
            <a:off x="1115616" y="1484784"/>
            <a:ext cx="6912768" cy="4680519"/>
          </a:xfrm>
        </p:spPr>
        <p:txBody>
          <a:bodyPr>
            <a:noAutofit/>
          </a:bodyPr>
          <a:lstStyle/>
          <a:p>
            <a:pPr marL="5922963" indent="-5922963" defTabSz="0">
              <a:buNone/>
            </a:pPr>
            <a:r>
              <a:rPr lang="ru-RU" sz="2800" b="1" dirty="0" smtClean="0">
                <a:solidFill>
                  <a:srgbClr val="00B050"/>
                </a:solidFill>
                <a:latin typeface="Times New Roman" pitchFamily="18" charset="0"/>
                <a:cs typeface="Times New Roman" pitchFamily="18" charset="0"/>
              </a:rPr>
              <a:t>«Съемка фильма </a:t>
            </a:r>
            <a:r>
              <a:rPr lang="ru-RU" sz="2800" b="1" dirty="0" smtClean="0">
                <a:solidFill>
                  <a:srgbClr val="00B050"/>
                </a:solidFill>
                <a:latin typeface="Times New Roman" pitchFamily="18" charset="0"/>
                <a:cs typeface="Times New Roman" pitchFamily="18" charset="0"/>
              </a:rPr>
              <a:t>«</a:t>
            </a:r>
            <a:r>
              <a:rPr lang="ru-RU" sz="2800" b="1" dirty="0" smtClean="0">
                <a:solidFill>
                  <a:srgbClr val="00B050"/>
                </a:solidFill>
                <a:latin typeface="Times New Roman" pitchFamily="18" charset="0"/>
                <a:cs typeface="Times New Roman" pitchFamily="18" charset="0"/>
              </a:rPr>
              <a:t>Курочка Ряба»» </a:t>
            </a:r>
            <a:r>
              <a:rPr lang="en-US" sz="2800" b="1" dirty="0" smtClean="0">
                <a:solidFill>
                  <a:srgbClr val="00B050"/>
                </a:solidFill>
                <a:latin typeface="Times New Roman" pitchFamily="18" charset="0"/>
                <a:cs typeface="Times New Roman" pitchFamily="18" charset="0"/>
              </a:rPr>
              <a:t>  </a:t>
            </a:r>
            <a:r>
              <a:rPr lang="ru-RU" sz="2800" b="1" dirty="0" smtClean="0">
                <a:solidFill>
                  <a:srgbClr val="00B050"/>
                </a:solidFill>
                <a:latin typeface="Times New Roman" pitchFamily="18" charset="0"/>
                <a:cs typeface="Times New Roman" pitchFamily="18" charset="0"/>
              </a:rPr>
              <a:t> 16</a:t>
            </a:r>
          </a:p>
          <a:p>
            <a:pPr marL="5922963" indent="-5922963" defTabSz="0">
              <a:buNone/>
            </a:pPr>
            <a:endParaRPr lang="en-US" sz="2800" b="1" baseline="30000" dirty="0" smtClean="0">
              <a:solidFill>
                <a:srgbClr val="00B050"/>
              </a:solidFill>
              <a:latin typeface="Times New Roman" pitchFamily="18" charset="0"/>
              <a:cs typeface="Times New Roman" pitchFamily="18" charset="0"/>
            </a:endParaRPr>
          </a:p>
          <a:p>
            <a:pPr marL="0" indent="0" defTabSz="0">
              <a:buNone/>
            </a:pPr>
            <a:r>
              <a:rPr lang="ru-RU" sz="2800" b="1" dirty="0" smtClean="0">
                <a:solidFill>
                  <a:srgbClr val="F3579E"/>
                </a:solidFill>
                <a:latin typeface="Times New Roman" pitchFamily="18" charset="0"/>
                <a:cs typeface="Times New Roman" pitchFamily="18" charset="0"/>
              </a:rPr>
              <a:t>«</a:t>
            </a:r>
            <a:r>
              <a:rPr lang="ru-RU" sz="2800" b="1" dirty="0" smtClean="0">
                <a:solidFill>
                  <a:srgbClr val="F3579E"/>
                </a:solidFill>
                <a:latin typeface="Times New Roman" pitchFamily="18" charset="0"/>
                <a:cs typeface="Times New Roman" pitchFamily="18" charset="0"/>
              </a:rPr>
              <a:t>Теремок»</a:t>
            </a:r>
            <a:r>
              <a:rPr lang="en-US" sz="2800" b="1" dirty="0" smtClean="0">
                <a:solidFill>
                  <a:srgbClr val="F3579E"/>
                </a:solidFill>
                <a:latin typeface="Times New Roman" pitchFamily="18" charset="0"/>
                <a:cs typeface="Times New Roman" pitchFamily="18" charset="0"/>
              </a:rPr>
              <a:t>                        </a:t>
            </a:r>
            <a:r>
              <a:rPr lang="ru-RU" sz="2800" b="1" dirty="0" smtClean="0">
                <a:solidFill>
                  <a:srgbClr val="F3579E"/>
                </a:solidFill>
                <a:latin typeface="Times New Roman" pitchFamily="18" charset="0"/>
                <a:cs typeface="Times New Roman" pitchFamily="18" charset="0"/>
              </a:rPr>
              <a:t>                        </a:t>
            </a:r>
            <a:r>
              <a:rPr lang="en-US" sz="2800" b="1" dirty="0" smtClean="0">
                <a:solidFill>
                  <a:srgbClr val="F3579E"/>
                </a:solidFill>
                <a:latin typeface="Times New Roman" pitchFamily="18" charset="0"/>
                <a:cs typeface="Times New Roman" pitchFamily="18" charset="0"/>
              </a:rPr>
              <a:t>17</a:t>
            </a:r>
            <a:endParaRPr lang="en-US" sz="2800" b="1" dirty="0" smtClean="0">
              <a:solidFill>
                <a:srgbClr val="F3579E"/>
              </a:solidFill>
              <a:latin typeface="Times New Roman" pitchFamily="18" charset="0"/>
              <a:cs typeface="Times New Roman" pitchFamily="18" charset="0"/>
            </a:endParaRPr>
          </a:p>
          <a:p>
            <a:pPr marL="0" indent="0" defTabSz="0">
              <a:spcBef>
                <a:spcPts val="0"/>
              </a:spcBef>
              <a:buNone/>
            </a:pPr>
            <a:endParaRPr lang="ru-RU" sz="2800" b="1" baseline="30000" dirty="0" smtClean="0">
              <a:solidFill>
                <a:srgbClr val="F3579E"/>
              </a:solidFill>
              <a:latin typeface="Times New Roman" pitchFamily="18" charset="0"/>
              <a:cs typeface="Times New Roman" pitchFamily="18" charset="0"/>
            </a:endParaRPr>
          </a:p>
          <a:p>
            <a:pPr marL="0" indent="0" defTabSz="0">
              <a:spcBef>
                <a:spcPts val="0"/>
              </a:spcBef>
              <a:buNone/>
            </a:pPr>
            <a:r>
              <a:rPr lang="ru-RU" sz="2800" b="1" dirty="0" smtClean="0">
                <a:solidFill>
                  <a:srgbClr val="00B0F0"/>
                </a:solidFill>
                <a:latin typeface="Times New Roman" pitchFamily="18" charset="0"/>
                <a:cs typeface="Times New Roman" pitchFamily="18" charset="0"/>
              </a:rPr>
              <a:t>«Лисичка со </a:t>
            </a:r>
            <a:r>
              <a:rPr lang="ru-RU" sz="2800" b="1" dirty="0" smtClean="0">
                <a:solidFill>
                  <a:srgbClr val="00B0F0"/>
                </a:solidFill>
                <a:latin typeface="Times New Roman" pitchFamily="18" charset="0"/>
                <a:cs typeface="Times New Roman" pitchFamily="18" charset="0"/>
              </a:rPr>
              <a:t>скалочкой»                      18</a:t>
            </a:r>
            <a:endParaRPr lang="en-US" sz="2800" b="1" dirty="0" smtClean="0">
              <a:solidFill>
                <a:srgbClr val="00B0F0"/>
              </a:solidFill>
              <a:latin typeface="Times New Roman" pitchFamily="18" charset="0"/>
              <a:cs typeface="Times New Roman" pitchFamily="18" charset="0"/>
            </a:endParaRPr>
          </a:p>
          <a:p>
            <a:pPr marL="0" indent="0" defTabSz="0">
              <a:spcBef>
                <a:spcPts val="0"/>
              </a:spcBef>
              <a:buNone/>
            </a:pPr>
            <a:endParaRPr lang="en-US" sz="2800" b="1" baseline="30000" dirty="0" smtClean="0">
              <a:solidFill>
                <a:srgbClr val="00B0F0"/>
              </a:solidFill>
              <a:latin typeface="Times New Roman" pitchFamily="18" charset="0"/>
              <a:cs typeface="Times New Roman" pitchFamily="18" charset="0"/>
            </a:endParaRPr>
          </a:p>
          <a:p>
            <a:pPr marL="0" indent="0" defTabSz="0">
              <a:spcBef>
                <a:spcPts val="0"/>
              </a:spcBef>
              <a:buNone/>
            </a:pPr>
            <a:r>
              <a:rPr lang="ru-RU" sz="2800" b="1" dirty="0" smtClean="0">
                <a:solidFill>
                  <a:srgbClr val="FFFF00"/>
                </a:solidFill>
                <a:latin typeface="Times New Roman" pitchFamily="18" charset="0"/>
                <a:cs typeface="Times New Roman" pitchFamily="18" charset="0"/>
              </a:rPr>
              <a:t>«Доктор Айболит»        </a:t>
            </a:r>
            <a:r>
              <a:rPr lang="ru-RU" sz="2800" b="1" dirty="0" smtClean="0">
                <a:solidFill>
                  <a:srgbClr val="FFFF00"/>
                </a:solidFill>
                <a:latin typeface="Times New Roman" pitchFamily="18" charset="0"/>
                <a:cs typeface="Times New Roman" pitchFamily="18" charset="0"/>
              </a:rPr>
              <a:t>                         </a:t>
            </a:r>
            <a:r>
              <a:rPr lang="ru-RU" sz="2800" b="1" dirty="0" smtClean="0">
                <a:solidFill>
                  <a:srgbClr val="FFFF00"/>
                </a:solidFill>
                <a:latin typeface="Times New Roman" pitchFamily="18" charset="0"/>
                <a:cs typeface="Times New Roman" pitchFamily="18" charset="0"/>
              </a:rPr>
              <a:t>19</a:t>
            </a:r>
            <a:endParaRPr lang="en-US" sz="2800" b="1" dirty="0" smtClean="0">
              <a:solidFill>
                <a:srgbClr val="FFFF00"/>
              </a:solidFill>
              <a:latin typeface="Times New Roman" pitchFamily="18" charset="0"/>
              <a:cs typeface="Times New Roman" pitchFamily="18" charset="0"/>
            </a:endParaRPr>
          </a:p>
          <a:p>
            <a:pPr marL="0" indent="0" defTabSz="0">
              <a:spcBef>
                <a:spcPts val="0"/>
              </a:spcBef>
              <a:buNone/>
            </a:pPr>
            <a:endParaRPr lang="ru-RU" sz="2800" b="1" baseline="30000" dirty="0" smtClean="0">
              <a:solidFill>
                <a:srgbClr val="FFFF00"/>
              </a:solidFill>
              <a:latin typeface="Times New Roman" pitchFamily="18" charset="0"/>
              <a:cs typeface="Times New Roman" pitchFamily="18" charset="0"/>
            </a:endParaRPr>
          </a:p>
          <a:p>
            <a:pPr marL="0" indent="0" defTabSz="0">
              <a:buNone/>
            </a:pPr>
            <a:r>
              <a:rPr lang="ru-RU" sz="2800" b="1" dirty="0" smtClean="0">
                <a:solidFill>
                  <a:srgbClr val="EEAF32"/>
                </a:solidFill>
                <a:latin typeface="Times New Roman" pitchFamily="18" charset="0"/>
                <a:cs typeface="Times New Roman" pitchFamily="18" charset="0"/>
              </a:rPr>
              <a:t>«Путешествие по </a:t>
            </a:r>
            <a:r>
              <a:rPr lang="ru-RU" sz="2800" b="1" dirty="0" smtClean="0">
                <a:solidFill>
                  <a:srgbClr val="EEAF32"/>
                </a:solidFill>
                <a:latin typeface="Times New Roman" pitchFamily="18" charset="0"/>
                <a:cs typeface="Times New Roman" pitchFamily="18" charset="0"/>
              </a:rPr>
              <a:t>сказке</a:t>
            </a:r>
          </a:p>
          <a:p>
            <a:pPr marL="0" indent="0" defTabSz="0">
              <a:buNone/>
            </a:pPr>
            <a:r>
              <a:rPr lang="ru-RU" sz="2800" b="1" dirty="0" smtClean="0">
                <a:solidFill>
                  <a:srgbClr val="EEAF32"/>
                </a:solidFill>
                <a:latin typeface="Times New Roman" pitchFamily="18" charset="0"/>
                <a:cs typeface="Times New Roman" pitchFamily="18" charset="0"/>
              </a:rPr>
              <a:t> </a:t>
            </a:r>
            <a:r>
              <a:rPr lang="ru-RU" sz="2800" b="1" dirty="0" smtClean="0">
                <a:solidFill>
                  <a:srgbClr val="EEAF32"/>
                </a:solidFill>
                <a:latin typeface="Times New Roman" pitchFamily="18" charset="0"/>
                <a:cs typeface="Times New Roman" pitchFamily="18" charset="0"/>
              </a:rPr>
              <a:t>«Гуси-лебеди»» </a:t>
            </a:r>
            <a:r>
              <a:rPr lang="en-US" sz="2800" b="1" dirty="0" smtClean="0">
                <a:solidFill>
                  <a:srgbClr val="EEAF32"/>
                </a:solidFill>
                <a:latin typeface="Times New Roman" pitchFamily="18" charset="0"/>
                <a:cs typeface="Times New Roman" pitchFamily="18" charset="0"/>
              </a:rPr>
              <a:t>  </a:t>
            </a:r>
            <a:r>
              <a:rPr lang="ru-RU" sz="2800" b="1" dirty="0" smtClean="0">
                <a:solidFill>
                  <a:srgbClr val="EEAF32"/>
                </a:solidFill>
                <a:latin typeface="Times New Roman" pitchFamily="18" charset="0"/>
                <a:cs typeface="Times New Roman" pitchFamily="18" charset="0"/>
              </a:rPr>
              <a:t>                                    20</a:t>
            </a:r>
            <a:endParaRPr lang="ru-RU" sz="2800" b="1" dirty="0" smtClean="0">
              <a:solidFill>
                <a:srgbClr val="EEAF32"/>
              </a:solidFill>
              <a:latin typeface="Times New Roman" pitchFamily="18" charset="0"/>
              <a:cs typeface="Times New Roman" pitchFamily="18" charset="0"/>
            </a:endParaRPr>
          </a:p>
          <a:p>
            <a:pPr>
              <a:buNone/>
            </a:pPr>
            <a:endParaRPr lang="ru-RU" sz="26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984776" cy="404664"/>
          </a:xfrm>
        </p:spPr>
        <p:txBody>
          <a:bodyPr>
            <a:noAutofit/>
          </a:bodyPr>
          <a:lstStyle/>
          <a:p>
            <a:r>
              <a:rPr lang="ru-RU" sz="3600" b="1" dirty="0" smtClean="0">
                <a:solidFill>
                  <a:srgbClr val="00B050"/>
                </a:solidFill>
                <a:latin typeface="Times New Roman" pitchFamily="18" charset="0"/>
                <a:cs typeface="Times New Roman" pitchFamily="18" charset="0"/>
              </a:rPr>
              <a:t/>
            </a:r>
            <a:br>
              <a:rPr lang="ru-RU" sz="3600" b="1" dirty="0" smtClean="0">
                <a:solidFill>
                  <a:srgbClr val="00B05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«Семья»</a:t>
            </a:r>
            <a:r>
              <a:rPr lang="ru-RU" sz="3600" dirty="0" smtClean="0">
                <a:solidFill>
                  <a:srgbClr val="7030A0"/>
                </a:solidFill>
                <a:latin typeface="Times New Roman" pitchFamily="18" charset="0"/>
                <a:cs typeface="Times New Roman" pitchFamily="18" charset="0"/>
              </a:rPr>
              <a:t/>
            </a:r>
            <a:br>
              <a:rPr lang="ru-RU" sz="3600" dirty="0" smtClean="0">
                <a:solidFill>
                  <a:srgbClr val="7030A0"/>
                </a:solidFill>
                <a:latin typeface="Times New Roman" pitchFamily="18" charset="0"/>
                <a:cs typeface="Times New Roman" pitchFamily="18" charset="0"/>
              </a:rPr>
            </a:br>
            <a:endParaRPr lang="ru-RU" sz="3600" dirty="0">
              <a:solidFill>
                <a:srgbClr val="7030A0"/>
              </a:solidFill>
              <a:latin typeface="Times New Roman" pitchFamily="18" charset="0"/>
              <a:cs typeface="Times New Roman" pitchFamily="18" charset="0"/>
            </a:endParaRPr>
          </a:p>
        </p:txBody>
      </p:sp>
      <p:pic>
        <p:nvPicPr>
          <p:cNvPr id="4" name="Рисунок 3" descr="cc778a14-22a5-5279-bd24-6e7041293dee.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139952" y="2852936"/>
            <a:ext cx="4352484" cy="2448272"/>
          </a:xfrm>
          <a:prstGeom prst="rect">
            <a:avLst/>
          </a:prstGeom>
        </p:spPr>
      </p:pic>
      <p:sp>
        <p:nvSpPr>
          <p:cNvPr id="5" name="TextBox 4"/>
          <p:cNvSpPr txBox="1"/>
          <p:nvPr/>
        </p:nvSpPr>
        <p:spPr>
          <a:xfrm>
            <a:off x="1043608" y="620688"/>
            <a:ext cx="7056784" cy="6494085"/>
          </a:xfrm>
          <a:prstGeom prst="rect">
            <a:avLst/>
          </a:prstGeom>
          <a:noFill/>
        </p:spPr>
        <p:txBody>
          <a:bodyPr wrap="square" rtlCol="0">
            <a:spAutoFit/>
          </a:bodyPr>
          <a:lstStyle/>
          <a:p>
            <a:pPr algn="just"/>
            <a:r>
              <a:rPr lang="ru-RU" sz="1400" b="1" dirty="0" smtClean="0">
                <a:solidFill>
                  <a:srgbClr val="7030A0"/>
                </a:solidFill>
                <a:latin typeface="Times New Roman" pitchFamily="18" charset="0"/>
                <a:cs typeface="Times New Roman" pitchFamily="18" charset="0"/>
              </a:rPr>
              <a:t>Педагогическая цель: </a:t>
            </a:r>
            <a:r>
              <a:rPr lang="ru-RU" sz="1400" b="1" dirty="0" smtClean="0">
                <a:latin typeface="Times New Roman"/>
                <a:ea typeface="Calibri"/>
              </a:rPr>
              <a:t>: </a:t>
            </a:r>
            <a:r>
              <a:rPr lang="ru-RU" sz="1400" dirty="0" smtClean="0">
                <a:latin typeface="Times New Roman"/>
                <a:ea typeface="Calibri"/>
              </a:rPr>
              <a:t>побуждение детей к творческому воспроизведению в игре быта семьи, развитие воображения детей, их фантазии, </a:t>
            </a:r>
            <a:r>
              <a:rPr lang="ru-RU" sz="1400" dirty="0" smtClean="0">
                <a:latin typeface="Times New Roman"/>
                <a:ea typeface="Calibri"/>
              </a:rPr>
              <a:t>формирование умения </a:t>
            </a:r>
            <a:r>
              <a:rPr lang="ru-RU" sz="1400" dirty="0" smtClean="0">
                <a:latin typeface="Times New Roman"/>
                <a:ea typeface="Calibri"/>
              </a:rPr>
              <a:t>развивать новые неожиданные повороты событий.</a:t>
            </a:r>
            <a:endParaRPr lang="ru-RU" sz="1400" dirty="0" smtClean="0">
              <a:latin typeface="Times New Roman" pitchFamily="18" charset="0"/>
              <a:cs typeface="Times New Roman" pitchFamily="18" charset="0"/>
            </a:endParaRPr>
          </a:p>
          <a:p>
            <a:pPr lvl="0" algn="just"/>
            <a:r>
              <a:rPr lang="ru-RU" sz="1400" b="1" dirty="0" smtClean="0">
                <a:solidFill>
                  <a:srgbClr val="7030A0"/>
                </a:solidFill>
                <a:latin typeface="Times New Roman" pitchFamily="18" charset="0"/>
                <a:cs typeface="Times New Roman" pitchFamily="18" charset="0"/>
              </a:rPr>
              <a:t>Игровая цель:</a:t>
            </a:r>
            <a:r>
              <a:rPr lang="ru-RU" sz="1400" dirty="0" smtClean="0">
                <a:latin typeface="Times New Roman" pitchFamily="18" charset="0"/>
                <a:cs typeface="Times New Roman" pitchFamily="18" charset="0"/>
              </a:rPr>
              <a:t> воспроизвести в игре быт семьи, меняя ролевое поведение в соответствии с разными ролями партнёров</a:t>
            </a:r>
            <a:r>
              <a:rPr lang="ru-RU" sz="1400" dirty="0" smtClean="0">
                <a:latin typeface="Times New Roman" pitchFamily="18" charset="0"/>
                <a:cs typeface="Times New Roman" pitchFamily="18" charset="0"/>
              </a:rPr>
              <a:t>.</a:t>
            </a:r>
            <a:r>
              <a:rPr lang="ru-RU" sz="1400" b="1" dirty="0" smtClean="0">
                <a:solidFill>
                  <a:srgbClr val="7030A0"/>
                </a:solidFill>
                <a:latin typeface="Times New Roman" pitchFamily="18" charset="0"/>
                <a:cs typeface="Times New Roman" pitchFamily="18" charset="0"/>
              </a:rPr>
              <a:t> </a:t>
            </a:r>
            <a:endParaRPr lang="ru-RU" sz="1400" b="1" dirty="0" smtClean="0">
              <a:solidFill>
                <a:srgbClr val="7030A0"/>
              </a:solidFill>
              <a:latin typeface="Times New Roman" pitchFamily="18" charset="0"/>
              <a:cs typeface="Times New Roman" pitchFamily="18" charset="0"/>
            </a:endParaRPr>
          </a:p>
          <a:p>
            <a:pPr lvl="0" algn="just"/>
            <a:r>
              <a:rPr lang="ru-RU" sz="1400" b="1" dirty="0" smtClean="0">
                <a:solidFill>
                  <a:srgbClr val="7030A0"/>
                </a:solidFill>
                <a:latin typeface="Times New Roman" pitchFamily="18" charset="0"/>
                <a:cs typeface="Times New Roman" pitchFamily="18" charset="0"/>
              </a:rPr>
              <a:t>Оборудование</a:t>
            </a:r>
            <a:r>
              <a:rPr lang="ru-RU" sz="1400" b="1" dirty="0" smtClean="0">
                <a:solidFill>
                  <a:srgbClr val="7030A0"/>
                </a:solidFill>
                <a:latin typeface="Times New Roman" pitchFamily="18" charset="0"/>
                <a:cs typeface="Times New Roman" pitchFamily="18" charset="0"/>
              </a:rPr>
              <a:t>: </a:t>
            </a:r>
            <a:r>
              <a:rPr lang="ru-RU" sz="1400" dirty="0" smtClean="0">
                <a:solidFill>
                  <a:prstClr val="black"/>
                </a:solidFill>
                <a:latin typeface="Times New Roman" pitchFamily="18" charset="0"/>
                <a:cs typeface="Times New Roman" pitchFamily="18" charset="0"/>
              </a:rPr>
              <a:t>атрибуты и игровой уголок «Дом», кукла-пупс. Атрибуты игры «Больница», «Магазин».</a:t>
            </a:r>
          </a:p>
          <a:p>
            <a:pPr algn="just"/>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solidFill>
                  <a:prstClr val="black"/>
                </a:solidFill>
                <a:latin typeface="Times New Roman" pitchFamily="18" charset="0"/>
                <a:cs typeface="Times New Roman" pitchFamily="18" charset="0"/>
              </a:rPr>
              <a:t>беседы с детьми о составе семьи,</a:t>
            </a:r>
            <a:r>
              <a:rPr lang="en-US" sz="1400" dirty="0" smtClean="0">
                <a:solidFill>
                  <a:prstClr val="black"/>
                </a:solidFill>
                <a:latin typeface="Times New Roman" pitchFamily="18" charset="0"/>
                <a:cs typeface="Times New Roman" pitchFamily="18" charset="0"/>
              </a:rPr>
              <a:t> </a:t>
            </a:r>
            <a:r>
              <a:rPr lang="ru-RU" sz="1400" dirty="0" smtClean="0">
                <a:solidFill>
                  <a:prstClr val="black"/>
                </a:solidFill>
                <a:latin typeface="Times New Roman" pitchFamily="18" charset="0"/>
                <a:cs typeface="Times New Roman" pitchFamily="18" charset="0"/>
              </a:rPr>
              <a:t>рассматривание сюжетных картинок, фотографий с </a:t>
            </a:r>
            <a:r>
              <a:rPr lang="ru-RU" sz="1400" dirty="0" smtClean="0">
                <a:solidFill>
                  <a:prstClr val="black"/>
                </a:solidFill>
                <a:latin typeface="Times New Roman" pitchFamily="18" charset="0"/>
                <a:cs typeface="Times New Roman" pitchFamily="18" charset="0"/>
              </a:rPr>
              <a:t>изображением </a:t>
            </a:r>
            <a:r>
              <a:rPr lang="ru-RU" sz="1400" dirty="0" smtClean="0">
                <a:solidFill>
                  <a:prstClr val="black"/>
                </a:solidFill>
                <a:latin typeface="Times New Roman" pitchFamily="18" charset="0"/>
                <a:cs typeface="Times New Roman" pitchFamily="18" charset="0"/>
              </a:rPr>
              <a:t>членов семьи; Чтение отрывков из</a:t>
            </a:r>
            <a:r>
              <a:rPr lang="en-US" sz="1400" dirty="0" smtClean="0">
                <a:solidFill>
                  <a:prstClr val="black"/>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произведений Ю. Коваль «Дед, баба и Алёша», Ю. </a:t>
            </a:r>
            <a:r>
              <a:rPr lang="ru-RU" sz="1400" dirty="0" err="1" smtClean="0">
                <a:latin typeface="Times New Roman" pitchFamily="18" charset="0"/>
                <a:cs typeface="Times New Roman" pitchFamily="18" charset="0"/>
              </a:rPr>
              <a:t>Шим</a:t>
            </a:r>
            <a:r>
              <a:rPr lang="ru-RU" sz="1400" dirty="0" smtClean="0">
                <a:latin typeface="Times New Roman" pitchFamily="18" charset="0"/>
                <a:cs typeface="Times New Roman" pitchFamily="18" charset="0"/>
              </a:rPr>
              <a:t> «Брат и младшая сестра»; рисование сюжетных картинок на заданную тему; изготовление/подбор атрибутов для игры.</a:t>
            </a:r>
          </a:p>
          <a:p>
            <a:pPr algn="just"/>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a:ea typeface="Calibri"/>
              </a:rPr>
              <a:t>мама, папа, дети, бабушки, дедушки, врач</a:t>
            </a:r>
            <a:endParaRPr lang="ru-RU" sz="1400" dirty="0" smtClean="0">
              <a:latin typeface="Times New Roman" pitchFamily="18" charset="0"/>
              <a:cs typeface="Times New Roman" pitchFamily="18" charset="0"/>
            </a:endParaRPr>
          </a:p>
          <a:p>
            <a:pPr algn="just"/>
            <a:r>
              <a:rPr lang="ru-RU" sz="1400" b="1" dirty="0" smtClean="0">
                <a:solidFill>
                  <a:srgbClr val="7030A0"/>
                </a:solidFill>
                <a:latin typeface="Times New Roman" pitchFamily="18" charset="0"/>
                <a:cs typeface="Times New Roman" pitchFamily="18" charset="0"/>
              </a:rPr>
              <a:t>Ход игры: </a:t>
            </a:r>
            <a:r>
              <a:rPr lang="ru-RU" sz="1400" dirty="0" smtClean="0">
                <a:latin typeface="Times New Roman" pitchFamily="18" charset="0"/>
                <a:cs typeface="Times New Roman" pitchFamily="18" charset="0"/>
              </a:rPr>
              <a:t>Слышится плач ребенка. Ребята,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кто </a:t>
            </a:r>
            <a:r>
              <a:rPr lang="ru-RU" sz="1400" dirty="0" smtClean="0">
                <a:latin typeface="Times New Roman" pitchFamily="18" charset="0"/>
                <a:cs typeface="Times New Roman" pitchFamily="18" charset="0"/>
              </a:rPr>
              <a:t>это плачет? Достает из коляски куклу-пупса</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Как вы думаете, почему он плачет? Кто ему нужен</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Дети: ему нужны мама и папа. Конечно, малышу </a:t>
            </a:r>
            <a:r>
              <a:rPr lang="ru-RU" sz="1400" dirty="0" smtClean="0">
                <a:latin typeface="Times New Roman" pitchFamily="18" charset="0"/>
                <a:cs typeface="Times New Roman" pitchFamily="18" charset="0"/>
              </a:rPr>
              <a:t>нужны</a:t>
            </a:r>
          </a:p>
          <a:p>
            <a:pPr algn="just"/>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мама и папа. Значит, ему нужна </a:t>
            </a:r>
            <a:r>
              <a:rPr lang="ru-RU" sz="1400" dirty="0" smtClean="0">
                <a:latin typeface="Times New Roman" pitchFamily="18" charset="0"/>
                <a:cs typeface="Times New Roman" pitchFamily="18" charset="0"/>
              </a:rPr>
              <a:t>семья. Дети </a:t>
            </a:r>
          </a:p>
          <a:p>
            <a:pPr algn="just"/>
            <a:r>
              <a:rPr lang="ru-RU" sz="1400" dirty="0" smtClean="0">
                <a:latin typeface="Times New Roman" pitchFamily="18" charset="0"/>
                <a:cs typeface="Times New Roman" pitchFamily="18" charset="0"/>
              </a:rPr>
              <a:t>высказывают </a:t>
            </a:r>
            <a:r>
              <a:rPr lang="ru-RU" sz="1400" dirty="0" smtClean="0">
                <a:latin typeface="Times New Roman" pitchFamily="18" charset="0"/>
                <a:cs typeface="Times New Roman" pitchFamily="18" charset="0"/>
              </a:rPr>
              <a:t>желания по распределению ролей</a:t>
            </a:r>
          </a:p>
          <a:p>
            <a:pPr algn="just"/>
            <a:r>
              <a:rPr lang="ru-RU" sz="1400" dirty="0" smtClean="0">
                <a:latin typeface="Times New Roman" pitchFamily="18" charset="0"/>
                <a:cs typeface="Times New Roman" pitchFamily="18" charset="0"/>
              </a:rPr>
              <a:t>Каждый ребенок рассказывает о выбранной в </a:t>
            </a:r>
            <a:r>
              <a:rPr lang="ru-RU" sz="1400" dirty="0" smtClean="0">
                <a:latin typeface="Times New Roman" pitchFamily="18" charset="0"/>
                <a:cs typeface="Times New Roman" pitchFamily="18" charset="0"/>
              </a:rPr>
              <a:t>игре</a:t>
            </a:r>
          </a:p>
          <a:p>
            <a:pPr algn="just"/>
            <a:r>
              <a:rPr lang="ru-RU" sz="1400" dirty="0" smtClean="0">
                <a:latin typeface="Times New Roman" pitchFamily="18" charset="0"/>
                <a:cs typeface="Times New Roman" pitchFamily="18" charset="0"/>
              </a:rPr>
              <a:t> роли. Можно </a:t>
            </a:r>
            <a:r>
              <a:rPr lang="ru-RU" sz="1400" dirty="0" smtClean="0">
                <a:latin typeface="Times New Roman" pitchFamily="18" charset="0"/>
                <a:cs typeface="Times New Roman" pitchFamily="18" charset="0"/>
              </a:rPr>
              <a:t>в нашей семье я буду бабушкой?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Очень </a:t>
            </a:r>
            <a:r>
              <a:rPr lang="ru-RU" sz="1400" dirty="0" smtClean="0">
                <a:latin typeface="Times New Roman" pitchFamily="18" charset="0"/>
                <a:cs typeface="Times New Roman" pitchFamily="18" charset="0"/>
              </a:rPr>
              <a:t>хорошо! Теперь у малыша есть мама, папа, </a:t>
            </a:r>
            <a:endParaRPr lang="ru-RU" sz="1400" dirty="0" smtClean="0">
              <a:latin typeface="Times New Roman" pitchFamily="18" charset="0"/>
              <a:cs typeface="Times New Roman" pitchFamily="18" charset="0"/>
            </a:endParaRPr>
          </a:p>
          <a:p>
            <a:pPr lvl="0" algn="just"/>
            <a:r>
              <a:rPr lang="ru-RU" sz="1400" dirty="0" smtClean="0">
                <a:latin typeface="Times New Roman" pitchFamily="18" charset="0"/>
                <a:cs typeface="Times New Roman" pitchFamily="18" charset="0"/>
              </a:rPr>
              <a:t>сестричка </a:t>
            </a:r>
            <a:r>
              <a:rPr lang="ru-RU" sz="1400" dirty="0" smtClean="0">
                <a:latin typeface="Times New Roman" pitchFamily="18" charset="0"/>
                <a:cs typeface="Times New Roman" pitchFamily="18" charset="0"/>
              </a:rPr>
              <a:t>и бабушка. А вот как зовут малыша неизвестно. </a:t>
            </a:r>
            <a:r>
              <a:rPr lang="ru-RU" sz="1400" dirty="0" smtClean="0">
                <a:solidFill>
                  <a:prstClr val="black"/>
                </a:solidFill>
                <a:latin typeface="Times New Roman" pitchFamily="18" charset="0"/>
                <a:cs typeface="Times New Roman" pitchFamily="18" charset="0"/>
              </a:rPr>
              <a:t>Как же мама с папой назовут мальчика? Дети придумывают </a:t>
            </a:r>
            <a:r>
              <a:rPr lang="ru-RU" sz="1400" dirty="0" smtClean="0">
                <a:solidFill>
                  <a:prstClr val="black"/>
                </a:solidFill>
                <a:latin typeface="Times New Roman" pitchFamily="18" charset="0"/>
                <a:cs typeface="Times New Roman" pitchFamily="18" charset="0"/>
              </a:rPr>
              <a:t>имя. Ребята</a:t>
            </a:r>
            <a:r>
              <a:rPr lang="ru-RU" sz="1400" dirty="0" smtClean="0">
                <a:solidFill>
                  <a:prstClr val="black"/>
                </a:solidFill>
                <a:latin typeface="Times New Roman" pitchFamily="18" charset="0"/>
                <a:cs typeface="Times New Roman" pitchFamily="18" charset="0"/>
              </a:rPr>
              <a:t>, у нас много детей, все хотят с нами играть. У нас еще будет работать аптека и пункт скорой медицинской помощи. Идет распределение ролей. Дети  определяют игровые действия персонажей. выбирают для игры место и готовят атрибуты.</a:t>
            </a:r>
          </a:p>
          <a:p>
            <a:pPr algn="just"/>
            <a:endParaRPr lang="ru-RU" sz="1400" dirty="0" smtClean="0">
              <a:latin typeface="Times New Roman" pitchFamily="18" charset="0"/>
              <a:cs typeface="Times New Roman" pitchFamily="18" charset="0"/>
            </a:endParaRPr>
          </a:p>
          <a:p>
            <a:pPr algn="just"/>
            <a:endParaRPr lang="ru-RU" sz="1400" dirty="0" smtClean="0"/>
          </a:p>
          <a:p>
            <a:pPr algn="just"/>
            <a:endParaRPr lang="ru-RU" sz="1400" dirty="0" smtClean="0"/>
          </a:p>
          <a:p>
            <a:pPr algn="just"/>
            <a:endParaRPr lang="ru-RU" sz="1400" dirty="0" smtClean="0">
              <a:latin typeface="Times New Roman" pitchFamily="18" charset="0"/>
              <a:cs typeface="Times New Roman" pitchFamily="18" charset="0"/>
            </a:endParaRPr>
          </a:p>
        </p:txBody>
      </p:sp>
      <p:sp>
        <p:nvSpPr>
          <p:cNvPr id="6" name="Овал 5"/>
          <p:cNvSpPr/>
          <p:nvPr/>
        </p:nvSpPr>
        <p:spPr>
          <a:xfrm>
            <a:off x="7020272" y="0"/>
            <a:ext cx="792088" cy="620688"/>
          </a:xfrm>
          <a:prstGeom prst="ellipse">
            <a:avLst/>
          </a:prstGeom>
          <a:solidFill>
            <a:srgbClr val="00B050">
              <a:alpha val="1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1</a:t>
            </a:r>
            <a:endParaRPr lang="ru-RU" sz="1600" b="1" dirty="0">
              <a:solidFill>
                <a:srgbClr val="7030A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3408"/>
            <a:ext cx="8229600" cy="1143000"/>
          </a:xfrm>
        </p:spPr>
        <p:txBody>
          <a:bodyPr/>
          <a:lstStyle/>
          <a:p>
            <a:r>
              <a:rPr lang="ru-RU" b="1" dirty="0" smtClean="0">
                <a:solidFill>
                  <a:srgbClr val="00B050"/>
                </a:solidFill>
                <a:latin typeface="Times New Roman" pitchFamily="18" charset="0"/>
                <a:cs typeface="Times New Roman" pitchFamily="18" charset="0"/>
              </a:rPr>
              <a:t/>
            </a:r>
            <a:br>
              <a:rPr lang="ru-RU" b="1" dirty="0" smtClean="0">
                <a:solidFill>
                  <a:srgbClr val="00B050"/>
                </a:solidFill>
                <a:latin typeface="Times New Roman" pitchFamily="18" charset="0"/>
                <a:cs typeface="Times New Roman" pitchFamily="18" charset="0"/>
              </a:rPr>
            </a:br>
            <a:r>
              <a:rPr lang="ru-RU" sz="3600" b="1" dirty="0" smtClean="0">
                <a:solidFill>
                  <a:srgbClr val="7030A0"/>
                </a:solidFill>
                <a:latin typeface="Times New Roman" pitchFamily="18" charset="0"/>
                <a:cs typeface="Times New Roman" pitchFamily="18" charset="0"/>
              </a:rPr>
              <a:t>«Семья»</a:t>
            </a:r>
            <a:r>
              <a:rPr lang="ru-RU" dirty="0" smtClean="0">
                <a:solidFill>
                  <a:srgbClr val="00B050"/>
                </a:solidFill>
                <a:latin typeface="Times New Roman" pitchFamily="18" charset="0"/>
                <a:cs typeface="Times New Roman" pitchFamily="18" charset="0"/>
              </a:rPr>
              <a:t/>
            </a:r>
            <a:br>
              <a:rPr lang="ru-RU" dirty="0" smtClean="0">
                <a:solidFill>
                  <a:srgbClr val="00B050"/>
                </a:solidFill>
                <a:latin typeface="Times New Roman" pitchFamily="18" charset="0"/>
                <a:cs typeface="Times New Roman" pitchFamily="18" charset="0"/>
              </a:rPr>
            </a:br>
            <a:endParaRPr lang="ru-RU"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a:xfrm>
            <a:off x="1115616" y="1772816"/>
            <a:ext cx="6984776" cy="2304256"/>
          </a:xfrm>
        </p:spPr>
        <p:txBody>
          <a:bodyPr>
            <a:noAutofit/>
          </a:bodyPr>
          <a:lstStyle/>
          <a:p>
            <a:pPr marL="1588" indent="12700" algn="just">
              <a:buNone/>
            </a:pPr>
            <a:r>
              <a:rPr lang="ru-RU" sz="1400" b="1" dirty="0" smtClean="0">
                <a:solidFill>
                  <a:srgbClr val="7030A0"/>
                </a:solidFill>
                <a:latin typeface="Times New Roman" pitchFamily="18" charset="0"/>
                <a:cs typeface="Times New Roman" pitchFamily="18" charset="0"/>
              </a:rPr>
              <a:t>Формулировка 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a:t>
            </a:r>
          </a:p>
          <a:p>
            <a:pPr marL="1588" indent="12700" algn="just">
              <a:buNone/>
            </a:pPr>
            <a:r>
              <a:rPr lang="ru-RU" sz="1400" dirty="0" smtClean="0">
                <a:latin typeface="Times New Roman" pitchFamily="18" charset="0"/>
                <a:cs typeface="Times New Roman" pitchFamily="18" charset="0"/>
              </a:rPr>
              <a:t>1. Придумывать вместе;</a:t>
            </a:r>
          </a:p>
          <a:p>
            <a:pPr marL="1588" indent="12700" algn="just">
              <a:buNone/>
            </a:pPr>
            <a:r>
              <a:rPr lang="ru-RU" sz="1400" dirty="0" smtClean="0">
                <a:latin typeface="Times New Roman" pitchFamily="18" charset="0"/>
                <a:cs typeface="Times New Roman" pitchFamily="18" charset="0"/>
              </a:rPr>
              <a:t>2. Говорить по очереди;</a:t>
            </a:r>
          </a:p>
          <a:p>
            <a:pPr marL="1588" indent="12700" algn="just">
              <a:buNone/>
            </a:pPr>
            <a:r>
              <a:rPr lang="ru-RU" sz="1400" dirty="0" smtClean="0">
                <a:latin typeface="Times New Roman" pitchFamily="18" charset="0"/>
                <a:cs typeface="Times New Roman" pitchFamily="18" charset="0"/>
              </a:rPr>
              <a:t>3. Слушать друг друга;</a:t>
            </a:r>
          </a:p>
          <a:p>
            <a:pPr marL="1588" indent="12700" algn="just">
              <a:buNone/>
            </a:pPr>
            <a:r>
              <a:rPr lang="ru-RU" sz="1400" dirty="0" smtClean="0">
                <a:latin typeface="Times New Roman" pitchFamily="18" charset="0"/>
                <a:cs typeface="Times New Roman" pitchFamily="18" charset="0"/>
              </a:rPr>
              <a:t>4. Приглашать в игру всех желающих;</a:t>
            </a:r>
          </a:p>
          <a:p>
            <a:pPr marL="1588" indent="12700" algn="just">
              <a:buNone/>
            </a:pPr>
            <a:r>
              <a:rPr lang="ru-RU" sz="1400" dirty="0" smtClean="0">
                <a:latin typeface="Times New Roman" pitchFamily="18" charset="0"/>
                <a:cs typeface="Times New Roman" pitchFamily="18" charset="0"/>
              </a:rPr>
              <a:t>5. Нельзя кричать друг на друга и ссориться;</a:t>
            </a:r>
          </a:p>
          <a:p>
            <a:pPr marL="1588" indent="12700" algn="just">
              <a:buNone/>
            </a:pPr>
            <a:r>
              <a:rPr lang="ru-RU" sz="1400" dirty="0" smtClean="0">
                <a:latin typeface="Times New Roman" pitchFamily="18" charset="0"/>
                <a:cs typeface="Times New Roman" pitchFamily="18" charset="0"/>
              </a:rPr>
              <a:t>6. Нельзя друг друга перебивать.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a:t>
            </a:r>
            <a:r>
              <a:rPr lang="ru-RU" sz="1400" dirty="0" smtClean="0">
                <a:solidFill>
                  <a:srgbClr val="7030A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Воспитатель начинает игру </a:t>
            </a:r>
            <a:endParaRPr lang="ru-RU" sz="1400" dirty="0" smtClean="0">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вместе </a:t>
            </a:r>
            <a:r>
              <a:rPr lang="ru-RU" sz="1400" dirty="0" smtClean="0">
                <a:latin typeface="Times New Roman" pitchFamily="18" charset="0"/>
                <a:cs typeface="Times New Roman" pitchFamily="18" charset="0"/>
              </a:rPr>
              <a:t>с детьми, постепенно переходит в роль </a:t>
            </a:r>
            <a:endParaRPr lang="ru-RU" sz="1400" dirty="0" smtClean="0">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наблюдателя</a:t>
            </a:r>
            <a:r>
              <a:rPr lang="ru-RU" sz="1400" dirty="0" smtClean="0">
                <a:latin typeface="Times New Roman" pitchFamily="18" charset="0"/>
                <a:cs typeface="Times New Roman" pitchFamily="18" charset="0"/>
              </a:rPr>
              <a:t>. Поддерживает идеи детей, помогает их </a:t>
            </a:r>
            <a:endParaRPr lang="ru-RU" sz="1400" dirty="0" smtClean="0">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обыграть</a:t>
            </a:r>
            <a:r>
              <a:rPr lang="ru-RU" sz="1400" dirty="0" smtClean="0">
                <a:latin typeface="Times New Roman" pitchFamily="18" charset="0"/>
                <a:cs typeface="Times New Roman" pitchFamily="18" charset="0"/>
              </a:rPr>
              <a:t>, ненавязчиво предлагает правильные </a:t>
            </a:r>
            <a:endParaRPr lang="ru-RU" sz="1400" dirty="0" smtClean="0">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формулировки </a:t>
            </a:r>
            <a:r>
              <a:rPr lang="ru-RU" sz="1400" dirty="0" smtClean="0">
                <a:latin typeface="Times New Roman" pitchFamily="18" charset="0"/>
                <a:cs typeface="Times New Roman" pitchFamily="18" charset="0"/>
              </a:rPr>
              <a:t>диалогов, регулирует ролевое поведение.</a:t>
            </a:r>
          </a:p>
          <a:p>
            <a:pPr marL="0" indent="0">
              <a:spcBef>
                <a:spcPts val="0"/>
              </a:spcBef>
              <a:buNone/>
            </a:pPr>
            <a:endParaRPr lang="ru-RU" sz="1400" dirty="0" smtClean="0">
              <a:latin typeface="Times New Roman" pitchFamily="18" charset="0"/>
              <a:cs typeface="Times New Roman" pitchFamily="18" charset="0"/>
            </a:endParaRPr>
          </a:p>
          <a:p>
            <a:pPr marL="0" indent="0">
              <a:spcBef>
                <a:spcPts val="0"/>
              </a:spcBef>
              <a:buNone/>
            </a:pPr>
            <a:endParaRPr lang="ru-RU" sz="1400" dirty="0" smtClean="0">
              <a:latin typeface="Times New Roman" pitchFamily="18" charset="0"/>
              <a:cs typeface="Times New Roman" pitchFamily="18" charset="0"/>
            </a:endParaRPr>
          </a:p>
          <a:p>
            <a:pPr marL="0" indent="0">
              <a:spcBef>
                <a:spcPts val="0"/>
              </a:spcBef>
              <a:buNone/>
            </a:pPr>
            <a:endParaRPr lang="ru-RU" sz="1400" dirty="0" smtClean="0">
              <a:latin typeface="Times New Roman" pitchFamily="18" charset="0"/>
              <a:cs typeface="Times New Roman" pitchFamily="18" charset="0"/>
            </a:endParaRPr>
          </a:p>
          <a:p>
            <a:pPr marL="0" indent="0">
              <a:spcBef>
                <a:spcPts val="0"/>
              </a:spcBef>
              <a:buNone/>
            </a:pPr>
            <a:endParaRPr lang="ru-RU" sz="1400" dirty="0" smtClean="0">
              <a:latin typeface="Times New Roman" pitchFamily="18" charset="0"/>
              <a:cs typeface="Times New Roman" pitchFamily="18" charset="0"/>
            </a:endParaRPr>
          </a:p>
          <a:p>
            <a:pPr marL="0" indent="0">
              <a:spcBef>
                <a:spcPts val="0"/>
              </a:spcBef>
              <a:buNone/>
            </a:pPr>
            <a:endParaRPr lang="ru-RU" sz="1400" dirty="0" smtClean="0">
              <a:latin typeface="Times New Roman" pitchFamily="18" charset="0"/>
              <a:cs typeface="Times New Roman" pitchFamily="18" charset="0"/>
            </a:endParaRPr>
          </a:p>
          <a:p>
            <a:pPr marL="0" indent="0">
              <a:spcBef>
                <a:spcPts val="0"/>
              </a:spcBef>
              <a:buNone/>
            </a:pPr>
            <a:endParaRPr lang="ru-RU" sz="14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pic>
        <p:nvPicPr>
          <p:cNvPr id="4" name="Рисунок 3" descr="5f5f62febb159a15885613c5a7db5584.jpg"/>
          <p:cNvPicPr>
            <a:picLocks noChangeAspect="1"/>
          </p:cNvPicPr>
          <p:nvPr/>
        </p:nvPicPr>
        <p:blipFill>
          <a:blip r:embed="rId3" cstate="print">
            <a:clrChange>
              <a:clrFrom>
                <a:srgbClr val="FFFFFF"/>
              </a:clrFrom>
              <a:clrTo>
                <a:srgbClr val="FFFFFF">
                  <a:alpha val="0"/>
                </a:srgbClr>
              </a:clrTo>
            </a:clrChange>
          </a:blip>
          <a:srcRect l="33592" t="14687" r="33197" b="11881"/>
          <a:stretch>
            <a:fillRect/>
          </a:stretch>
        </p:blipFill>
        <p:spPr>
          <a:xfrm>
            <a:off x="5076056" y="1875686"/>
            <a:ext cx="2736304" cy="3518104"/>
          </a:xfrm>
          <a:prstGeom prst="rect">
            <a:avLst/>
          </a:prstGeom>
        </p:spPr>
      </p:pic>
      <p:sp>
        <p:nvSpPr>
          <p:cNvPr id="5" name="TextBox 4"/>
          <p:cNvSpPr txBox="1"/>
          <p:nvPr/>
        </p:nvSpPr>
        <p:spPr>
          <a:xfrm>
            <a:off x="1115616" y="4653136"/>
            <a:ext cx="6912768" cy="1154162"/>
          </a:xfrm>
          <a:prstGeom prst="rect">
            <a:avLst/>
          </a:prstGeom>
          <a:noFill/>
        </p:spPr>
        <p:txBody>
          <a:bodyPr wrap="square" rtlCol="0">
            <a:spAutoFit/>
          </a:bodyPr>
          <a:lstStyle/>
          <a:p>
            <a:pPr algn="just"/>
            <a:endParaRPr lang="ru-RU" sz="1300" dirty="0" smtClean="0">
              <a:latin typeface="Times New Roman" pitchFamily="18" charset="0"/>
              <a:cs typeface="Times New Roman" pitchFamily="18" charset="0"/>
            </a:endParaRPr>
          </a:p>
          <a:p>
            <a:pPr algn="just"/>
            <a:r>
              <a:rPr lang="ru-RU" sz="1400" b="1" dirty="0" smtClean="0">
                <a:solidFill>
                  <a:srgbClr val="7030A0"/>
                </a:solidFill>
                <a:latin typeface="Times New Roman" pitchFamily="18" charset="0"/>
                <a:cs typeface="Times New Roman" pitchFamily="18" charset="0"/>
              </a:rPr>
              <a:t>Итог игры: </a:t>
            </a:r>
            <a:r>
              <a:rPr lang="ru-RU" sz="1400" dirty="0" smtClean="0">
                <a:latin typeface="Times New Roman" pitchFamily="18" charset="0"/>
                <a:cs typeface="Times New Roman" pitchFamily="18" charset="0"/>
              </a:rPr>
              <a:t>молодцы, все хорошо сыграли свои роли.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Вам </a:t>
            </a:r>
            <a:r>
              <a:rPr lang="ru-RU" sz="1400" dirty="0" smtClean="0">
                <a:latin typeface="Times New Roman" pitchFamily="18" charset="0"/>
                <a:cs typeface="Times New Roman" pitchFamily="18" charset="0"/>
              </a:rPr>
              <a:t>понравилась игра? А как игра называлась? Что делали ваши персонажи? -Я хочу, чтобы у вас была такая же крепкая заботливая и дружная семья. Чтоб вы заботились друг о друге</a:t>
            </a:r>
            <a:r>
              <a:rPr lang="ru-RU" sz="1300" dirty="0" smtClean="0">
                <a:latin typeface="Times New Roman" pitchFamily="18" charset="0"/>
                <a:cs typeface="Times New Roman" pitchFamily="18" charset="0"/>
              </a:rPr>
              <a:t>.</a:t>
            </a:r>
          </a:p>
        </p:txBody>
      </p:sp>
      <p:sp>
        <p:nvSpPr>
          <p:cNvPr id="6" name="Прямоугольник 5"/>
          <p:cNvSpPr/>
          <p:nvPr/>
        </p:nvSpPr>
        <p:spPr>
          <a:xfrm>
            <a:off x="1115616" y="692696"/>
            <a:ext cx="6984776" cy="1169551"/>
          </a:xfrm>
          <a:prstGeom prst="rect">
            <a:avLst/>
          </a:prstGeom>
        </p:spPr>
        <p:txBody>
          <a:bodyPr wrap="square">
            <a:spAutoFit/>
          </a:bodyPr>
          <a:lstStyle/>
          <a:p>
            <a:pPr lvl="0" algn="just"/>
            <a:r>
              <a:rPr lang="ru-RU" sz="1400" dirty="0" smtClean="0">
                <a:solidFill>
                  <a:prstClr val="black"/>
                </a:solidFill>
                <a:latin typeface="Times New Roman" pitchFamily="18" charset="0"/>
                <a:cs typeface="Times New Roman" pitchFamily="18" charset="0"/>
              </a:rPr>
              <a:t>Бабушка</a:t>
            </a:r>
            <a:r>
              <a:rPr lang="ru-RU" sz="1400" dirty="0" smtClean="0">
                <a:solidFill>
                  <a:prstClr val="black"/>
                </a:solidFill>
                <a:latin typeface="Times New Roman" pitchFamily="18" charset="0"/>
                <a:cs typeface="Times New Roman" pitchFamily="18" charset="0"/>
              </a:rPr>
              <a:t>: доброе утро! Как хорошо, что сегодня выходной день. Как вам всем спалось?</a:t>
            </a:r>
          </a:p>
          <a:p>
            <a:pPr lvl="0" algn="just"/>
            <a:r>
              <a:rPr lang="ru-RU" sz="1400" dirty="0" smtClean="0">
                <a:solidFill>
                  <a:prstClr val="black"/>
                </a:solidFill>
                <a:latin typeface="Times New Roman" pitchFamily="18" charset="0"/>
                <a:cs typeface="Times New Roman" pitchFamily="18" charset="0"/>
              </a:rPr>
              <a:t>Обыгрываются проблемные ситуации: в аптеку за покупками, купание малыша, прогулка, вызов врача на дом. По окончанию игры бабушка с мамой наводят порядок в комнате и укладывают детей спать, напоминая о том, что завтра рабочий день и всем рано вставать.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579E">
            <a:alpha val="2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normAutofit/>
          </a:bodyPr>
          <a:lstStyle/>
          <a:p>
            <a:r>
              <a:rPr lang="ru-RU" sz="3600" b="1" dirty="0" smtClean="0">
                <a:solidFill>
                  <a:srgbClr val="7030A0"/>
                </a:solidFill>
                <a:latin typeface="Times New Roman" pitchFamily="18" charset="0"/>
                <a:cs typeface="Times New Roman" pitchFamily="18" charset="0"/>
              </a:rPr>
              <a:t>«Детский сад»</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1043608" y="620688"/>
            <a:ext cx="7056784" cy="4525963"/>
          </a:xfrm>
        </p:spPr>
        <p:txBody>
          <a:bodyPr>
            <a:noAutofit/>
          </a:bodyPr>
          <a:lstStyle/>
          <a:p>
            <a:pPr marL="0" indent="0" algn="just">
              <a:spcBef>
                <a:spcPts val="0"/>
              </a:spcBef>
              <a:buNone/>
            </a:pPr>
            <a:r>
              <a:rPr lang="ru-RU" sz="1400" b="1" dirty="0" smtClean="0">
                <a:solidFill>
                  <a:srgbClr val="7030A0"/>
                </a:solidFill>
                <a:latin typeface="Times New Roman" pitchFamily="18" charset="0"/>
                <a:cs typeface="Times New Roman" pitchFamily="18" charset="0"/>
              </a:rPr>
              <a:t>Педагогическая цель</a:t>
            </a:r>
            <a:r>
              <a:rPr lang="ru-RU" sz="1400" dirty="0" smtClean="0">
                <a:solidFill>
                  <a:srgbClr val="7030A0"/>
                </a:solidFill>
                <a:latin typeface="Times New Roman" pitchFamily="18" charset="0"/>
                <a:cs typeface="Times New Roman" pitchFamily="18" charset="0"/>
              </a:rPr>
              <a:t>: </a:t>
            </a:r>
            <a:r>
              <a:rPr lang="ru-RU" sz="1400" dirty="0" smtClean="0">
                <a:latin typeface="Times New Roman"/>
                <a:ea typeface="Calibri"/>
              </a:rPr>
              <a:t>развитие умений проявлять творчество и  инициативу в развитие сюжета игры, вживаться в роль, использовать предметы – заместители.</a:t>
            </a:r>
            <a:endParaRPr lang="ru-RU" sz="1400" dirty="0" smtClean="0">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Игровая цель: </a:t>
            </a:r>
            <a:r>
              <a:rPr lang="ru-RU" sz="1400" dirty="0" smtClean="0">
                <a:latin typeface="Times New Roman" pitchFamily="18" charset="0"/>
                <a:cs typeface="Times New Roman" pitchFamily="18" charset="0"/>
              </a:rPr>
              <a:t>воспроизвести</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 игре быт детского садика.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Оборудование: </a:t>
            </a:r>
            <a:r>
              <a:rPr lang="ru-RU" sz="1400" dirty="0" smtClean="0">
                <a:latin typeface="Times New Roman" pitchFamily="18" charset="0"/>
                <a:cs typeface="Times New Roman" pitchFamily="18" charset="0"/>
              </a:rPr>
              <a:t>тетрадь для записи детей, куклы, мебель, посуда кухонная и столовая, наборы для уборки, мед. инструменты, одежда для повара, врача, медсестры и др.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Предварительная работа: </a:t>
            </a:r>
            <a:r>
              <a:rPr lang="ru-RU" sz="1400" dirty="0" smtClean="0">
                <a:latin typeface="Times New Roman" pitchFamily="18" charset="0"/>
                <a:cs typeface="Times New Roman" pitchFamily="18" charset="0"/>
              </a:rPr>
              <a:t>наблюдение за работой воспитателя, помощника воспитателя, работой врача, музыкального работника, повара, медсестры и др. работников </a:t>
            </a:r>
            <a:r>
              <a:rPr lang="ru-RU" sz="1400" dirty="0" err="1" smtClean="0">
                <a:latin typeface="Times New Roman" pitchFamily="18" charset="0"/>
                <a:cs typeface="Times New Roman" pitchFamily="18" charset="0"/>
              </a:rPr>
              <a:t>д</a:t>
            </a:r>
            <a:r>
              <a:rPr lang="ru-RU" sz="1400" dirty="0" smtClean="0">
                <a:latin typeface="Times New Roman" pitchFamily="18" charset="0"/>
                <a:cs typeface="Times New Roman" pitchFamily="18" charset="0"/>
              </a:rPr>
              <a:t>/сада, с последующей беседой.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Роли: </a:t>
            </a:r>
            <a:r>
              <a:rPr lang="ru-RU" sz="1400" dirty="0" smtClean="0">
                <a:latin typeface="Times New Roman" pitchFamily="18" charset="0"/>
                <a:cs typeface="Times New Roman" pitchFamily="18" charset="0"/>
              </a:rPr>
              <a:t>воспитатель; повар; врач; музыкальный руководитель; </a:t>
            </a:r>
            <a:r>
              <a:rPr lang="ru-RU" sz="1400" dirty="0" smtClean="0">
                <a:latin typeface="Times New Roman" pitchFamily="18" charset="0"/>
                <a:cs typeface="Times New Roman" pitchFamily="18" charset="0"/>
              </a:rPr>
              <a:t>заведующая</a:t>
            </a:r>
            <a:r>
              <a:rPr lang="ru-RU" sz="1400" dirty="0" smtClean="0">
                <a:latin typeface="Times New Roman" pitchFamily="18" charset="0"/>
                <a:cs typeface="Times New Roman" pitchFamily="18" charset="0"/>
              </a:rPr>
              <a:t>, персонажи, предложенные детьми.</a:t>
            </a:r>
            <a:endParaRPr lang="ru-RU" sz="1400" dirty="0" smtClean="0">
              <a:latin typeface="Times New Roman" pitchFamily="18" charset="0"/>
              <a:cs typeface="Times New Roman" pitchFamily="18" charset="0"/>
            </a:endParaRPr>
          </a:p>
          <a:p>
            <a:pPr marL="0" indent="0">
              <a:spcBef>
                <a:spcPts val="0"/>
              </a:spcBef>
              <a:buNone/>
            </a:pPr>
            <a:r>
              <a:rPr lang="ru-RU" sz="1400" b="1" dirty="0" smtClean="0">
                <a:solidFill>
                  <a:srgbClr val="7030A0"/>
                </a:solidFill>
                <a:latin typeface="Times New Roman" pitchFamily="18" charset="0"/>
                <a:cs typeface="Times New Roman" pitchFamily="18" charset="0"/>
              </a:rPr>
              <a:t>Ход игры:</a:t>
            </a:r>
            <a:r>
              <a:rPr lang="ru-RU" sz="1400" dirty="0" smtClean="0">
                <a:solidFill>
                  <a:srgbClr val="7030A0"/>
                </a:solidFill>
                <a:latin typeface="Times New Roman" pitchFamily="18" charset="0"/>
                <a:cs typeface="Times New Roman" pitchFamily="18" charset="0"/>
              </a:rPr>
              <a:t> </a:t>
            </a:r>
          </a:p>
          <a:p>
            <a:pPr marL="0" indent="0" algn="just">
              <a:spcBef>
                <a:spcPts val="0"/>
              </a:spcBef>
              <a:buNone/>
            </a:pPr>
            <a:r>
              <a:rPr lang="ru-RU" sz="1400" dirty="0" smtClean="0">
                <a:latin typeface="Times New Roman" pitchFamily="18" charset="0"/>
                <a:cs typeface="Times New Roman" pitchFamily="18" charset="0"/>
              </a:rPr>
              <a:t>Дети в садике живут, </a:t>
            </a:r>
          </a:p>
          <a:p>
            <a:pPr marL="0" indent="0" algn="just">
              <a:spcBef>
                <a:spcPts val="0"/>
              </a:spcBef>
              <a:buNone/>
            </a:pPr>
            <a:r>
              <a:rPr lang="ru-RU" sz="1400" dirty="0" smtClean="0">
                <a:latin typeface="Times New Roman" pitchFamily="18" charset="0"/>
                <a:cs typeface="Times New Roman" pitchFamily="18" charset="0"/>
              </a:rPr>
              <a:t>Здесь играют и поют, </a:t>
            </a:r>
          </a:p>
          <a:p>
            <a:pPr marL="0" indent="0" algn="just">
              <a:spcBef>
                <a:spcPts val="0"/>
              </a:spcBef>
              <a:buNone/>
            </a:pPr>
            <a:r>
              <a:rPr lang="ru-RU" sz="1400" dirty="0" smtClean="0">
                <a:latin typeface="Times New Roman" pitchFamily="18" charset="0"/>
                <a:cs typeface="Times New Roman" pitchFamily="18" charset="0"/>
              </a:rPr>
              <a:t>Здесь друзей себе находят, </a:t>
            </a:r>
          </a:p>
          <a:p>
            <a:pPr marL="0" indent="0" algn="just">
              <a:spcBef>
                <a:spcPts val="0"/>
              </a:spcBef>
              <a:buNone/>
            </a:pPr>
            <a:r>
              <a:rPr lang="ru-RU" sz="1400" dirty="0" smtClean="0">
                <a:latin typeface="Times New Roman" pitchFamily="18" charset="0"/>
                <a:cs typeface="Times New Roman" pitchFamily="18" charset="0"/>
              </a:rPr>
              <a:t>На прогулку с ними ходят. </a:t>
            </a:r>
          </a:p>
          <a:p>
            <a:pPr marL="0" indent="0" algn="just">
              <a:spcBef>
                <a:spcPts val="0"/>
              </a:spcBef>
              <a:buNone/>
            </a:pPr>
            <a:r>
              <a:rPr lang="ru-RU" sz="1400" dirty="0" smtClean="0">
                <a:latin typeface="Times New Roman" pitchFamily="18" charset="0"/>
                <a:cs typeface="Times New Roman" pitchFamily="18" charset="0"/>
              </a:rPr>
              <a:t>Вместе спорят и мечтают, </a:t>
            </a:r>
          </a:p>
          <a:p>
            <a:pPr marL="0" indent="0" algn="just">
              <a:spcBef>
                <a:spcPts val="0"/>
              </a:spcBef>
              <a:buNone/>
            </a:pPr>
            <a:r>
              <a:rPr lang="ru-RU" sz="1400" dirty="0" smtClean="0">
                <a:latin typeface="Times New Roman" pitchFamily="18" charset="0"/>
                <a:cs typeface="Times New Roman" pitchFamily="18" charset="0"/>
              </a:rPr>
              <a:t>Незаметно подрастают. </a:t>
            </a:r>
          </a:p>
          <a:p>
            <a:pPr marL="0" indent="0" algn="just">
              <a:spcBef>
                <a:spcPts val="0"/>
              </a:spcBef>
              <a:buNone/>
            </a:pPr>
            <a:r>
              <a:rPr lang="ru-RU" sz="1400" dirty="0" smtClean="0">
                <a:latin typeface="Times New Roman" pitchFamily="18" charset="0"/>
                <a:cs typeface="Times New Roman" pitchFamily="18" charset="0"/>
              </a:rPr>
              <a:t>Детский сад — второй ваш дом, </a:t>
            </a:r>
          </a:p>
          <a:p>
            <a:pPr marL="0" indent="0" algn="just">
              <a:spcBef>
                <a:spcPts val="0"/>
              </a:spcBef>
              <a:buNone/>
            </a:pPr>
            <a:r>
              <a:rPr lang="ru-RU" sz="1400" dirty="0" smtClean="0">
                <a:latin typeface="Times New Roman" pitchFamily="18" charset="0"/>
                <a:cs typeface="Times New Roman" pitchFamily="18" charset="0"/>
              </a:rPr>
              <a:t>Как тепло, уютно в нем! </a:t>
            </a:r>
          </a:p>
          <a:p>
            <a:pPr marL="0" indent="0" algn="just">
              <a:spcBef>
                <a:spcPts val="0"/>
              </a:spcBef>
              <a:buNone/>
            </a:pPr>
            <a:r>
              <a:rPr lang="ru-RU" sz="1400" dirty="0" smtClean="0">
                <a:latin typeface="Times New Roman" pitchFamily="18" charset="0"/>
                <a:cs typeface="Times New Roman" pitchFamily="18" charset="0"/>
              </a:rPr>
              <a:t>Вы его любите, дети, </a:t>
            </a:r>
          </a:p>
          <a:p>
            <a:pPr marL="0" indent="0" algn="just">
              <a:spcBef>
                <a:spcPts val="0"/>
              </a:spcBef>
              <a:buNone/>
            </a:pPr>
            <a:r>
              <a:rPr lang="ru-RU" sz="1400" dirty="0" smtClean="0">
                <a:latin typeface="Times New Roman" pitchFamily="18" charset="0"/>
                <a:cs typeface="Times New Roman" pitchFamily="18" charset="0"/>
              </a:rPr>
              <a:t>Самый добрый дом на свете! </a:t>
            </a:r>
          </a:p>
          <a:p>
            <a:pPr marL="0" indent="0" algn="just">
              <a:spcBef>
                <a:spcPts val="0"/>
              </a:spcBef>
              <a:buNone/>
            </a:pPr>
            <a:r>
              <a:rPr lang="ru-RU" sz="1400" dirty="0" smtClean="0">
                <a:latin typeface="Times New Roman" pitchFamily="18" charset="0"/>
                <a:cs typeface="Times New Roman" pitchFamily="18" charset="0"/>
              </a:rPr>
              <a:t>Кто же заботиться о том, чтобы вам ребятам жилось в </a:t>
            </a:r>
            <a:r>
              <a:rPr lang="ru-RU" sz="1400" dirty="0" err="1" smtClean="0">
                <a:latin typeface="Times New Roman" pitchFamily="18" charset="0"/>
                <a:cs typeface="Times New Roman" pitchFamily="18" charset="0"/>
              </a:rPr>
              <a:t>д</a:t>
            </a:r>
            <a:r>
              <a:rPr lang="ru-RU" sz="1400" dirty="0" smtClean="0">
                <a:latin typeface="Times New Roman" pitchFamily="18" charset="0"/>
                <a:cs typeface="Times New Roman" pitchFamily="18" charset="0"/>
              </a:rPr>
              <a:t>/с хорошо и весело? Что делает воспитатель? Я предлагаю вам поиграть в игру «Детский сад». А что будет делать повар? А что делает врач? Что делает музыкант? Ребята, а можно я буду с вами играть? Я буду заведующей и буду вам помогать! А сейчас давайте распределим роли для игры</a:t>
            </a:r>
            <a:r>
              <a:rPr lang="ru-RU"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0" algn="just">
              <a:spcBef>
                <a:spcPts val="0"/>
              </a:spcBef>
              <a:buNone/>
            </a:pPr>
            <a:endParaRPr lang="ru-RU" sz="1300" dirty="0" smtClean="0">
              <a:latin typeface="Times New Roman" pitchFamily="18" charset="0"/>
              <a:cs typeface="Times New Roman" pitchFamily="18" charset="0"/>
            </a:endParaRPr>
          </a:p>
          <a:p>
            <a:pPr marL="0" indent="0">
              <a:spcBef>
                <a:spcPts val="0"/>
              </a:spcBef>
              <a:buNone/>
            </a:pPr>
            <a:endParaRPr lang="ru-RU" sz="1300" dirty="0" smtClean="0">
              <a:latin typeface="Times New Roman" pitchFamily="18" charset="0"/>
              <a:cs typeface="Times New Roman" pitchFamily="18" charset="0"/>
            </a:endParaRPr>
          </a:p>
          <a:p>
            <a:pPr marL="0" indent="0">
              <a:spcBef>
                <a:spcPts val="0"/>
              </a:spcBef>
              <a:buNone/>
            </a:pPr>
            <a:endParaRPr lang="ru-RU" sz="1300" dirty="0" smtClean="0">
              <a:latin typeface="Times New Roman" pitchFamily="18" charset="0"/>
              <a:cs typeface="Times New Roman" pitchFamily="18" charset="0"/>
            </a:endParaRPr>
          </a:p>
        </p:txBody>
      </p:sp>
      <p:pic>
        <p:nvPicPr>
          <p:cNvPr id="4" name="Рисунок 3" descr="ab34716b-1134-59f3-95f4-7cb421be60b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788024" y="2564904"/>
            <a:ext cx="3240360" cy="2428246"/>
          </a:xfrm>
          <a:prstGeom prst="rect">
            <a:avLst/>
          </a:prstGeom>
        </p:spPr>
      </p:pic>
      <p:sp>
        <p:nvSpPr>
          <p:cNvPr id="5" name="Овал 4"/>
          <p:cNvSpPr/>
          <p:nvPr/>
        </p:nvSpPr>
        <p:spPr>
          <a:xfrm>
            <a:off x="7020272" y="0"/>
            <a:ext cx="864096" cy="692696"/>
          </a:xfrm>
          <a:prstGeom prst="ellipse">
            <a:avLst/>
          </a:prstGeom>
          <a:solidFill>
            <a:srgbClr val="F3579E">
              <a:alpha val="16000"/>
            </a:srgbClr>
          </a:solidFill>
          <a:ln>
            <a:solidFill>
              <a:srgbClr val="F357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7030A0"/>
                </a:solidFill>
                <a:latin typeface="Times New Roman" pitchFamily="18" charset="0"/>
                <a:cs typeface="Times New Roman" pitchFamily="18" charset="0"/>
              </a:rPr>
              <a:t>2</a:t>
            </a:r>
            <a:endParaRPr lang="ru-RU" sz="1600" b="1" dirty="0">
              <a:solidFill>
                <a:srgbClr val="7030A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579E">
            <a:alpha val="3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43408"/>
            <a:ext cx="8229600" cy="1143000"/>
          </a:xfrm>
        </p:spPr>
        <p:txBody>
          <a:bodyPr>
            <a:normAutofit/>
          </a:bodyPr>
          <a:lstStyle/>
          <a:p>
            <a:r>
              <a:rPr lang="ru-RU" sz="3600" b="1" dirty="0" smtClean="0">
                <a:solidFill>
                  <a:srgbClr val="7030A0"/>
                </a:solidFill>
                <a:latin typeface="Times New Roman" pitchFamily="18" charset="0"/>
                <a:cs typeface="Times New Roman" pitchFamily="18" charset="0"/>
              </a:rPr>
              <a:t>«Детский сад»</a:t>
            </a:r>
            <a:endParaRPr lang="ru-RU" sz="3600"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1043608" y="692696"/>
            <a:ext cx="7056784" cy="4525963"/>
          </a:xfrm>
        </p:spPr>
        <p:txBody>
          <a:bodyPr>
            <a:noAutofit/>
          </a:bodyPr>
          <a:lstStyle/>
          <a:p>
            <a:pPr marL="0" indent="0" algn="just">
              <a:spcBef>
                <a:spcPts val="0"/>
              </a:spcBef>
              <a:buNone/>
            </a:pPr>
            <a:r>
              <a:rPr lang="ru-RU" sz="1400" dirty="0" smtClean="0">
                <a:latin typeface="Times New Roman" pitchFamily="18" charset="0"/>
                <a:cs typeface="Times New Roman" pitchFamily="18" charset="0"/>
              </a:rPr>
              <a:t> Ребята, у нас в садике проводится много разных мероприятий. Какие вы помните? И какую же ситуацию мы с вами обыграем? Приезд фотографа? Медкомиссия? Праздник? Семейный конкурс?</a:t>
            </a:r>
            <a:endParaRPr lang="ru-RU" sz="1400" b="1" dirty="0" smtClean="0">
              <a:solidFill>
                <a:srgbClr val="7030A0"/>
              </a:solidFill>
              <a:latin typeface="Times New Roman" pitchFamily="18" charset="0"/>
              <a:cs typeface="Times New Roman" pitchFamily="18" charset="0"/>
            </a:endParaRPr>
          </a:p>
          <a:p>
            <a:pPr marL="0" indent="0" algn="just">
              <a:spcBef>
                <a:spcPts val="0"/>
              </a:spcBef>
              <a:buNone/>
            </a:pPr>
            <a:r>
              <a:rPr lang="ru-RU" sz="1400" b="1" dirty="0" smtClean="0">
                <a:solidFill>
                  <a:srgbClr val="7030A0"/>
                </a:solidFill>
                <a:latin typeface="Times New Roman" pitchFamily="18" charset="0"/>
                <a:cs typeface="Times New Roman" pitchFamily="18" charset="0"/>
              </a:rPr>
              <a:t>Формулировка </a:t>
            </a:r>
            <a:r>
              <a:rPr lang="ru-RU" sz="1400" b="1" dirty="0" smtClean="0">
                <a:solidFill>
                  <a:srgbClr val="7030A0"/>
                </a:solidFill>
                <a:latin typeface="Times New Roman" pitchFamily="18" charset="0"/>
                <a:cs typeface="Times New Roman" pitchFamily="18" charset="0"/>
              </a:rPr>
              <a:t>правил: </a:t>
            </a:r>
            <a:r>
              <a:rPr lang="ru-RU" sz="1400" dirty="0" smtClean="0">
                <a:latin typeface="Times New Roman" pitchFamily="18" charset="0"/>
                <a:cs typeface="Times New Roman" pitchFamily="18" charset="0"/>
              </a:rPr>
              <a:t>в каждой игре есть свои правила, поэтому нам тоже нужно придумать правила, чтобы не возникало ссор и обид. </a:t>
            </a:r>
          </a:p>
          <a:p>
            <a:pPr marL="0" indent="0" algn="just">
              <a:spcBef>
                <a:spcPts val="0"/>
              </a:spcBef>
              <a:buNone/>
            </a:pPr>
            <a:r>
              <a:rPr lang="ru-RU" sz="1400" dirty="0" smtClean="0">
                <a:latin typeface="Times New Roman" pitchFamily="18" charset="0"/>
                <a:cs typeface="Times New Roman" pitchFamily="18" charset="0"/>
              </a:rPr>
              <a:t>1. Придумывать вместе;</a:t>
            </a:r>
          </a:p>
          <a:p>
            <a:pPr marL="0" indent="0" algn="just">
              <a:spcBef>
                <a:spcPts val="0"/>
              </a:spcBef>
              <a:buNone/>
            </a:pPr>
            <a:r>
              <a:rPr lang="ru-RU" sz="1400" dirty="0" smtClean="0">
                <a:latin typeface="Times New Roman" pitchFamily="18" charset="0"/>
                <a:cs typeface="Times New Roman" pitchFamily="18" charset="0"/>
              </a:rPr>
              <a:t>2. Говорить по очереди; </a:t>
            </a:r>
          </a:p>
          <a:p>
            <a:pPr marL="0" indent="0" algn="just">
              <a:spcBef>
                <a:spcPts val="0"/>
              </a:spcBef>
              <a:buNone/>
            </a:pPr>
            <a:r>
              <a:rPr lang="ru-RU" sz="1400" dirty="0" smtClean="0">
                <a:latin typeface="Times New Roman" pitchFamily="18" charset="0"/>
                <a:cs typeface="Times New Roman" pitchFamily="18" charset="0"/>
              </a:rPr>
              <a:t>3. Слушать друг друга; </a:t>
            </a:r>
          </a:p>
          <a:p>
            <a:pPr marL="0" indent="0" algn="just">
              <a:spcBef>
                <a:spcPts val="0"/>
              </a:spcBef>
              <a:buNone/>
            </a:pPr>
            <a:r>
              <a:rPr lang="ru-RU" sz="1400" dirty="0" smtClean="0">
                <a:latin typeface="Times New Roman" pitchFamily="18" charset="0"/>
                <a:cs typeface="Times New Roman" pitchFamily="18" charset="0"/>
              </a:rPr>
              <a:t>4. Приглашать в игру всех желающих; </a:t>
            </a:r>
          </a:p>
          <a:p>
            <a:pPr marL="0" indent="0" algn="just">
              <a:spcBef>
                <a:spcPts val="0"/>
              </a:spcBef>
              <a:buNone/>
            </a:pPr>
            <a:r>
              <a:rPr lang="ru-RU" sz="1400" dirty="0" smtClean="0">
                <a:latin typeface="Times New Roman" pitchFamily="18" charset="0"/>
                <a:cs typeface="Times New Roman" pitchFamily="18" charset="0"/>
              </a:rPr>
              <a:t>5. Нельзя кричать друг на друга и ссориться; </a:t>
            </a:r>
          </a:p>
          <a:p>
            <a:pPr marL="0" indent="0" algn="just">
              <a:spcBef>
                <a:spcPts val="0"/>
              </a:spcBef>
              <a:buNone/>
            </a:pPr>
            <a:r>
              <a:rPr lang="ru-RU" sz="1400" dirty="0" smtClean="0">
                <a:latin typeface="Times New Roman" pitchFamily="18" charset="0"/>
                <a:cs typeface="Times New Roman" pitchFamily="18" charset="0"/>
              </a:rPr>
              <a:t>6. Нельзя перебивать друг друга. </a:t>
            </a:r>
          </a:p>
          <a:p>
            <a:pPr marL="0" indent="0" algn="just">
              <a:spcBef>
                <a:spcPts val="0"/>
              </a:spcBef>
              <a:buNone/>
            </a:pPr>
            <a:r>
              <a:rPr lang="ru-RU" sz="1400" b="1" dirty="0" smtClean="0">
                <a:solidFill>
                  <a:srgbClr val="7030A0"/>
                </a:solidFill>
                <a:latin typeface="Times New Roman" pitchFamily="18" charset="0"/>
                <a:cs typeface="Times New Roman" pitchFamily="18" charset="0"/>
              </a:rPr>
              <a:t>Руководство игрой: </a:t>
            </a:r>
            <a:r>
              <a:rPr lang="ru-RU" sz="1400" dirty="0" smtClean="0">
                <a:latin typeface="Times New Roman" pitchFamily="18" charset="0"/>
                <a:cs typeface="Times New Roman" pitchFamily="18" charset="0"/>
              </a:rPr>
              <a:t>Воспитатель начинает игру вместе с детьми, постепенно переходит в роль наблюдателя. Поддерживает идеи детей, помогает их обыграть, ненавязчиво предлагает правильные формулировки диалогов, регулирует ролевое поведение.</a:t>
            </a:r>
          </a:p>
          <a:p>
            <a:pPr marL="0" indent="0" algn="just">
              <a:spcBef>
                <a:spcPts val="0"/>
              </a:spcBef>
              <a:buNone/>
            </a:pPr>
            <a:r>
              <a:rPr lang="ru-RU" sz="1400" b="1" dirty="0" smtClean="0">
                <a:solidFill>
                  <a:srgbClr val="7030A0"/>
                </a:solidFill>
                <a:latin typeface="Times New Roman" pitchFamily="18" charset="0"/>
                <a:cs typeface="Times New Roman" pitchFamily="18" charset="0"/>
              </a:rPr>
              <a:t>Итог </a:t>
            </a:r>
            <a:r>
              <a:rPr lang="ru-RU" sz="1400" b="1" dirty="0" smtClean="0">
                <a:solidFill>
                  <a:srgbClr val="7030A0"/>
                </a:solidFill>
                <a:latin typeface="Times New Roman" pitchFamily="18" charset="0"/>
                <a:cs typeface="Times New Roman" pitchFamily="18" charset="0"/>
              </a:rPr>
              <a:t>игры: </a:t>
            </a:r>
            <a:r>
              <a:rPr lang="ru-RU" sz="1400" dirty="0" smtClean="0">
                <a:latin typeface="Times New Roman" pitchFamily="18" charset="0"/>
                <a:cs typeface="Times New Roman" pitchFamily="18" charset="0"/>
              </a:rPr>
              <a:t>во время игры, вы не нарушили ни одного правила, большие молодцы. Вам понравилось исполнять свои роли? Что делали ваши персонажи? Что было трудно? Что понравилось? Давайте похлопаем друг другу за наш успех! </a:t>
            </a:r>
          </a:p>
          <a:p>
            <a:pPr algn="just">
              <a:buNone/>
            </a:pPr>
            <a:endParaRPr lang="ru-RU" sz="1400" dirty="0">
              <a:latin typeface="Times New Roman" pitchFamily="18" charset="0"/>
              <a:cs typeface="Times New Roman" pitchFamily="18" charset="0"/>
            </a:endParaRPr>
          </a:p>
        </p:txBody>
      </p:sp>
      <p:pic>
        <p:nvPicPr>
          <p:cNvPr id="4" name="Рисунок 3" descr="b415695bb445a2c65590be9af4ad3beb.jpg"/>
          <p:cNvPicPr>
            <a:picLocks noChangeAspect="1"/>
          </p:cNvPicPr>
          <p:nvPr/>
        </p:nvPicPr>
        <p:blipFill>
          <a:blip r:embed="rId2" cstate="print">
            <a:clrChange>
              <a:clrFrom>
                <a:srgbClr val="FFFDF1"/>
              </a:clrFrom>
              <a:clrTo>
                <a:srgbClr val="FFFDF1">
                  <a:alpha val="0"/>
                </a:srgbClr>
              </a:clrTo>
            </a:clrChange>
          </a:blip>
          <a:stretch>
            <a:fillRect/>
          </a:stretch>
        </p:blipFill>
        <p:spPr>
          <a:xfrm rot="10800000" flipV="1">
            <a:off x="2267744" y="5085184"/>
            <a:ext cx="4123795" cy="1307931"/>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766</TotalTime>
  <Words>6944</Words>
  <Application>Microsoft Office PowerPoint</Application>
  <PresentationFormat>Экран (4:3)</PresentationFormat>
  <Paragraphs>579</Paragraphs>
  <Slides>46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Тема Office</vt:lpstr>
      <vt:lpstr>Разделы</vt:lpstr>
      <vt:lpstr>Раздел 1</vt:lpstr>
      <vt:lpstr>Раздел 2</vt:lpstr>
      <vt:lpstr>Раздел 3</vt:lpstr>
      <vt:lpstr>Раздел 4</vt:lpstr>
      <vt:lpstr> «Семья» </vt:lpstr>
      <vt:lpstr> «Семья» </vt:lpstr>
      <vt:lpstr>«Детский сад» </vt:lpstr>
      <vt:lpstr>«Детский сад»</vt:lpstr>
      <vt:lpstr>«День рождения» </vt:lpstr>
      <vt:lpstr>«День рождения»</vt:lpstr>
      <vt:lpstr>«Встречаем гостей» </vt:lpstr>
      <vt:lpstr>Слайд 13</vt:lpstr>
      <vt:lpstr>«Поход за грибами» </vt:lpstr>
      <vt:lpstr>«Поход за грибами»</vt:lpstr>
      <vt:lpstr>«Поликлиника» </vt:lpstr>
      <vt:lpstr>«Поликлиника»</vt:lpstr>
      <vt:lpstr>«Мы исследователи» </vt:lpstr>
      <vt:lpstr>«Мы исследователи»</vt:lpstr>
      <vt:lpstr>«Салон красоты» </vt:lpstr>
      <vt:lpstr>«Салон красоты»</vt:lpstr>
      <vt:lpstr>«Строительная фирма» </vt:lpstr>
      <vt:lpstr>«Строительная фирма» </vt:lpstr>
      <vt:lpstr>«Супермаркет» </vt:lpstr>
      <vt:lpstr>«Супермаркет» </vt:lpstr>
      <vt:lpstr>«День защитника Отечества» </vt:lpstr>
      <vt:lpstr>«День защитника Отечества»</vt:lpstr>
      <vt:lpstr>«Служба спасения» </vt:lpstr>
      <vt:lpstr>«Служба спасения»</vt:lpstr>
      <vt:lpstr>«Военные разведчики» </vt:lpstr>
      <vt:lpstr>«Военные разведчики» </vt:lpstr>
      <vt:lpstr>«Военные профессии» </vt:lpstr>
      <vt:lpstr>«Военные профессии»</vt:lpstr>
      <vt:lpstr>«Морское путешествие» </vt:lpstr>
      <vt:lpstr>«Морское путешествие»</vt:lpstr>
      <vt:lpstr>«Съемка фильма «Курочка Ряба»»</vt:lpstr>
      <vt:lpstr>«Съемка фильма «Курочка Ряба»»</vt:lpstr>
      <vt:lpstr>«Теремок» </vt:lpstr>
      <vt:lpstr>«Теремок»</vt:lpstr>
      <vt:lpstr>«Лисичка со скалочкой»</vt:lpstr>
      <vt:lpstr>«Лисичка со скалочкой»</vt:lpstr>
      <vt:lpstr>«Доктор Айболит» </vt:lpstr>
      <vt:lpstr>«Доктор Айболит» </vt:lpstr>
      <vt:lpstr>«Путешествие по сказке  «Гуси-лебеди»»</vt:lpstr>
      <vt:lpstr>«Путешествие по сказке  «Гуси-лебеди»»</vt:lpstr>
      <vt:lpstr>Картотека  сюжетно-ролевых  игр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Разделы</dc:title>
  <dc:creator>Lenovo</dc:creator>
  <cp:lastModifiedBy>Lenovo</cp:lastModifiedBy>
  <cp:revision>78</cp:revision>
  <dcterms:created xsi:type="dcterms:W3CDTF">2025-06-03T03:45:34Z</dcterms:created>
  <dcterms:modified xsi:type="dcterms:W3CDTF">2025-06-13T11:23:20Z</dcterms:modified>
</cp:coreProperties>
</file>