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1" r:id="rId5"/>
    <p:sldId id="262" r:id="rId6"/>
    <p:sldId id="264" r:id="rId7"/>
    <p:sldId id="309" r:id="rId8"/>
    <p:sldId id="267" r:id="rId9"/>
    <p:sldId id="268" r:id="rId10"/>
    <p:sldId id="269" r:id="rId11"/>
    <p:sldId id="270" r:id="rId12"/>
    <p:sldId id="271" r:id="rId13"/>
    <p:sldId id="272" r:id="rId14"/>
    <p:sldId id="275" r:id="rId15"/>
    <p:sldId id="276" r:id="rId16"/>
    <p:sldId id="277" r:id="rId17"/>
    <p:sldId id="278" r:id="rId18"/>
    <p:sldId id="281" r:id="rId19"/>
    <p:sldId id="282" r:id="rId20"/>
    <p:sldId id="283" r:id="rId21"/>
    <p:sldId id="285" r:id="rId22"/>
    <p:sldId id="286" r:id="rId23"/>
    <p:sldId id="288" r:id="rId24"/>
    <p:sldId id="290" r:id="rId25"/>
    <p:sldId id="310" r:id="rId26"/>
    <p:sldId id="311" r:id="rId27"/>
    <p:sldId id="323" r:id="rId28"/>
    <p:sldId id="326" r:id="rId29"/>
    <p:sldId id="327" r:id="rId30"/>
    <p:sldId id="315" r:id="rId31"/>
    <p:sldId id="316" r:id="rId32"/>
    <p:sldId id="318" r:id="rId33"/>
    <p:sldId id="320" r:id="rId34"/>
    <p:sldId id="321" r:id="rId35"/>
    <p:sldId id="319" r:id="rId36"/>
    <p:sldId id="328"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684" y="16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08.06.2025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08.06.2025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08.06.2025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08.06.2025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08.06.2025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08.06.2025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08.06.2025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08.06.2025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08.06.2025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08.06.2025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08.06.2025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08.06.2025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04664"/>
            <a:ext cx="7772400" cy="1440160"/>
          </a:xfrm>
        </p:spPr>
        <p:txBody>
          <a:bodyPr>
            <a:normAutofit/>
          </a:bodyPr>
          <a:lstStyle/>
          <a:p>
            <a:pPr lvl="0">
              <a:spcBef>
                <a:spcPct val="20000"/>
              </a:spcBef>
            </a:pPr>
            <a:r>
              <a:rPr lang="ru-RU" sz="2000" dirty="0">
                <a:solidFill>
                  <a:schemeClr val="tx1"/>
                </a:solidFill>
                <a:latin typeface="+mn-lt"/>
              </a:rPr>
              <a:t>Государственное бюджетное специальное (коррекционное) образовательное учреждение города Севастополя «Общеобразовательная школа-интернат № 1»</a:t>
            </a:r>
            <a:br>
              <a:rPr lang="ru-RU" sz="2000" dirty="0">
                <a:solidFill>
                  <a:schemeClr val="tx1"/>
                </a:solidFill>
                <a:latin typeface="+mn-lt"/>
              </a:rPr>
            </a:br>
            <a:endParaRPr lang="ru-RU" sz="2000" dirty="0">
              <a:solidFill>
                <a:schemeClr val="tx1"/>
              </a:solidFill>
              <a:latin typeface="+mn-lt"/>
            </a:endParaRPr>
          </a:p>
        </p:txBody>
      </p:sp>
      <p:sp>
        <p:nvSpPr>
          <p:cNvPr id="3" name="Подзаголовок 2"/>
          <p:cNvSpPr>
            <a:spLocks noGrp="1"/>
          </p:cNvSpPr>
          <p:nvPr>
            <p:ph type="subTitle" idx="1"/>
          </p:nvPr>
        </p:nvSpPr>
        <p:spPr>
          <a:xfrm>
            <a:off x="1475656" y="1556792"/>
            <a:ext cx="6400800" cy="4824536"/>
          </a:xfrm>
        </p:spPr>
        <p:txBody>
          <a:bodyPr>
            <a:noAutofit/>
          </a:bodyPr>
          <a:lstStyle/>
          <a:p>
            <a:r>
              <a:rPr lang="ru-RU" sz="4000" dirty="0" smtClean="0">
                <a:solidFill>
                  <a:srgbClr val="FF0000"/>
                </a:solidFill>
              </a:rPr>
              <a:t>«</a:t>
            </a:r>
            <a:r>
              <a:rPr lang="ru-RU" sz="4000">
                <a:solidFill>
                  <a:srgbClr val="FF0000"/>
                </a:solidFill>
              </a:rPr>
              <a:t>П</a:t>
            </a:r>
            <a:r>
              <a:rPr lang="ru-RU" sz="4000" smtClean="0">
                <a:solidFill>
                  <a:srgbClr val="FF0000"/>
                </a:solidFill>
              </a:rPr>
              <a:t>остоянно действующая система </a:t>
            </a:r>
            <a:r>
              <a:rPr lang="ru-RU" sz="4000">
                <a:solidFill>
                  <a:srgbClr val="FF0000"/>
                </a:solidFill>
              </a:rPr>
              <a:t>мониторинга </a:t>
            </a:r>
            <a:r>
              <a:rPr lang="ru-RU" sz="4000" smtClean="0">
                <a:solidFill>
                  <a:srgbClr val="FF0000"/>
                </a:solidFill>
              </a:rPr>
              <a:t> качества </a:t>
            </a:r>
            <a:r>
              <a:rPr lang="ru-RU" sz="4000" dirty="0" smtClean="0">
                <a:solidFill>
                  <a:srgbClr val="FF0000"/>
                </a:solidFill>
              </a:rPr>
              <a:t>образования»</a:t>
            </a:r>
          </a:p>
          <a:p>
            <a:r>
              <a:rPr lang="ru-RU" sz="2400" dirty="0" smtClean="0">
                <a:solidFill>
                  <a:schemeClr val="tx1"/>
                </a:solidFill>
              </a:rPr>
              <a:t>Составители:</a:t>
            </a:r>
            <a:br>
              <a:rPr lang="ru-RU" sz="2400" dirty="0" smtClean="0">
                <a:solidFill>
                  <a:schemeClr val="tx1"/>
                </a:solidFill>
              </a:rPr>
            </a:br>
            <a:r>
              <a:rPr lang="ru-RU" sz="2400" dirty="0" smtClean="0">
                <a:solidFill>
                  <a:schemeClr val="tx1"/>
                </a:solidFill>
              </a:rPr>
              <a:t> учителя индивидуального обучения </a:t>
            </a:r>
            <a:br>
              <a:rPr lang="ru-RU" sz="2400" dirty="0" smtClean="0">
                <a:solidFill>
                  <a:schemeClr val="tx1"/>
                </a:solidFill>
              </a:rPr>
            </a:br>
            <a:r>
              <a:rPr lang="ru-RU" sz="2400" dirty="0" err="1" smtClean="0">
                <a:solidFill>
                  <a:schemeClr val="tx1"/>
                </a:solidFill>
              </a:rPr>
              <a:t>Саманчук</a:t>
            </a:r>
            <a:r>
              <a:rPr lang="ru-RU" sz="2400" dirty="0" smtClean="0">
                <a:solidFill>
                  <a:schemeClr val="tx1"/>
                </a:solidFill>
              </a:rPr>
              <a:t> М.Г., Старухина Л.Н., </a:t>
            </a:r>
            <a:r>
              <a:rPr lang="ru-RU" sz="2400" dirty="0" err="1" smtClean="0">
                <a:solidFill>
                  <a:schemeClr val="tx1"/>
                </a:solidFill>
              </a:rPr>
              <a:t>Мноян</a:t>
            </a:r>
            <a:r>
              <a:rPr lang="ru-RU" sz="2400" dirty="0" smtClean="0">
                <a:solidFill>
                  <a:schemeClr val="tx1"/>
                </a:solidFill>
              </a:rPr>
              <a:t> Л.Г.</a:t>
            </a:r>
          </a:p>
          <a:p>
            <a:r>
              <a:rPr lang="ru-RU" sz="2400" b="1" dirty="0" smtClean="0">
                <a:solidFill>
                  <a:schemeClr val="tx1"/>
                </a:solidFill>
              </a:rPr>
              <a:t>Севастополь-2022</a:t>
            </a:r>
            <a:endParaRPr lang="ru-RU" sz="2400" b="1" dirty="0">
              <a:solidFill>
                <a:schemeClr val="tx1"/>
              </a:solidFill>
            </a:endParaRPr>
          </a:p>
          <a:p>
            <a:endParaRPr lang="ru-RU" sz="3600" dirty="0" smtClean="0"/>
          </a:p>
          <a:p>
            <a:endParaRPr lang="ru-RU" sz="3600" dirty="0"/>
          </a:p>
          <a:p>
            <a:r>
              <a:rPr lang="ru-RU" sz="3600" dirty="0" smtClean="0"/>
              <a:t>СЕВАСТО</a:t>
            </a:r>
            <a:endParaRPr lang="ru-RU" sz="3600" dirty="0"/>
          </a:p>
        </p:txBody>
      </p:sp>
    </p:spTree>
    <p:extLst>
      <p:ext uri="{BB962C8B-B14F-4D97-AF65-F5344CB8AC3E}">
        <p14:creationId xmlns:p14="http://schemas.microsoft.com/office/powerpoint/2010/main" val="1816764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6259024"/>
          </a:xfrm>
        </p:spPr>
        <p:txBody>
          <a:bodyPr>
            <a:normAutofit fontScale="90000"/>
          </a:bodyPr>
          <a:lstStyle/>
          <a:p>
            <a:pPr marL="342900" lvl="0" indent="-342900" algn="l">
              <a:spcBef>
                <a:spcPct val="20000"/>
              </a:spcBef>
            </a:pPr>
            <a:r>
              <a:rPr lang="ru-RU" sz="4000" b="1" dirty="0">
                <a:solidFill>
                  <a:srgbClr val="A5C249">
                    <a:lumMod val="50000"/>
                  </a:srgbClr>
                </a:solidFill>
                <a:latin typeface="+mn-lt"/>
              </a:rPr>
              <a:t>Выводы и рекомендации</a:t>
            </a:r>
            <a:r>
              <a:rPr lang="ru-RU" sz="4000" b="1" dirty="0" smtClean="0">
                <a:solidFill>
                  <a:srgbClr val="A5C249">
                    <a:lumMod val="50000"/>
                  </a:srgbClr>
                </a:solidFill>
                <a:latin typeface="+mn-lt"/>
              </a:rPr>
              <a:t>:</a:t>
            </a:r>
            <a:r>
              <a:rPr lang="ru-RU" sz="2400" b="1" dirty="0">
                <a:solidFill>
                  <a:prstClr val="black"/>
                </a:solidFill>
                <a:latin typeface="+mn-lt"/>
              </a:rPr>
              <a:t> </a:t>
            </a:r>
            <a:r>
              <a:rPr lang="ru-RU" sz="2400" b="1" dirty="0" smtClean="0">
                <a:solidFill>
                  <a:prstClr val="black"/>
                </a:solidFill>
                <a:latin typeface="+mn-lt"/>
              </a:rPr>
              <a:t/>
            </a:r>
            <a:br>
              <a:rPr lang="ru-RU" sz="2400" b="1" dirty="0" smtClean="0">
                <a:solidFill>
                  <a:prstClr val="black"/>
                </a:solidFill>
                <a:latin typeface="+mn-lt"/>
              </a:rPr>
            </a:br>
            <a:r>
              <a:rPr lang="ru-RU" sz="2200" b="1" dirty="0" smtClean="0">
                <a:solidFill>
                  <a:schemeClr val="tx1"/>
                </a:solidFill>
                <a:latin typeface="+mn-lt"/>
              </a:rPr>
              <a:t>Качественный </a:t>
            </a:r>
            <a:r>
              <a:rPr lang="ru-RU" sz="2200" b="1" dirty="0">
                <a:solidFill>
                  <a:schemeClr val="tx1"/>
                </a:solidFill>
                <a:latin typeface="+mn-lt"/>
              </a:rPr>
              <a:t>мониторинг</a:t>
            </a:r>
            <a:r>
              <a:rPr lang="ru-RU" sz="2200" dirty="0">
                <a:solidFill>
                  <a:schemeClr val="tx1"/>
                </a:solidFill>
                <a:latin typeface="+mn-lt"/>
              </a:rPr>
              <a:t> </a:t>
            </a:r>
            <a:r>
              <a:rPr lang="ru-RU" sz="2200" dirty="0" smtClean="0">
                <a:solidFill>
                  <a:srgbClr val="A5C249"/>
                </a:solidFill>
                <a:latin typeface="+mn-lt"/>
              </a:rPr>
              <a:t/>
            </a:r>
            <a:br>
              <a:rPr lang="ru-RU" sz="2200" dirty="0" smtClean="0">
                <a:solidFill>
                  <a:srgbClr val="A5C249"/>
                </a:solidFill>
                <a:latin typeface="+mn-lt"/>
              </a:rPr>
            </a:br>
            <a:r>
              <a:rPr lang="ru-RU" sz="2200" dirty="0" smtClean="0">
                <a:solidFill>
                  <a:prstClr val="black"/>
                </a:solidFill>
                <a:latin typeface="+mn-lt"/>
              </a:rPr>
              <a:t>можно </a:t>
            </a:r>
            <a:r>
              <a:rPr lang="ru-RU" sz="2200" dirty="0">
                <a:solidFill>
                  <a:prstClr val="black"/>
                </a:solidFill>
                <a:latin typeface="+mn-lt"/>
              </a:rPr>
              <a:t>провести в следующих </a:t>
            </a:r>
            <a:r>
              <a:rPr lang="ru-RU" sz="2200" b="1" dirty="0">
                <a:solidFill>
                  <a:prstClr val="black"/>
                </a:solidFill>
                <a:latin typeface="+mn-lt"/>
              </a:rPr>
              <a:t>условиях</a:t>
            </a:r>
            <a:r>
              <a:rPr lang="ru-RU" sz="2200" b="1" dirty="0" smtClean="0">
                <a:solidFill>
                  <a:prstClr val="black"/>
                </a:solidFill>
                <a:latin typeface="+mn-lt"/>
              </a:rPr>
              <a:t>:</a:t>
            </a:r>
            <a:br>
              <a:rPr lang="ru-RU" sz="2200" b="1" dirty="0" smtClean="0">
                <a:solidFill>
                  <a:prstClr val="black"/>
                </a:solidFill>
                <a:latin typeface="+mn-lt"/>
              </a:rPr>
            </a:br>
            <a:r>
              <a:rPr lang="ru-RU" sz="2200" dirty="0" smtClean="0">
                <a:solidFill>
                  <a:prstClr val="black"/>
                </a:solidFill>
                <a:latin typeface="+mn-lt"/>
              </a:rPr>
              <a:t> </a:t>
            </a:r>
            <a:r>
              <a:rPr lang="ru-RU" sz="2200" dirty="0">
                <a:solidFill>
                  <a:prstClr val="black"/>
                </a:solidFill>
                <a:latin typeface="+mn-lt"/>
              </a:rPr>
              <a:t>1.Тестовые задания должны быть составлены в соответствии с образовательными стандартами, программой изучения данного предмета, соответствующими учебниками. </a:t>
            </a:r>
            <a:br>
              <a:rPr lang="ru-RU" sz="2200" dirty="0">
                <a:solidFill>
                  <a:prstClr val="black"/>
                </a:solidFill>
                <a:latin typeface="+mn-lt"/>
              </a:rPr>
            </a:br>
            <a:r>
              <a:rPr lang="ru-RU" sz="2200" dirty="0">
                <a:solidFill>
                  <a:prstClr val="black"/>
                </a:solidFill>
                <a:latin typeface="+mn-lt"/>
              </a:rPr>
              <a:t>         Итоговый мониторинг должен проводиться после того, как изучен весь учебный материал за текущий учебный год. </a:t>
            </a:r>
            <a:br>
              <a:rPr lang="ru-RU" sz="2200" dirty="0">
                <a:solidFill>
                  <a:prstClr val="black"/>
                </a:solidFill>
                <a:latin typeface="+mn-lt"/>
              </a:rPr>
            </a:br>
            <a:r>
              <a:rPr lang="ru-RU" sz="2200" dirty="0">
                <a:solidFill>
                  <a:prstClr val="black"/>
                </a:solidFill>
                <a:latin typeface="+mn-lt"/>
              </a:rPr>
              <a:t>Все задания обучающиеся должны выполнять самостоятельно, для этого должны быть созданы необходимые (1 ученик за партой, наличие необходимого количества различных вариантов). </a:t>
            </a:r>
            <a:br>
              <a:rPr lang="ru-RU" sz="2200" dirty="0">
                <a:solidFill>
                  <a:prstClr val="black"/>
                </a:solidFill>
                <a:latin typeface="+mn-lt"/>
              </a:rPr>
            </a:br>
            <a:r>
              <a:rPr lang="ru-RU" sz="2200" dirty="0">
                <a:solidFill>
                  <a:prstClr val="black"/>
                </a:solidFill>
                <a:latin typeface="+mn-lt"/>
              </a:rPr>
              <a:t>     Количество заданий в тестах должно быть таким, чтобы «средний» ученик свободно уложился в отведённое время. </a:t>
            </a:r>
            <a:br>
              <a:rPr lang="ru-RU" sz="2200" dirty="0">
                <a:solidFill>
                  <a:prstClr val="black"/>
                </a:solidFill>
                <a:latin typeface="+mn-lt"/>
              </a:rPr>
            </a:br>
            <a:r>
              <a:rPr lang="ru-RU" sz="2200" dirty="0">
                <a:solidFill>
                  <a:prstClr val="black"/>
                </a:solidFill>
                <a:latin typeface="+mn-lt"/>
              </a:rPr>
              <a:t>Присутствующие ассистенты не должны мешать обучающимся разговорами, передвижениями по классу во время проведения мониторинга. </a:t>
            </a:r>
            <a:br>
              <a:rPr lang="ru-RU" sz="2200" dirty="0">
                <a:solidFill>
                  <a:prstClr val="black"/>
                </a:solidFill>
                <a:latin typeface="+mn-lt"/>
              </a:rPr>
            </a:br>
            <a:r>
              <a:rPr lang="ru-RU" sz="2200" dirty="0">
                <a:solidFill>
                  <a:prstClr val="black"/>
                </a:solidFill>
                <a:latin typeface="+mn-lt"/>
              </a:rPr>
              <a:t>       Бланки для выполнения заданий должны быть достаточно простыми для их заполнения, особенно учащимися начальных классов. </a:t>
            </a:r>
            <a:br>
              <a:rPr lang="ru-RU" sz="2200" dirty="0">
                <a:solidFill>
                  <a:prstClr val="black"/>
                </a:solidFill>
                <a:latin typeface="+mn-lt"/>
              </a:rPr>
            </a:br>
            <a:r>
              <a:rPr lang="ru-RU" sz="2200" dirty="0">
                <a:solidFill>
                  <a:prstClr val="black"/>
                </a:solidFill>
                <a:latin typeface="Calibri"/>
              </a:rPr>
              <a:t> </a:t>
            </a:r>
            <a:endParaRPr lang="ru-RU" sz="2200" dirty="0"/>
          </a:p>
        </p:txBody>
      </p:sp>
    </p:spTree>
    <p:extLst>
      <p:ext uri="{BB962C8B-B14F-4D97-AF65-F5344CB8AC3E}">
        <p14:creationId xmlns:p14="http://schemas.microsoft.com/office/powerpoint/2010/main" val="1048564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92696"/>
            <a:ext cx="7992888" cy="5644622"/>
          </a:xfrm>
          <a:prstGeom prst="rect">
            <a:avLst/>
          </a:prstGeom>
        </p:spPr>
        <p:txBody>
          <a:bodyPr wrap="square">
            <a:spAutoFit/>
          </a:bodyPr>
          <a:lstStyle/>
          <a:p>
            <a:pPr lvl="0">
              <a:spcBef>
                <a:spcPct val="20000"/>
              </a:spcBef>
            </a:pPr>
            <a:r>
              <a:rPr lang="ru-RU" sz="2200" dirty="0" smtClean="0">
                <a:solidFill>
                  <a:prstClr val="black"/>
                </a:solidFill>
              </a:rPr>
              <a:t>2</a:t>
            </a:r>
            <a:r>
              <a:rPr lang="ru-RU" sz="2200" dirty="0">
                <a:solidFill>
                  <a:prstClr val="black"/>
                </a:solidFill>
              </a:rPr>
              <a:t>. Основная задача мониторинга – непрерывное отслеживание состояния учебного процесса.</a:t>
            </a:r>
          </a:p>
          <a:p>
            <a:pPr lvl="0">
              <a:spcBef>
                <a:spcPct val="20000"/>
              </a:spcBef>
            </a:pPr>
            <a:r>
              <a:rPr lang="ru-RU" sz="2200" dirty="0" smtClean="0">
                <a:solidFill>
                  <a:prstClr val="black"/>
                </a:solidFill>
              </a:rPr>
              <a:t>3</a:t>
            </a:r>
            <a:r>
              <a:rPr lang="ru-RU" sz="2200" dirty="0">
                <a:solidFill>
                  <a:prstClr val="black"/>
                </a:solidFill>
              </a:rPr>
              <a:t>. Наиболее существенные показатели в мониторинге можно выделить:</a:t>
            </a:r>
          </a:p>
          <a:p>
            <a:pPr marL="342900" lvl="0" indent="-342900">
              <a:spcBef>
                <a:spcPct val="20000"/>
              </a:spcBef>
              <a:buFont typeface="Arial" pitchFamily="34" charset="0"/>
              <a:buChar char="•"/>
            </a:pPr>
            <a:r>
              <a:rPr lang="ru-RU" sz="2200" dirty="0">
                <a:solidFill>
                  <a:prstClr val="black"/>
                </a:solidFill>
              </a:rPr>
              <a:t> - объективность оценки учителем знаний учащегося; - анализ результатов обучения; </a:t>
            </a:r>
          </a:p>
          <a:p>
            <a:pPr marL="342900" lvl="0" indent="-342900">
              <a:spcBef>
                <a:spcPct val="20000"/>
              </a:spcBef>
              <a:buFont typeface="Arial" pitchFamily="34" charset="0"/>
              <a:buChar char="•"/>
            </a:pPr>
            <a:r>
              <a:rPr lang="ru-RU" sz="2200" dirty="0">
                <a:solidFill>
                  <a:prstClr val="black"/>
                </a:solidFill>
              </a:rPr>
              <a:t>- выявление динамики успешности освоения предмета как отдельным учащимся, так и класса в целом; </a:t>
            </a:r>
          </a:p>
          <a:p>
            <a:pPr marL="342900" lvl="0" indent="-342900">
              <a:spcBef>
                <a:spcPct val="20000"/>
              </a:spcBef>
              <a:buFont typeface="Arial" pitchFamily="34" charset="0"/>
              <a:buChar char="•"/>
            </a:pPr>
            <a:r>
              <a:rPr lang="ru-RU" sz="2200" dirty="0">
                <a:solidFill>
                  <a:prstClr val="black"/>
                </a:solidFill>
              </a:rPr>
              <a:t>- выявление реального уровня квалификации педагога. </a:t>
            </a:r>
          </a:p>
          <a:p>
            <a:pPr lvl="0">
              <a:spcBef>
                <a:spcPct val="20000"/>
              </a:spcBef>
            </a:pPr>
            <a:r>
              <a:rPr lang="ru-RU" sz="2200" dirty="0">
                <a:solidFill>
                  <a:prstClr val="black"/>
                </a:solidFill>
              </a:rPr>
              <a:t>4. Объективность данных, полученных в ходе мониторинга, зависит:</a:t>
            </a:r>
          </a:p>
          <a:p>
            <a:pPr marL="342900" lvl="0" indent="-342900">
              <a:spcBef>
                <a:spcPct val="20000"/>
              </a:spcBef>
              <a:buFont typeface="Arial" pitchFamily="34" charset="0"/>
              <a:buChar char="•"/>
            </a:pPr>
            <a:r>
              <a:rPr lang="ru-RU" sz="2200" dirty="0">
                <a:solidFill>
                  <a:prstClr val="black"/>
                </a:solidFill>
              </a:rPr>
              <a:t> · от добросовестности людей, отвечающих за его исполнение; </a:t>
            </a:r>
          </a:p>
          <a:p>
            <a:pPr marL="342900" lvl="0" indent="-342900">
              <a:spcBef>
                <a:spcPct val="20000"/>
              </a:spcBef>
              <a:buFont typeface="Arial" pitchFamily="34" charset="0"/>
              <a:buChar char="•"/>
            </a:pPr>
            <a:r>
              <a:rPr lang="ru-RU" sz="2200" dirty="0">
                <a:solidFill>
                  <a:prstClr val="black"/>
                </a:solidFill>
              </a:rPr>
              <a:t>· от присутствия или отсутствия некоторых обучающихся в школе на момент проведения мониторинга (сильные ученики увеличивают средний балл, слабые – уменьшают)</a:t>
            </a:r>
          </a:p>
        </p:txBody>
      </p:sp>
    </p:spTree>
    <p:extLst>
      <p:ext uri="{BB962C8B-B14F-4D97-AF65-F5344CB8AC3E}">
        <p14:creationId xmlns:p14="http://schemas.microsoft.com/office/powerpoint/2010/main" val="4120585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9604" y="1772816"/>
            <a:ext cx="8208912" cy="4302716"/>
          </a:xfrm>
          <a:prstGeom prst="rect">
            <a:avLst/>
          </a:prstGeom>
        </p:spPr>
        <p:txBody>
          <a:bodyPr wrap="square">
            <a:spAutoFit/>
          </a:bodyPr>
          <a:lstStyle/>
          <a:p>
            <a:pPr marL="342900" lvl="0" indent="-342900">
              <a:spcBef>
                <a:spcPct val="20000"/>
              </a:spcBef>
              <a:buFont typeface="Arial" pitchFamily="34" charset="0"/>
              <a:buChar char="•"/>
            </a:pPr>
            <a:r>
              <a:rPr lang="ru-RU" sz="2400" b="1" dirty="0">
                <a:solidFill>
                  <a:prstClr val="black"/>
                </a:solidFill>
                <a:latin typeface="Arial Black" pitchFamily="34" charset="0"/>
              </a:rPr>
              <a:t>Таким образом, результаты мониторинговых исследований позволяют скорректировать содержание обучения, обосновать правомерность тех или иных управленческих действий.</a:t>
            </a:r>
            <a:endParaRPr lang="en-US" sz="2400" b="1" dirty="0">
              <a:solidFill>
                <a:prstClr val="black"/>
              </a:solidFill>
              <a:latin typeface="Arial Black" pitchFamily="34" charset="0"/>
            </a:endParaRPr>
          </a:p>
          <a:p>
            <a:pPr marL="342900" lvl="0" indent="-342900">
              <a:spcBef>
                <a:spcPct val="20000"/>
              </a:spcBef>
              <a:buFont typeface="Arial" pitchFamily="34" charset="0"/>
              <a:buChar char="•"/>
            </a:pPr>
            <a:r>
              <a:rPr lang="ru-RU" sz="2400" b="1" dirty="0">
                <a:solidFill>
                  <a:prstClr val="black"/>
                </a:solidFill>
                <a:latin typeface="Arial Black" pitchFamily="34" charset="0"/>
              </a:rPr>
              <a:t>Мониторинг качества образования является одним из основных инструментов, способствующих повышению эффективности образовательного процесса в школе. </a:t>
            </a:r>
          </a:p>
          <a:p>
            <a:pPr lvl="0">
              <a:spcBef>
                <a:spcPct val="20000"/>
              </a:spcBef>
            </a:pPr>
            <a:endParaRPr lang="ru-RU" sz="2400" dirty="0">
              <a:solidFill>
                <a:prstClr val="black"/>
              </a:solidFill>
              <a:latin typeface="Arial Black" pitchFamily="34" charset="0"/>
            </a:endParaRPr>
          </a:p>
        </p:txBody>
      </p:sp>
    </p:spTree>
    <p:extLst>
      <p:ext uri="{BB962C8B-B14F-4D97-AF65-F5344CB8AC3E}">
        <p14:creationId xmlns:p14="http://schemas.microsoft.com/office/powerpoint/2010/main" val="916869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5970992"/>
          </a:xfrm>
        </p:spPr>
        <p:txBody>
          <a:bodyPr>
            <a:normAutofit/>
          </a:bodyPr>
          <a:lstStyle/>
          <a:p>
            <a:pPr lvl="0">
              <a:lnSpc>
                <a:spcPts val="1690"/>
              </a:lnSpc>
              <a:spcBef>
                <a:spcPts val="450"/>
              </a:spcBef>
              <a:spcAft>
                <a:spcPts val="450"/>
              </a:spcAft>
            </a:pPr>
            <a:r>
              <a:rPr lang="ru-RU" sz="2800" dirty="0">
                <a:solidFill>
                  <a:srgbClr val="444444"/>
                </a:solidFill>
                <a:latin typeface="+mn-lt"/>
                <a:ea typeface="Times New Roman"/>
                <a:cs typeface="Times New Roman" panose="02020603050405020304" pitchFamily="18" charset="0"/>
              </a:rPr>
              <a:t>Мониторинг качества образования в </a:t>
            </a:r>
            <a:r>
              <a:rPr lang="ru-RU" sz="2800" dirty="0" smtClean="0">
                <a:solidFill>
                  <a:srgbClr val="444444"/>
                </a:solidFill>
                <a:latin typeface="+mn-lt"/>
                <a:ea typeface="Times New Roman"/>
                <a:cs typeface="Times New Roman" panose="02020603050405020304" pitchFamily="18" charset="0"/>
              </a:rPr>
              <a:t>специальной</a:t>
            </a:r>
            <a:br>
              <a:rPr lang="ru-RU" sz="2800" dirty="0" smtClean="0">
                <a:solidFill>
                  <a:srgbClr val="444444"/>
                </a:solidFill>
                <a:latin typeface="+mn-lt"/>
                <a:ea typeface="Times New Roman"/>
                <a:cs typeface="Times New Roman" panose="02020603050405020304" pitchFamily="18" charset="0"/>
              </a:rPr>
            </a:br>
            <a:r>
              <a:rPr lang="ru-RU" sz="2800" dirty="0">
                <a:solidFill>
                  <a:srgbClr val="444444"/>
                </a:solidFill>
                <a:latin typeface="+mn-lt"/>
                <a:ea typeface="Times New Roman"/>
                <a:cs typeface="Times New Roman" panose="02020603050405020304" pitchFamily="18" charset="0"/>
              </a:rPr>
              <a:t/>
            </a:r>
            <a:br>
              <a:rPr lang="ru-RU" sz="2800" dirty="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t>
            </a:r>
            <a:r>
              <a:rPr lang="ru-RU" sz="2800" dirty="0">
                <a:solidFill>
                  <a:srgbClr val="444444"/>
                </a:solidFill>
                <a:latin typeface="+mn-lt"/>
                <a:ea typeface="Times New Roman"/>
                <a:cs typeface="Times New Roman" panose="02020603050405020304" pitchFamily="18" charset="0"/>
              </a:rPr>
              <a:t>(коррекционной) общеобразовательной школе </a:t>
            </a: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t>
            </a:r>
            <a:r>
              <a:rPr lang="ru-RU" sz="2800" dirty="0">
                <a:solidFill>
                  <a:srgbClr val="444444"/>
                </a:solidFill>
                <a:latin typeface="+mn-lt"/>
                <a:ea typeface="Times New Roman"/>
                <a:cs typeface="Times New Roman" panose="02020603050405020304" pitchFamily="18" charset="0"/>
              </a:rPr>
              <a:t>является механизмом контроля и </a:t>
            </a:r>
            <a:r>
              <a:rPr lang="ru-RU" sz="2800" dirty="0" smtClean="0">
                <a:solidFill>
                  <a:srgbClr val="444444"/>
                </a:solidFill>
                <a:latin typeface="+mn-lt"/>
                <a:ea typeface="Times New Roman"/>
                <a:cs typeface="Times New Roman" panose="02020603050405020304" pitchFamily="18" charset="0"/>
              </a:rPr>
              <a:t>оценки</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t>
            </a:r>
            <a:r>
              <a:rPr lang="ru-RU" sz="2800" dirty="0">
                <a:solidFill>
                  <a:srgbClr val="444444"/>
                </a:solidFill>
                <a:latin typeface="+mn-lt"/>
                <a:ea typeface="Times New Roman"/>
                <a:cs typeface="Times New Roman" panose="02020603050405020304" pitchFamily="18" charset="0"/>
              </a:rPr>
              <a:t>качества образования и позволяет получить </a:t>
            </a:r>
            <a:r>
              <a:rPr lang="ru-RU" sz="2800" dirty="0" smtClean="0">
                <a:solidFill>
                  <a:srgbClr val="444444"/>
                </a:solidFill>
                <a:latin typeface="+mn-lt"/>
                <a:ea typeface="Times New Roman"/>
                <a:cs typeface="Times New Roman" panose="02020603050405020304" pitchFamily="18" charset="0"/>
              </a:rPr>
              <a:t>данные,</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t>
            </a:r>
            <a:r>
              <a:rPr lang="ru-RU" sz="2800" dirty="0">
                <a:solidFill>
                  <a:srgbClr val="444444"/>
                </a:solidFill>
                <a:latin typeface="+mn-lt"/>
                <a:ea typeface="Times New Roman"/>
                <a:cs typeface="Times New Roman" panose="02020603050405020304" pitchFamily="18" charset="0"/>
              </a:rPr>
              <a:t>характеризующие подготовку школьников на </a:t>
            </a: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
            </a:r>
            <a:br>
              <a:rPr lang="ru-RU" sz="2800" dirty="0" smtClean="0">
                <a:solidFill>
                  <a:srgbClr val="444444"/>
                </a:solidFill>
                <a:latin typeface="+mn-lt"/>
                <a:ea typeface="Times New Roman"/>
                <a:cs typeface="Times New Roman" panose="02020603050405020304" pitchFamily="18" charset="0"/>
              </a:rPr>
            </a:br>
            <a:r>
              <a:rPr lang="ru-RU" sz="2800" dirty="0" smtClean="0">
                <a:solidFill>
                  <a:srgbClr val="444444"/>
                </a:solidFill>
                <a:latin typeface="+mn-lt"/>
                <a:ea typeface="Times New Roman"/>
                <a:cs typeface="Times New Roman" panose="02020603050405020304" pitchFamily="18" charset="0"/>
              </a:rPr>
              <a:t>промежуточных </a:t>
            </a:r>
            <a:r>
              <a:rPr lang="ru-RU" sz="2800" dirty="0">
                <a:solidFill>
                  <a:srgbClr val="444444"/>
                </a:solidFill>
                <a:latin typeface="+mn-lt"/>
                <a:ea typeface="Times New Roman"/>
                <a:cs typeface="Times New Roman" panose="02020603050405020304" pitchFamily="18" charset="0"/>
              </a:rPr>
              <a:t>и завершающих этапах обучения.</a:t>
            </a:r>
            <a:r>
              <a:rPr lang="ru-RU" sz="2800" dirty="0">
                <a:solidFill>
                  <a:prstClr val="black"/>
                </a:solidFill>
                <a:latin typeface="+mn-lt"/>
                <a:ea typeface="Calibri"/>
                <a:cs typeface="Times New Roman" panose="02020603050405020304" pitchFamily="18" charset="0"/>
              </a:rPr>
              <a:t/>
            </a:r>
            <a:br>
              <a:rPr lang="ru-RU" sz="2800" dirty="0">
                <a:solidFill>
                  <a:prstClr val="black"/>
                </a:solidFill>
                <a:latin typeface="+mn-lt"/>
                <a:ea typeface="Calibri"/>
                <a:cs typeface="Times New Roman" panose="02020603050405020304" pitchFamily="18" charset="0"/>
              </a:rPr>
            </a:br>
            <a:endParaRPr lang="ru-RU" sz="2800" dirty="0">
              <a:latin typeface="+mn-lt"/>
              <a:cs typeface="Times New Roman" panose="02020603050405020304" pitchFamily="18" charset="0"/>
            </a:endParaRPr>
          </a:p>
        </p:txBody>
      </p:sp>
    </p:spTree>
    <p:extLst>
      <p:ext uri="{BB962C8B-B14F-4D97-AF65-F5344CB8AC3E}">
        <p14:creationId xmlns:p14="http://schemas.microsoft.com/office/powerpoint/2010/main" val="3381261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836712"/>
            <a:ext cx="8496944" cy="5109091"/>
          </a:xfrm>
          <a:prstGeom prst="rect">
            <a:avLst/>
          </a:prstGeom>
        </p:spPr>
        <p:txBody>
          <a:bodyPr wrap="square">
            <a:spAutoFit/>
          </a:bodyPr>
          <a:lstStyle/>
          <a:p>
            <a:pPr algn="ctr"/>
            <a:r>
              <a:rPr lang="ru-RU" sz="2800" dirty="0" smtClean="0">
                <a:latin typeface="Times New Roman"/>
                <a:ea typeface="Times New Roman"/>
              </a:rPr>
              <a:t>     Результаты </a:t>
            </a:r>
            <a:r>
              <a:rPr lang="ru-RU" sz="2800" dirty="0">
                <a:latin typeface="Times New Roman"/>
                <a:ea typeface="Times New Roman"/>
              </a:rPr>
              <a:t>освоения основной образовательной программы </a:t>
            </a:r>
            <a:r>
              <a:rPr lang="ru-RU" sz="2800" dirty="0" smtClean="0">
                <a:latin typeface="Times New Roman"/>
                <a:ea typeface="Times New Roman"/>
              </a:rPr>
              <a:t>необходимо </a:t>
            </a:r>
            <a:r>
              <a:rPr lang="ru-RU" sz="2800" dirty="0">
                <a:latin typeface="Times New Roman"/>
                <a:ea typeface="Times New Roman"/>
              </a:rPr>
              <a:t>оценивать по завершению каждой из ступеней школьного образования, учитывая, что у ребенка с ОВЗ может быть свой – индивидуальный – темп освоения содержания образования, и его стандартизация в относительно коротких временных промежутках объективно невозможна. В данном случае речь идет о требованиях к результатам </a:t>
            </a:r>
            <a:r>
              <a:rPr lang="ru-RU" sz="2800" dirty="0" smtClean="0">
                <a:latin typeface="Times New Roman"/>
                <a:ea typeface="Times New Roman"/>
              </a:rPr>
              <a:t>школьного </a:t>
            </a:r>
            <a:r>
              <a:rPr lang="ru-RU" sz="2800" dirty="0">
                <a:latin typeface="Times New Roman"/>
                <a:ea typeface="Times New Roman"/>
              </a:rPr>
              <a:t>обучения во всех четырех вариантах стандарта для каждой категории </a:t>
            </a:r>
            <a:r>
              <a:rPr lang="ru-RU" sz="2800" dirty="0" smtClean="0">
                <a:latin typeface="Times New Roman"/>
                <a:ea typeface="Times New Roman"/>
              </a:rPr>
              <a:t>детей с ОВЗ</a:t>
            </a:r>
            <a:r>
              <a:rPr lang="ru-RU" sz="2800" dirty="0">
                <a:latin typeface="Times New Roman"/>
                <a:ea typeface="Times New Roman"/>
              </a:rPr>
              <a:t>.</a:t>
            </a:r>
            <a:br>
              <a:rPr lang="ru-RU" sz="2800" dirty="0">
                <a:latin typeface="Times New Roman"/>
                <a:ea typeface="Times New Roman"/>
              </a:rPr>
            </a:br>
            <a:endParaRPr lang="ru-RU" dirty="0"/>
          </a:p>
        </p:txBody>
      </p:sp>
    </p:spTree>
    <p:extLst>
      <p:ext uri="{BB962C8B-B14F-4D97-AF65-F5344CB8AC3E}">
        <p14:creationId xmlns:p14="http://schemas.microsoft.com/office/powerpoint/2010/main" val="679921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marR="179705" indent="450215" algn="l">
              <a:lnSpc>
                <a:spcPct val="115000"/>
              </a:lnSpc>
              <a:spcAft>
                <a:spcPts val="0"/>
              </a:spcAft>
            </a:pP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rgbClr val="FF0000"/>
                </a:solidFill>
                <a:latin typeface="Times New Roman"/>
                <a:ea typeface="Calibri"/>
                <a:cs typeface="Times New Roman"/>
              </a:rPr>
              <a:t/>
            </a:r>
            <a:br>
              <a:rPr lang="ru-RU" sz="2400" dirty="0" smtClean="0">
                <a:solidFill>
                  <a:srgbClr val="FF0000"/>
                </a:solidFill>
                <a:latin typeface="Times New Roman"/>
                <a:ea typeface="Calibri"/>
                <a:cs typeface="Times New Roman"/>
              </a:rPr>
            </a:br>
            <a:r>
              <a:rPr lang="ru-RU" sz="2400" dirty="0">
                <a:solidFill>
                  <a:srgbClr val="FF0000"/>
                </a:solidFill>
                <a:latin typeface="Times New Roman"/>
                <a:ea typeface="Calibri"/>
                <a:cs typeface="Times New Roman"/>
              </a:rPr>
              <a:t/>
            </a:r>
            <a:br>
              <a:rPr lang="ru-RU" sz="2400" dirty="0">
                <a:solidFill>
                  <a:srgbClr val="FF0000"/>
                </a:solidFill>
                <a:latin typeface="Times New Roman"/>
                <a:ea typeface="Calibri"/>
                <a:cs typeface="Times New Roman"/>
              </a:rPr>
            </a:br>
            <a:r>
              <a:rPr lang="ru-RU" sz="2400" dirty="0" smtClean="0">
                <a:solidFill>
                  <a:schemeClr val="tx1"/>
                </a:solidFill>
                <a:latin typeface="Times New Roman"/>
                <a:ea typeface="Calibri"/>
                <a:cs typeface="Times New Roman"/>
              </a:rPr>
              <a:t>Мониторинг </a:t>
            </a:r>
            <a:r>
              <a:rPr lang="ru-RU" sz="2400" dirty="0">
                <a:solidFill>
                  <a:schemeClr val="tx1"/>
                </a:solidFill>
                <a:latin typeface="Times New Roman"/>
                <a:ea typeface="Calibri"/>
                <a:cs typeface="Times New Roman"/>
              </a:rPr>
              <a:t>качества образования в коррекционной школе </a:t>
            </a:r>
            <a:r>
              <a:rPr lang="ru-RU" sz="2400" dirty="0" smtClean="0">
                <a:solidFill>
                  <a:schemeClr val="tx1"/>
                </a:solidFill>
                <a:latin typeface="Times New Roman"/>
                <a:ea typeface="Calibri"/>
                <a:cs typeface="Times New Roman"/>
              </a:rPr>
              <a:t>является </a:t>
            </a:r>
            <a:r>
              <a:rPr lang="ru-RU" sz="2400" dirty="0">
                <a:solidFill>
                  <a:schemeClr val="tx1"/>
                </a:solidFill>
                <a:latin typeface="Times New Roman"/>
                <a:ea typeface="Calibri"/>
                <a:cs typeface="Times New Roman"/>
              </a:rPr>
              <a:t>механизмом контроля и оценки качества образования и позволяет получить данные, характеризующие подготовку школьников на промежуточных и завершающих этапах обучения. </a:t>
            </a:r>
            <a:r>
              <a:rPr lang="ru-RU" sz="2400" dirty="0">
                <a:solidFill>
                  <a:schemeClr val="tx1"/>
                </a:solidFill>
                <a:latin typeface="Times New Roman"/>
                <a:ea typeface="Times New Roman"/>
                <a:cs typeface="Times New Roman"/>
              </a:rPr>
              <a:t>Проверка и оценка </a:t>
            </a:r>
            <a:r>
              <a:rPr lang="ru-RU" sz="2400" dirty="0" smtClean="0">
                <a:solidFill>
                  <a:schemeClr val="tx1"/>
                </a:solidFill>
                <a:latin typeface="Times New Roman"/>
                <a:ea typeface="Times New Roman"/>
                <a:cs typeface="Times New Roman"/>
              </a:rPr>
              <a:t>достижений </a:t>
            </a:r>
            <a:r>
              <a:rPr lang="ru-RU" sz="2400" dirty="0">
                <a:solidFill>
                  <a:schemeClr val="tx1"/>
                </a:solidFill>
                <a:latin typeface="Times New Roman"/>
                <a:ea typeface="Times New Roman"/>
                <a:cs typeface="Times New Roman"/>
              </a:rPr>
              <a:t>школьников является весьма существенной составляющей процесса обучения и одной из важных задач педагогической деятельности учителя. Этот компонент наряду с другими компонентами учебно-воспитательного процесса (содержание, методы, средства, формы организации) должен соответствовать современным требованиям общества, педагогической и методической наукам, основным приоритетам и целям образования в первом звене школы.</a:t>
            </a:r>
            <a:r>
              <a:rPr lang="ru-RU" sz="2400" dirty="0">
                <a:solidFill>
                  <a:schemeClr val="tx1"/>
                </a:solidFill>
                <a:latin typeface="Calibri"/>
                <a:ea typeface="Calibri"/>
                <a:cs typeface="Times New Roman"/>
              </a:rPr>
              <a:t/>
            </a:r>
            <a:br>
              <a:rPr lang="ru-RU" sz="2400" dirty="0">
                <a:solidFill>
                  <a:schemeClr val="tx1"/>
                </a:solidFill>
                <a:latin typeface="Calibri"/>
                <a:ea typeface="Calibri"/>
                <a:cs typeface="Times New Roman"/>
              </a:rPr>
            </a:br>
            <a:endParaRPr lang="ru-RU" sz="2400" dirty="0">
              <a:solidFill>
                <a:schemeClr val="tx1"/>
              </a:solidFill>
            </a:endParaRPr>
          </a:p>
        </p:txBody>
      </p:sp>
    </p:spTree>
    <p:extLst>
      <p:ext uri="{BB962C8B-B14F-4D97-AF65-F5344CB8AC3E}">
        <p14:creationId xmlns:p14="http://schemas.microsoft.com/office/powerpoint/2010/main" val="3192316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6259024"/>
          </a:xfrm>
        </p:spPr>
        <p:txBody>
          <a:bodyPr>
            <a:noAutofit/>
          </a:bodyPr>
          <a:lstStyle/>
          <a:p>
            <a:pPr marR="179705" indent="450215">
              <a:spcAft>
                <a:spcPts val="0"/>
              </a:spcAft>
            </a:pPr>
            <a:r>
              <a:rPr lang="ru-RU" sz="2800" b="1" dirty="0" smtClean="0">
                <a:solidFill>
                  <a:schemeClr val="tx1"/>
                </a:solidFill>
                <a:latin typeface="Times New Roman"/>
                <a:ea typeface="Times New Roman"/>
              </a:rPr>
              <a:t> Диагностическая </a:t>
            </a:r>
            <a:r>
              <a:rPr lang="ru-RU" sz="2800" b="1" dirty="0">
                <a:solidFill>
                  <a:schemeClr val="tx1"/>
                </a:solidFill>
                <a:latin typeface="Times New Roman"/>
                <a:ea typeface="Times New Roman"/>
              </a:rPr>
              <a:t>карта, </a:t>
            </a:r>
            <a:br>
              <a:rPr lang="ru-RU" sz="2800" b="1" dirty="0">
                <a:solidFill>
                  <a:schemeClr val="tx1"/>
                </a:solidFill>
                <a:latin typeface="Times New Roman"/>
                <a:ea typeface="Times New Roman"/>
              </a:rPr>
            </a:br>
            <a:r>
              <a:rPr lang="ru-RU" sz="2800" b="1" dirty="0" smtClean="0">
                <a:solidFill>
                  <a:schemeClr val="tx1"/>
                </a:solidFill>
                <a:latin typeface="Times New Roman"/>
                <a:ea typeface="Times New Roman"/>
              </a:rPr>
              <a:t>     составленная </a:t>
            </a:r>
            <a:r>
              <a:rPr lang="ru-RU" sz="2800" b="1" dirty="0">
                <a:solidFill>
                  <a:schemeClr val="tx1"/>
                </a:solidFill>
                <a:latin typeface="Times New Roman"/>
                <a:ea typeface="Times New Roman"/>
              </a:rPr>
              <a:t>на основе Программы С(к)ОУ </a:t>
            </a:r>
            <a:r>
              <a:rPr lang="ru-RU" sz="2800" b="1" dirty="0" smtClean="0">
                <a:solidFill>
                  <a:schemeClr val="tx1"/>
                </a:solidFill>
                <a:latin typeface="Times New Roman"/>
                <a:ea typeface="Times New Roman"/>
              </a:rPr>
              <a:t/>
            </a:r>
            <a:br>
              <a:rPr lang="ru-RU" sz="2800" b="1" dirty="0" smtClean="0">
                <a:solidFill>
                  <a:schemeClr val="tx1"/>
                </a:solidFill>
                <a:latin typeface="Times New Roman"/>
                <a:ea typeface="Times New Roman"/>
              </a:rPr>
            </a:br>
            <a:r>
              <a:rPr lang="ru-RU" sz="2800" b="1" dirty="0" smtClean="0">
                <a:solidFill>
                  <a:schemeClr val="tx1"/>
                </a:solidFill>
                <a:latin typeface="Times New Roman"/>
                <a:ea typeface="Times New Roman"/>
              </a:rPr>
              <a:t>       (1-4 и 5-9 </a:t>
            </a:r>
            <a:r>
              <a:rPr lang="ru-RU" sz="2800" b="1" dirty="0">
                <a:solidFill>
                  <a:schemeClr val="tx1"/>
                </a:solidFill>
                <a:latin typeface="Times New Roman"/>
                <a:ea typeface="Times New Roman"/>
              </a:rPr>
              <a:t>классы) позволяет:</a:t>
            </a:r>
            <a:br>
              <a:rPr lang="ru-RU" sz="2800" b="1" dirty="0">
                <a:solidFill>
                  <a:schemeClr val="tx1"/>
                </a:solidFill>
                <a:latin typeface="Times New Roman"/>
                <a:ea typeface="Times New Roman"/>
              </a:rPr>
            </a:br>
            <a:r>
              <a:rPr lang="ru-RU" sz="2800" b="1" dirty="0" smtClean="0">
                <a:solidFill>
                  <a:schemeClr val="tx1"/>
                </a:solidFill>
                <a:latin typeface="Times New Roman"/>
                <a:ea typeface="Times New Roman"/>
              </a:rPr>
              <a:t>-</a:t>
            </a:r>
            <a:br>
              <a:rPr lang="ru-RU" sz="2800" b="1" dirty="0" smtClean="0">
                <a:solidFill>
                  <a:schemeClr val="tx1"/>
                </a:solidFill>
                <a:latin typeface="Times New Roman"/>
                <a:ea typeface="Times New Roman"/>
              </a:rPr>
            </a:br>
            <a:r>
              <a:rPr lang="ru-RU" sz="2800" dirty="0" smtClean="0">
                <a:solidFill>
                  <a:schemeClr val="tx1"/>
                </a:solidFill>
                <a:latin typeface="Times New Roman"/>
                <a:ea typeface="Times New Roman"/>
              </a:rPr>
              <a:t>выявить </a:t>
            </a:r>
            <a:r>
              <a:rPr lang="ru-RU" sz="2800" dirty="0">
                <a:solidFill>
                  <a:schemeClr val="tx1"/>
                </a:solidFill>
                <a:latin typeface="Times New Roman"/>
                <a:ea typeface="Times New Roman"/>
              </a:rPr>
              <a:t>уровень освоения темы и рассмотреть динамику усвоения учебного материала</a:t>
            </a:r>
            <a:r>
              <a:rPr lang="ru-RU" sz="2800" dirty="0" smtClean="0">
                <a:solidFill>
                  <a:schemeClr val="tx1"/>
                </a:solidFill>
                <a:latin typeface="Times New Roman"/>
                <a:ea typeface="Times New Roman"/>
              </a:rPr>
              <a:t>;</a:t>
            </a:r>
            <a:br>
              <a:rPr lang="ru-RU" sz="2800" dirty="0" smtClean="0">
                <a:solidFill>
                  <a:schemeClr val="tx1"/>
                </a:solidFill>
                <a:latin typeface="Times New Roman"/>
                <a:ea typeface="Times New Roman"/>
              </a:rPr>
            </a:br>
            <a:r>
              <a:rPr lang="ru-RU" sz="2800" dirty="0" smtClean="0">
                <a:solidFill>
                  <a:schemeClr val="tx1"/>
                </a:solidFill>
                <a:latin typeface="Times New Roman"/>
                <a:ea typeface="Times New Roman"/>
              </a:rPr>
              <a:t> </a:t>
            </a:r>
            <a:r>
              <a:rPr lang="ru-RU" sz="2800" dirty="0">
                <a:solidFill>
                  <a:schemeClr val="tx1"/>
                </a:solidFill>
                <a:latin typeface="Times New Roman"/>
                <a:ea typeface="Times New Roman"/>
              </a:rPr>
              <a:t/>
            </a:r>
            <a:br>
              <a:rPr lang="ru-RU" sz="2800" dirty="0">
                <a:solidFill>
                  <a:schemeClr val="tx1"/>
                </a:solidFill>
                <a:latin typeface="Times New Roman"/>
                <a:ea typeface="Times New Roman"/>
              </a:rPr>
            </a:br>
            <a:r>
              <a:rPr lang="ru-RU" sz="2800" dirty="0">
                <a:solidFill>
                  <a:schemeClr val="tx1"/>
                </a:solidFill>
                <a:latin typeface="Times New Roman"/>
                <a:ea typeface="Times New Roman"/>
              </a:rPr>
              <a:t>определить типичные ошибки в знаниях и умениях учащихся по предмету; </a:t>
            </a:r>
            <a:r>
              <a:rPr lang="ru-RU" sz="2800" dirty="0" smtClean="0">
                <a:solidFill>
                  <a:schemeClr val="tx1"/>
                </a:solidFill>
                <a:latin typeface="Times New Roman"/>
                <a:ea typeface="Times New Roman"/>
              </a:rPr>
              <a:t/>
            </a:r>
            <a:br>
              <a:rPr lang="ru-RU" sz="2800" dirty="0" smtClean="0">
                <a:solidFill>
                  <a:schemeClr val="tx1"/>
                </a:solidFill>
                <a:latin typeface="Times New Roman"/>
                <a:ea typeface="Times New Roman"/>
              </a:rPr>
            </a:br>
            <a:r>
              <a:rPr lang="ru-RU" sz="2800" dirty="0">
                <a:solidFill>
                  <a:schemeClr val="tx1"/>
                </a:solidFill>
                <a:latin typeface="Times New Roman"/>
                <a:ea typeface="Times New Roman"/>
              </a:rPr>
              <a:t/>
            </a:r>
            <a:br>
              <a:rPr lang="ru-RU" sz="2800" dirty="0">
                <a:solidFill>
                  <a:schemeClr val="tx1"/>
                </a:solidFill>
                <a:latin typeface="Times New Roman"/>
                <a:ea typeface="Times New Roman"/>
              </a:rPr>
            </a:br>
            <a:r>
              <a:rPr lang="ru-RU" sz="2800" dirty="0">
                <a:solidFill>
                  <a:schemeClr val="tx1"/>
                </a:solidFill>
                <a:latin typeface="Times New Roman"/>
                <a:ea typeface="Times New Roman"/>
              </a:rPr>
              <a:t>скорректировать работу по устранению данных ошибок с целью повышения результативности коррекционно-образовательной работы.</a:t>
            </a:r>
            <a:br>
              <a:rPr lang="ru-RU" sz="2800" dirty="0">
                <a:solidFill>
                  <a:schemeClr val="tx1"/>
                </a:solidFill>
                <a:latin typeface="Times New Roman"/>
                <a:ea typeface="Times New Roman"/>
              </a:rPr>
            </a:br>
            <a:endParaRPr lang="ru-RU" sz="2800" dirty="0">
              <a:solidFill>
                <a:schemeClr val="tx1"/>
              </a:solidFill>
            </a:endParaRPr>
          </a:p>
        </p:txBody>
      </p:sp>
    </p:spTree>
    <p:extLst>
      <p:ext uri="{BB962C8B-B14F-4D97-AF65-F5344CB8AC3E}">
        <p14:creationId xmlns:p14="http://schemas.microsoft.com/office/powerpoint/2010/main" val="1393571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229600" cy="1252728"/>
          </a:xfrm>
        </p:spPr>
        <p:txBody>
          <a:bodyPr>
            <a:noAutofit/>
          </a:bodyPr>
          <a:lstStyle/>
          <a:p>
            <a:pPr marR="179705" indent="450215" algn="l">
              <a:spcAft>
                <a:spcPts val="0"/>
              </a:spcAft>
            </a:pP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r>
            <a:br>
              <a:rPr lang="ru-RU" sz="2800" dirty="0" smtClean="0">
                <a:solidFill>
                  <a:srgbClr val="FF0000"/>
                </a:solidFill>
                <a:latin typeface="Times New Roman"/>
                <a:ea typeface="Times New Roman"/>
              </a:rPr>
            </a:br>
            <a:r>
              <a:rPr lang="ru-RU" sz="2800" dirty="0">
                <a:solidFill>
                  <a:srgbClr val="FF0000"/>
                </a:solidFill>
                <a:latin typeface="Times New Roman"/>
                <a:ea typeface="Times New Roman"/>
              </a:rPr>
              <a:t/>
            </a:r>
            <a:br>
              <a:rPr lang="ru-RU" sz="2800" dirty="0">
                <a:solidFill>
                  <a:srgbClr val="FF0000"/>
                </a:solidFill>
                <a:latin typeface="Times New Roman"/>
                <a:ea typeface="Times New Roman"/>
              </a:rPr>
            </a:br>
            <a:r>
              <a:rPr lang="ru-RU" sz="2800" dirty="0" smtClean="0">
                <a:solidFill>
                  <a:srgbClr val="FF0000"/>
                </a:solidFill>
                <a:latin typeface="Times New Roman"/>
                <a:ea typeface="Times New Roman"/>
              </a:rPr>
              <a:t>	</a:t>
            </a:r>
            <a:r>
              <a:rPr lang="ru-RU" sz="2800" dirty="0" smtClean="0">
                <a:solidFill>
                  <a:schemeClr val="tx1"/>
                </a:solidFill>
                <a:latin typeface="Times New Roman"/>
                <a:ea typeface="Times New Roman"/>
              </a:rPr>
              <a:t>Одной </a:t>
            </a:r>
            <a:r>
              <a:rPr lang="ru-RU" sz="2800" dirty="0">
                <a:solidFill>
                  <a:schemeClr val="tx1"/>
                </a:solidFill>
                <a:latin typeface="Times New Roman"/>
                <a:ea typeface="Times New Roman"/>
              </a:rPr>
              <a:t>из основных задач </a:t>
            </a:r>
            <a:r>
              <a:rPr lang="ru-RU" sz="2800" dirty="0" smtClean="0">
                <a:solidFill>
                  <a:schemeClr val="tx1"/>
                </a:solidFill>
                <a:latin typeface="Times New Roman"/>
                <a:ea typeface="Times New Roman"/>
              </a:rPr>
              <a:t>обучения </a:t>
            </a:r>
            <a:r>
              <a:rPr lang="ru-RU" sz="2800" dirty="0">
                <a:solidFill>
                  <a:schemeClr val="tx1"/>
                </a:solidFill>
                <a:latin typeface="Times New Roman"/>
                <a:ea typeface="Times New Roman"/>
              </a:rPr>
              <a:t>учащихся с ограниченными возможностями здоровья (ОВЗ) является формирование основ элементарных знаний в таких образовательных областях, как язык и речевая практика, математика и применение математических знаний, естествознание – практика взаимодействия с окружающим миром, знания о человеке – практика личного взаимодействия с людьми, знания в области искусств – практика художественного ремесла и художественного творчества, обществознание – практика жизни </a:t>
            </a:r>
            <a:r>
              <a:rPr lang="ru-RU" sz="2800" dirty="0" smtClean="0">
                <a:solidFill>
                  <a:schemeClr val="tx1"/>
                </a:solidFill>
                <a:latin typeface="Times New Roman"/>
                <a:ea typeface="Times New Roman"/>
              </a:rPr>
              <a:t>в социуме</a:t>
            </a:r>
            <a:r>
              <a:rPr lang="ru-RU" sz="2800" dirty="0">
                <a:solidFill>
                  <a:schemeClr val="tx1"/>
                </a:solidFill>
                <a:latin typeface="Times New Roman"/>
                <a:ea typeface="Times New Roman"/>
              </a:rPr>
              <a:t>. </a:t>
            </a:r>
            <a:r>
              <a:rPr lang="ru-RU" sz="2800" dirty="0" smtClean="0">
                <a:solidFill>
                  <a:schemeClr val="tx1"/>
                </a:solidFill>
                <a:latin typeface="Times New Roman"/>
                <a:ea typeface="Times New Roman"/>
              </a:rPr>
              <a:t/>
            </a:r>
            <a:br>
              <a:rPr lang="ru-RU" sz="2800" dirty="0" smtClean="0">
                <a:solidFill>
                  <a:schemeClr val="tx1"/>
                </a:solidFill>
                <a:latin typeface="Times New Roman"/>
                <a:ea typeface="Times New Roman"/>
              </a:rPr>
            </a:br>
            <a:r>
              <a:rPr lang="ru-RU" sz="2800" dirty="0" smtClean="0">
                <a:solidFill>
                  <a:schemeClr val="tx1"/>
                </a:solidFill>
                <a:latin typeface="Times New Roman"/>
                <a:ea typeface="Times New Roman"/>
              </a:rPr>
              <a:t>По </a:t>
            </a:r>
            <a:r>
              <a:rPr lang="ru-RU" sz="2800" dirty="0">
                <a:solidFill>
                  <a:schemeClr val="tx1"/>
                </a:solidFill>
                <a:latin typeface="Times New Roman"/>
                <a:ea typeface="Times New Roman"/>
              </a:rPr>
              <a:t>этим основным параметрам построена таблица.</a:t>
            </a:r>
            <a:br>
              <a:rPr lang="ru-RU" sz="2800" dirty="0">
                <a:solidFill>
                  <a:schemeClr val="tx1"/>
                </a:solidFill>
                <a:latin typeface="Times New Roman"/>
                <a:ea typeface="Times New Roman"/>
              </a:rPr>
            </a:br>
            <a:endParaRPr lang="ru-RU" sz="2800" dirty="0">
              <a:solidFill>
                <a:schemeClr val="tx1"/>
              </a:solidFill>
            </a:endParaRPr>
          </a:p>
        </p:txBody>
      </p:sp>
    </p:spTree>
    <p:extLst>
      <p:ext uri="{BB962C8B-B14F-4D97-AF65-F5344CB8AC3E}">
        <p14:creationId xmlns:p14="http://schemas.microsoft.com/office/powerpoint/2010/main" val="1941060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268760"/>
            <a:ext cx="8712968" cy="4401205"/>
          </a:xfrm>
          <a:prstGeom prst="rect">
            <a:avLst/>
          </a:prstGeom>
        </p:spPr>
        <p:txBody>
          <a:bodyPr wrap="square">
            <a:spAutoFit/>
          </a:bodyPr>
          <a:lstStyle/>
          <a:p>
            <a:pPr marR="179705" indent="450215" algn="just">
              <a:spcAft>
                <a:spcPts val="0"/>
              </a:spcAft>
            </a:pPr>
            <a:r>
              <a:rPr lang="ru-RU" sz="2800" dirty="0">
                <a:latin typeface="Times New Roman"/>
                <a:ea typeface="Times New Roman"/>
              </a:rPr>
              <a:t>Для отслеживания уровня усвоения программного материала обучающимися с ОВЗ были определены этапы обучения, от 1 класса до </a:t>
            </a:r>
            <a:r>
              <a:rPr lang="ru-RU" sz="2800" dirty="0" smtClean="0">
                <a:latin typeface="Times New Roman"/>
                <a:ea typeface="Times New Roman"/>
              </a:rPr>
              <a:t>9, </a:t>
            </a:r>
            <a:r>
              <a:rPr lang="ru-RU" sz="2800" dirty="0">
                <a:latin typeface="Times New Roman"/>
                <a:ea typeface="Times New Roman"/>
              </a:rPr>
              <a:t>на которых отражается динамика обучаемости школьников в течение учебного года и планируется коррекционная работа над пробелами в знаниях учащихся. </a:t>
            </a:r>
            <a:endParaRPr lang="ru-RU" sz="2800" dirty="0" smtClean="0">
              <a:latin typeface="Times New Roman"/>
              <a:ea typeface="Times New Roman"/>
            </a:endParaRPr>
          </a:p>
          <a:p>
            <a:pPr marR="179705" indent="450215" algn="just">
              <a:spcAft>
                <a:spcPts val="0"/>
              </a:spcAft>
            </a:pPr>
            <a:r>
              <a:rPr lang="ru-RU" sz="2800" dirty="0" smtClean="0">
                <a:latin typeface="Times New Roman"/>
                <a:ea typeface="Times New Roman"/>
              </a:rPr>
              <a:t>Выбор </a:t>
            </a:r>
            <a:r>
              <a:rPr lang="ru-RU" sz="2800" dirty="0">
                <a:latin typeface="Times New Roman"/>
                <a:ea typeface="Times New Roman"/>
              </a:rPr>
              <a:t>не случаен, т.к. учителю </a:t>
            </a:r>
            <a:r>
              <a:rPr lang="ru-RU" sz="2800" dirty="0" smtClean="0">
                <a:latin typeface="Times New Roman"/>
                <a:ea typeface="Times New Roman"/>
              </a:rPr>
              <a:t>необходимо </a:t>
            </a:r>
            <a:r>
              <a:rPr lang="ru-RU" sz="2800" dirty="0">
                <a:latin typeface="Times New Roman"/>
                <a:ea typeface="Times New Roman"/>
              </a:rPr>
              <a:t>знать уровень знаний, умений и навыков, с которым ребенок поступает в 1 класс. Далее отслеживается динамика по полугодиям</a:t>
            </a:r>
            <a:r>
              <a:rPr lang="ru-RU" sz="2800" dirty="0">
                <a:solidFill>
                  <a:srgbClr val="FF0000"/>
                </a:solidFill>
                <a:latin typeface="Times New Roman"/>
                <a:ea typeface="Times New Roman"/>
              </a:rPr>
              <a:t>.</a:t>
            </a:r>
            <a:endParaRPr lang="ru-RU" sz="2800" dirty="0">
              <a:effectLst/>
              <a:latin typeface="Times New Roman"/>
              <a:ea typeface="Times New Roman"/>
            </a:endParaRPr>
          </a:p>
        </p:txBody>
      </p:sp>
    </p:spTree>
    <p:extLst>
      <p:ext uri="{BB962C8B-B14F-4D97-AF65-F5344CB8AC3E}">
        <p14:creationId xmlns:p14="http://schemas.microsoft.com/office/powerpoint/2010/main" val="3310041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052736"/>
            <a:ext cx="7056784" cy="4711290"/>
          </a:xfrm>
          <a:prstGeom prst="rect">
            <a:avLst/>
          </a:prstGeom>
        </p:spPr>
        <p:txBody>
          <a:bodyPr wrap="square">
            <a:spAutoFit/>
          </a:bodyPr>
          <a:lstStyle/>
          <a:p>
            <a:pPr marR="179705" indent="450215" algn="ctr">
              <a:lnSpc>
                <a:spcPct val="115000"/>
              </a:lnSpc>
              <a:spcAft>
                <a:spcPts val="0"/>
              </a:spcAft>
            </a:pPr>
            <a:r>
              <a:rPr lang="ru-RU" sz="2900" dirty="0">
                <a:latin typeface="Times New Roman"/>
                <a:ea typeface="Calibri"/>
                <a:cs typeface="Times New Roman"/>
              </a:rPr>
              <a:t>Все параметры оцениваются </a:t>
            </a:r>
            <a:r>
              <a:rPr lang="ru-RU" sz="2900" dirty="0" smtClean="0">
                <a:latin typeface="Times New Roman"/>
                <a:ea typeface="Calibri"/>
                <a:cs typeface="Times New Roman"/>
              </a:rPr>
              <a:t/>
            </a:r>
            <a:br>
              <a:rPr lang="ru-RU" sz="2900" dirty="0" smtClean="0">
                <a:latin typeface="Times New Roman"/>
                <a:ea typeface="Calibri"/>
                <a:cs typeface="Times New Roman"/>
              </a:rPr>
            </a:br>
            <a:r>
              <a:rPr lang="ru-RU" sz="2900" dirty="0" smtClean="0">
                <a:latin typeface="Times New Roman"/>
                <a:ea typeface="Calibri"/>
                <a:cs typeface="Times New Roman"/>
              </a:rPr>
              <a:t>методами </a:t>
            </a:r>
            <a:r>
              <a:rPr lang="ru-RU" sz="2900" dirty="0">
                <a:latin typeface="Times New Roman"/>
                <a:ea typeface="Calibri"/>
                <a:cs typeface="Times New Roman"/>
              </a:rPr>
              <a:t>наблюдения и субъективной </a:t>
            </a:r>
            <a:r>
              <a:rPr lang="ru-RU" sz="2900" dirty="0" smtClean="0">
                <a:latin typeface="Times New Roman"/>
                <a:ea typeface="Calibri"/>
                <a:cs typeface="Times New Roman"/>
              </a:rPr>
              <a:t/>
            </a:r>
            <a:br>
              <a:rPr lang="ru-RU" sz="2900" dirty="0" smtClean="0">
                <a:latin typeface="Times New Roman"/>
                <a:ea typeface="Calibri"/>
                <a:cs typeface="Times New Roman"/>
              </a:rPr>
            </a:br>
            <a:r>
              <a:rPr lang="ru-RU" sz="2900" dirty="0" smtClean="0">
                <a:latin typeface="Times New Roman"/>
                <a:ea typeface="Calibri"/>
                <a:cs typeface="Times New Roman"/>
              </a:rPr>
              <a:t>оценки</a:t>
            </a:r>
            <a:r>
              <a:rPr lang="ru-RU" sz="2900" dirty="0">
                <a:latin typeface="Times New Roman"/>
                <a:ea typeface="Calibri"/>
                <a:cs typeface="Times New Roman"/>
              </a:rPr>
              <a:t>, выражающейся в следующих формулировках</a:t>
            </a:r>
            <a:r>
              <a:rPr lang="ru-RU" sz="2900" dirty="0" smtClean="0">
                <a:latin typeface="Times New Roman"/>
                <a:ea typeface="Calibri"/>
                <a:cs typeface="Times New Roman"/>
              </a:rPr>
              <a:t>:</a:t>
            </a:r>
          </a:p>
          <a:p>
            <a:pPr marR="179705" indent="450215" algn="ctr">
              <a:lnSpc>
                <a:spcPct val="115000"/>
              </a:lnSpc>
              <a:spcAft>
                <a:spcPts val="0"/>
              </a:spcAft>
            </a:pPr>
            <a:endParaRPr lang="ru-RU" sz="2900" dirty="0">
              <a:latin typeface="Calibri"/>
              <a:ea typeface="Calibri"/>
              <a:cs typeface="Times New Roman"/>
            </a:endParaRPr>
          </a:p>
          <a:p>
            <a:pPr marL="342900" marR="179705" lvl="0" indent="-342900" algn="ctr">
              <a:lnSpc>
                <a:spcPct val="115000"/>
              </a:lnSpc>
              <a:spcAft>
                <a:spcPts val="0"/>
              </a:spcAft>
              <a:buFont typeface="Symbol"/>
              <a:buChar char=""/>
              <a:tabLst>
                <a:tab pos="457200" algn="l"/>
              </a:tabLst>
            </a:pPr>
            <a:r>
              <a:rPr lang="ru-RU" sz="2900" dirty="0">
                <a:latin typeface="Times New Roman"/>
                <a:ea typeface="Calibri"/>
                <a:cs typeface="Times New Roman"/>
              </a:rPr>
              <a:t>навыка нет – 0</a:t>
            </a:r>
            <a:endParaRPr lang="ru-RU" sz="2900" dirty="0">
              <a:latin typeface="Calibri"/>
              <a:ea typeface="Calibri"/>
              <a:cs typeface="Times New Roman"/>
            </a:endParaRPr>
          </a:p>
          <a:p>
            <a:pPr marL="342900" marR="179705" lvl="0" indent="-342900" algn="ctr">
              <a:lnSpc>
                <a:spcPct val="115000"/>
              </a:lnSpc>
              <a:spcAft>
                <a:spcPts val="0"/>
              </a:spcAft>
              <a:buFont typeface="Symbol"/>
              <a:buChar char=""/>
              <a:tabLst>
                <a:tab pos="457200" algn="l"/>
              </a:tabLst>
            </a:pPr>
            <a:r>
              <a:rPr lang="ru-RU" sz="2900" dirty="0">
                <a:latin typeface="Times New Roman"/>
                <a:ea typeface="Calibri"/>
                <a:cs typeface="Times New Roman"/>
              </a:rPr>
              <a:t>начинающийся навык – 1</a:t>
            </a:r>
            <a:endParaRPr lang="ru-RU" sz="2900" dirty="0">
              <a:latin typeface="Calibri"/>
              <a:ea typeface="Calibri"/>
              <a:cs typeface="Times New Roman"/>
            </a:endParaRPr>
          </a:p>
          <a:p>
            <a:pPr marL="342900" marR="179705" lvl="0" indent="-342900" algn="ctr">
              <a:lnSpc>
                <a:spcPct val="115000"/>
              </a:lnSpc>
              <a:spcAft>
                <a:spcPts val="0"/>
              </a:spcAft>
              <a:buFont typeface="Symbol"/>
              <a:buChar char=""/>
              <a:tabLst>
                <a:tab pos="457200" algn="l"/>
              </a:tabLst>
            </a:pPr>
            <a:r>
              <a:rPr lang="ru-RU" sz="2900" dirty="0">
                <a:latin typeface="Times New Roman"/>
                <a:ea typeface="Calibri"/>
                <a:cs typeface="Times New Roman"/>
              </a:rPr>
              <a:t>в стадии формирования – 2</a:t>
            </a:r>
            <a:endParaRPr lang="ru-RU" sz="2900" dirty="0">
              <a:latin typeface="Calibri"/>
              <a:ea typeface="Calibri"/>
              <a:cs typeface="Times New Roman"/>
            </a:endParaRPr>
          </a:p>
          <a:p>
            <a:pPr marL="342900" marR="179705" lvl="0" indent="-342900" algn="ctr">
              <a:lnSpc>
                <a:spcPct val="115000"/>
              </a:lnSpc>
              <a:spcAft>
                <a:spcPts val="0"/>
              </a:spcAft>
              <a:buFont typeface="Symbol"/>
              <a:buChar char=""/>
              <a:tabLst>
                <a:tab pos="457200" algn="l"/>
              </a:tabLst>
            </a:pPr>
            <a:r>
              <a:rPr lang="ru-RU" sz="2900" dirty="0">
                <a:latin typeface="Times New Roman"/>
                <a:ea typeface="Calibri"/>
                <a:cs typeface="Times New Roman"/>
              </a:rPr>
              <a:t>сформирован – 3</a:t>
            </a:r>
            <a:endParaRPr lang="ru-RU" sz="2900" dirty="0">
              <a:effectLst/>
              <a:latin typeface="Calibri"/>
              <a:ea typeface="Calibri"/>
              <a:cs typeface="Times New Roman"/>
            </a:endParaRPr>
          </a:p>
        </p:txBody>
      </p:sp>
    </p:spTree>
    <p:extLst>
      <p:ext uri="{BB962C8B-B14F-4D97-AF65-F5344CB8AC3E}">
        <p14:creationId xmlns:p14="http://schemas.microsoft.com/office/powerpoint/2010/main" val="319396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2000" b="1" dirty="0">
                <a:solidFill>
                  <a:srgbClr val="A5C249">
                    <a:lumMod val="50000"/>
                  </a:srgbClr>
                </a:solidFill>
                <a:latin typeface="Arial Black" pitchFamily="34" charset="0"/>
              </a:rPr>
              <a:t>Развитие и образование ни одному человеку не могут быть даны или сообщены. Всякий, кто желает к ним приобщиться, должен достигнуть этого собственной деятельностью, собственными силами, собственным напряжением. </a:t>
            </a:r>
            <a:r>
              <a:rPr lang="ru-RU" sz="2800" b="1" dirty="0">
                <a:solidFill>
                  <a:srgbClr val="A5C249">
                    <a:lumMod val="50000"/>
                  </a:srgbClr>
                </a:solidFill>
                <a:latin typeface="Arial Black" pitchFamily="34" charset="0"/>
              </a:rPr>
              <a:t/>
            </a:r>
            <a:br>
              <a:rPr lang="ru-RU" sz="2800" b="1" dirty="0">
                <a:solidFill>
                  <a:srgbClr val="A5C249">
                    <a:lumMod val="50000"/>
                  </a:srgbClr>
                </a:solidFill>
                <a:latin typeface="Arial Black" pitchFamily="34" charset="0"/>
              </a:rPr>
            </a:br>
            <a:r>
              <a:rPr lang="ru-RU" sz="2800" b="1" dirty="0">
                <a:solidFill>
                  <a:srgbClr val="A5C249">
                    <a:lumMod val="50000"/>
                  </a:srgbClr>
                </a:solidFill>
                <a:latin typeface="Arial Black" pitchFamily="34" charset="0"/>
              </a:rPr>
              <a:t>                                         А. </a:t>
            </a:r>
            <a:r>
              <a:rPr lang="ru-RU" sz="2800" b="1" dirty="0" err="1">
                <a:solidFill>
                  <a:srgbClr val="A5C249">
                    <a:lumMod val="50000"/>
                  </a:srgbClr>
                </a:solidFill>
                <a:latin typeface="Arial Black" pitchFamily="34" charset="0"/>
              </a:rPr>
              <a:t>Дистервег</a:t>
            </a:r>
            <a:r>
              <a:rPr lang="ru-RU" sz="2800" b="1" dirty="0">
                <a:solidFill>
                  <a:srgbClr val="A5C249">
                    <a:lumMod val="50000"/>
                  </a:srgbClr>
                </a:solidFill>
                <a:latin typeface="Arial Black" pitchFamily="34" charset="0"/>
              </a:rPr>
              <a:t>            </a:t>
            </a:r>
            <a:br>
              <a:rPr lang="ru-RU" sz="2800" b="1" dirty="0">
                <a:solidFill>
                  <a:srgbClr val="A5C249">
                    <a:lumMod val="50000"/>
                  </a:srgbClr>
                </a:solidFill>
                <a:latin typeface="Arial Black" pitchFamily="34" charset="0"/>
              </a:rPr>
            </a:br>
            <a:endParaRPr lang="ru-RU" dirty="0"/>
          </a:p>
        </p:txBody>
      </p:sp>
      <p:sp>
        <p:nvSpPr>
          <p:cNvPr id="3" name="Подзаголовок 2"/>
          <p:cNvSpPr>
            <a:spLocks noGrp="1"/>
          </p:cNvSpPr>
          <p:nvPr>
            <p:ph type="subTitle" idx="1"/>
          </p:nvPr>
        </p:nvSpPr>
        <p:spPr/>
        <p:txBody>
          <a:bodyPr/>
          <a:lstStyle/>
          <a:p>
            <a:endParaRPr lang="ru-RU" dirty="0"/>
          </a:p>
        </p:txBody>
      </p:sp>
      <p:pic>
        <p:nvPicPr>
          <p:cNvPr id="4" name="Picture 2" descr="D:\Мои документы\Рабочий стол\Рисунки\загруженное (1).jpg"/>
          <p:cNvPicPr>
            <a:picLocks noChangeAspect="1" noChangeArrowheads="1"/>
          </p:cNvPicPr>
          <p:nvPr/>
        </p:nvPicPr>
        <p:blipFill>
          <a:blip r:embed="rId2"/>
          <a:srcRect/>
          <a:stretch>
            <a:fillRect/>
          </a:stretch>
        </p:blipFill>
        <p:spPr bwMode="auto">
          <a:xfrm>
            <a:off x="2627784" y="3140968"/>
            <a:ext cx="4392488" cy="2880320"/>
          </a:xfrm>
          <a:prstGeom prst="rect">
            <a:avLst/>
          </a:prstGeom>
          <a:noFill/>
        </p:spPr>
      </p:pic>
    </p:spTree>
    <p:extLst>
      <p:ext uri="{BB962C8B-B14F-4D97-AF65-F5344CB8AC3E}">
        <p14:creationId xmlns:p14="http://schemas.microsoft.com/office/powerpoint/2010/main" val="2211655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6231" y="476672"/>
            <a:ext cx="8568952" cy="5693866"/>
          </a:xfrm>
          <a:prstGeom prst="rect">
            <a:avLst/>
          </a:prstGeom>
        </p:spPr>
        <p:txBody>
          <a:bodyPr wrap="square">
            <a:spAutoFit/>
          </a:bodyPr>
          <a:lstStyle/>
          <a:p>
            <a:pPr marR="179705">
              <a:spcAft>
                <a:spcPts val="0"/>
              </a:spcAft>
            </a:pPr>
            <a:r>
              <a:rPr lang="ru-RU" sz="2800" dirty="0" smtClean="0">
                <a:solidFill>
                  <a:srgbClr val="FF0000"/>
                </a:solidFill>
                <a:latin typeface="Times New Roman"/>
                <a:ea typeface="Times New Roman"/>
              </a:rPr>
              <a:t>            </a:t>
            </a:r>
            <a:br>
              <a:rPr lang="ru-RU" sz="2800" dirty="0" smtClean="0">
                <a:solidFill>
                  <a:srgbClr val="FF0000"/>
                </a:solidFill>
                <a:latin typeface="Times New Roman"/>
                <a:ea typeface="Times New Roman"/>
              </a:rPr>
            </a:br>
            <a:r>
              <a:rPr lang="ru-RU" sz="2800" dirty="0" smtClean="0">
                <a:solidFill>
                  <a:srgbClr val="FF0000"/>
                </a:solidFill>
                <a:latin typeface="Times New Roman"/>
                <a:ea typeface="Times New Roman"/>
              </a:rPr>
              <a:t>          </a:t>
            </a:r>
            <a:r>
              <a:rPr lang="ru-RU" sz="2800" b="1" dirty="0" smtClean="0">
                <a:latin typeface="Times New Roman"/>
                <a:ea typeface="Times New Roman"/>
              </a:rPr>
              <a:t>Данная </a:t>
            </a:r>
            <a:r>
              <a:rPr lang="ru-RU" sz="2800" b="1" dirty="0">
                <a:latin typeface="Times New Roman"/>
                <a:ea typeface="Times New Roman"/>
              </a:rPr>
              <a:t>система диагностики позволяет:</a:t>
            </a:r>
          </a:p>
          <a:p>
            <a:pPr marR="179705" lvl="0" algn="just">
              <a:spcAft>
                <a:spcPts val="0"/>
              </a:spcAft>
            </a:pPr>
            <a:r>
              <a:rPr lang="ru-RU" sz="2800" dirty="0" smtClean="0">
                <a:latin typeface="Times New Roman"/>
                <a:ea typeface="Times New Roman"/>
              </a:rPr>
              <a:t>- Получить </a:t>
            </a:r>
            <a:r>
              <a:rPr lang="ru-RU" sz="2800" dirty="0">
                <a:latin typeface="Times New Roman"/>
                <a:ea typeface="Times New Roman"/>
              </a:rPr>
              <a:t>для педагогов и организаторов школьной психологической службы достоверную информацию о развитии общих способностей каждого ученика, о его уровне развития и качественных особенностях, недостатках мыслительного процесса</a:t>
            </a:r>
            <a:r>
              <a:rPr lang="ru-RU" sz="2800" dirty="0" smtClean="0">
                <a:latin typeface="Times New Roman"/>
                <a:ea typeface="Times New Roman"/>
              </a:rPr>
              <a:t>.</a:t>
            </a:r>
            <a:endParaRPr lang="ru-RU" sz="2800" dirty="0">
              <a:latin typeface="Times New Roman"/>
              <a:ea typeface="Times New Roman"/>
            </a:endParaRPr>
          </a:p>
          <a:p>
            <a:pPr marR="179705" lvl="0" algn="just">
              <a:spcAft>
                <a:spcPts val="0"/>
              </a:spcAft>
            </a:pPr>
            <a:r>
              <a:rPr lang="ru-RU" sz="2800" dirty="0" smtClean="0">
                <a:latin typeface="Times New Roman"/>
                <a:ea typeface="Times New Roman"/>
              </a:rPr>
              <a:t>- Осуществить </a:t>
            </a:r>
            <a:r>
              <a:rPr lang="ru-RU" sz="2800" dirty="0">
                <a:latin typeface="Times New Roman"/>
                <a:ea typeface="Times New Roman"/>
              </a:rPr>
              <a:t>попытку дифференциации учащихся по уровню развития общих способностей.</a:t>
            </a:r>
          </a:p>
          <a:p>
            <a:pPr marR="179705" lvl="0" algn="just">
              <a:spcAft>
                <a:spcPts val="0"/>
              </a:spcAft>
            </a:pPr>
            <a:r>
              <a:rPr lang="ru-RU" sz="2800" dirty="0" smtClean="0">
                <a:latin typeface="Times New Roman"/>
                <a:ea typeface="Times New Roman"/>
              </a:rPr>
              <a:t>- На </a:t>
            </a:r>
            <a:r>
              <a:rPr lang="ru-RU" sz="2800" dirty="0">
                <a:latin typeface="Times New Roman"/>
                <a:ea typeface="Times New Roman"/>
              </a:rPr>
              <a:t>основании данных исследований в течение ряда лет при систематической работе проследить динамику развития общих способностей учащихся за период обучения в школе.</a:t>
            </a:r>
            <a:endParaRPr lang="ru-RU" sz="2800" dirty="0">
              <a:effectLst/>
              <a:latin typeface="Times New Roman"/>
              <a:ea typeface="Times New Roman"/>
            </a:endParaRPr>
          </a:p>
        </p:txBody>
      </p:sp>
    </p:spTree>
    <p:extLst>
      <p:ext uri="{BB962C8B-B14F-4D97-AF65-F5344CB8AC3E}">
        <p14:creationId xmlns:p14="http://schemas.microsoft.com/office/powerpoint/2010/main" val="3916110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751344"/>
            <a:ext cx="8280920" cy="5293757"/>
          </a:xfrm>
          <a:prstGeom prst="rect">
            <a:avLst/>
          </a:prstGeom>
        </p:spPr>
        <p:txBody>
          <a:bodyPr wrap="square">
            <a:spAutoFit/>
          </a:bodyPr>
          <a:lstStyle/>
          <a:p>
            <a:pPr marR="179705" lvl="0">
              <a:spcAft>
                <a:spcPts val="0"/>
              </a:spcAft>
            </a:pPr>
            <a:r>
              <a:rPr lang="ru-RU" sz="2600" dirty="0" smtClean="0">
                <a:latin typeface="Times New Roman"/>
                <a:ea typeface="Times New Roman"/>
              </a:rPr>
              <a:t>- Разработать </a:t>
            </a:r>
            <a:r>
              <a:rPr lang="ru-RU" sz="2600" dirty="0">
                <a:latin typeface="Times New Roman"/>
                <a:ea typeface="Times New Roman"/>
              </a:rPr>
              <a:t>общие и индивидуальные рекомендации по коррекции умственного развития с целью создания оптимальных возможностей и условий для подтягивания слабых учащихся до уровня сильных, а также установить правильное направление развития детей, обнаруживающих особые способности.</a:t>
            </a:r>
          </a:p>
          <a:p>
            <a:pPr marR="179705" lvl="0">
              <a:spcAft>
                <a:spcPts val="0"/>
              </a:spcAft>
            </a:pPr>
            <a:r>
              <a:rPr lang="ru-RU" sz="2600" dirty="0" smtClean="0">
                <a:latin typeface="Times New Roman"/>
                <a:ea typeface="Times New Roman"/>
              </a:rPr>
              <a:t>- Проанализировать </a:t>
            </a:r>
            <a:r>
              <a:rPr lang="ru-RU" sz="2600" dirty="0">
                <a:latin typeface="Times New Roman"/>
                <a:ea typeface="Times New Roman"/>
              </a:rPr>
              <a:t>причины неуспеваемости школьников.</a:t>
            </a:r>
          </a:p>
          <a:p>
            <a:pPr marR="179705" lvl="0">
              <a:spcAft>
                <a:spcPts val="0"/>
              </a:spcAft>
            </a:pPr>
            <a:r>
              <a:rPr lang="ru-RU" sz="2600" dirty="0" smtClean="0">
                <a:latin typeface="Times New Roman"/>
                <a:ea typeface="Times New Roman"/>
              </a:rPr>
              <a:t>- Положить </a:t>
            </a:r>
            <a:r>
              <a:rPr lang="ru-RU" sz="2600" dirty="0">
                <a:latin typeface="Times New Roman"/>
                <a:ea typeface="Times New Roman"/>
              </a:rPr>
              <a:t>материалы, полученные в ходе исследования, в основу </a:t>
            </a:r>
            <a:r>
              <a:rPr lang="ru-RU" sz="2600" dirty="0" err="1">
                <a:latin typeface="Times New Roman"/>
                <a:ea typeface="Times New Roman"/>
              </a:rPr>
              <a:t>внутришкольного</a:t>
            </a:r>
            <a:r>
              <a:rPr lang="ru-RU" sz="2600" dirty="0">
                <a:latin typeface="Times New Roman"/>
                <a:ea typeface="Times New Roman"/>
              </a:rPr>
              <a:t> контроля для сравнительного анализа развивающего эффекта различных систем воспитания и обучения и проведения планомерной работы с </a:t>
            </a:r>
            <a:r>
              <a:rPr lang="ru-RU" sz="2600" dirty="0" smtClean="0">
                <a:latin typeface="Times New Roman"/>
                <a:ea typeface="Times New Roman"/>
              </a:rPr>
              <a:t>учителями.</a:t>
            </a:r>
            <a:endParaRPr lang="ru-RU" sz="2600" dirty="0">
              <a:effectLst/>
              <a:latin typeface="Times New Roman"/>
              <a:ea typeface="Times New Roman"/>
            </a:endParaRPr>
          </a:p>
        </p:txBody>
      </p:sp>
    </p:spTree>
    <p:extLst>
      <p:ext uri="{BB962C8B-B14F-4D97-AF65-F5344CB8AC3E}">
        <p14:creationId xmlns:p14="http://schemas.microsoft.com/office/powerpoint/2010/main" val="1574819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028343"/>
            <a:ext cx="8478688" cy="4524315"/>
          </a:xfrm>
          <a:prstGeom prst="rect">
            <a:avLst/>
          </a:prstGeom>
        </p:spPr>
        <p:txBody>
          <a:bodyPr wrap="square">
            <a:spAutoFit/>
          </a:bodyPr>
          <a:lstStyle/>
          <a:p>
            <a:pPr marR="179705" indent="540385" algn="just">
              <a:spcAft>
                <a:spcPts val="0"/>
              </a:spcAft>
            </a:pPr>
            <a:r>
              <a:rPr lang="ru-RU" sz="2400" dirty="0">
                <a:latin typeface="Times New Roman"/>
                <a:ea typeface="Times New Roman"/>
              </a:rPr>
              <a:t>Характеристика ожидаемых результатов должна даваться только в единстве всех компонентов образования. </a:t>
            </a:r>
            <a:endParaRPr lang="ru-RU" sz="2400" dirty="0" smtClean="0">
              <a:latin typeface="Times New Roman"/>
              <a:ea typeface="Times New Roman"/>
            </a:endParaRPr>
          </a:p>
          <a:p>
            <a:pPr marR="179705" indent="540385" algn="just">
              <a:spcAft>
                <a:spcPts val="0"/>
              </a:spcAft>
            </a:pPr>
            <a:r>
              <a:rPr lang="ru-RU" sz="2400" dirty="0" smtClean="0">
                <a:latin typeface="Times New Roman"/>
                <a:ea typeface="Times New Roman"/>
              </a:rPr>
              <a:t>Нецелесообразно </a:t>
            </a:r>
            <a:r>
              <a:rPr lang="ru-RU" sz="2400" dirty="0">
                <a:latin typeface="Times New Roman"/>
                <a:ea typeface="Times New Roman"/>
              </a:rPr>
              <a:t>рассматривать результаты освоения отдельных линий, поскольку даже их сумма может не отражать ни общей динамики развития ребенка с ОВЗ, ни качества его образования. </a:t>
            </a:r>
            <a:endParaRPr lang="ru-RU" sz="2400" dirty="0" smtClean="0">
              <a:latin typeface="Times New Roman"/>
              <a:ea typeface="Times New Roman"/>
            </a:endParaRPr>
          </a:p>
          <a:p>
            <a:pPr marR="179705" indent="540385" algn="just">
              <a:spcAft>
                <a:spcPts val="0"/>
              </a:spcAft>
            </a:pPr>
            <a:r>
              <a:rPr lang="ru-RU" sz="2400" dirty="0" smtClean="0">
                <a:latin typeface="Times New Roman"/>
                <a:ea typeface="Times New Roman"/>
              </a:rPr>
              <a:t>В </a:t>
            </a:r>
            <a:r>
              <a:rPr lang="ru-RU" sz="2400" dirty="0">
                <a:latin typeface="Times New Roman"/>
                <a:ea typeface="Times New Roman"/>
              </a:rPr>
              <a:t>частности, у части детей могут быть вполне закономерные локальные западения в освоении отдельных линий и даже областей образования, но такого рода неудачи ребенка не должны рассматриваться как показатель его </a:t>
            </a:r>
            <a:r>
              <a:rPr lang="ru-RU" sz="2400" dirty="0" err="1">
                <a:latin typeface="Times New Roman"/>
                <a:ea typeface="Times New Roman"/>
              </a:rPr>
              <a:t>неуспешности</a:t>
            </a:r>
            <a:r>
              <a:rPr lang="ru-RU" sz="2400" dirty="0">
                <a:latin typeface="Times New Roman"/>
                <a:ea typeface="Times New Roman"/>
              </a:rPr>
              <a:t> в целом и невозможности перехода на следующую ступень образования</a:t>
            </a:r>
            <a:r>
              <a:rPr lang="ru-RU" dirty="0">
                <a:latin typeface="Times New Roman"/>
                <a:ea typeface="Times New Roman"/>
              </a:rPr>
              <a:t>.</a:t>
            </a:r>
            <a:endParaRPr lang="ru-RU" dirty="0">
              <a:effectLst/>
              <a:latin typeface="Times New Roman"/>
              <a:ea typeface="Times New Roman"/>
            </a:endParaRPr>
          </a:p>
        </p:txBody>
      </p:sp>
    </p:spTree>
    <p:extLst>
      <p:ext uri="{BB962C8B-B14F-4D97-AF65-F5344CB8AC3E}">
        <p14:creationId xmlns:p14="http://schemas.microsoft.com/office/powerpoint/2010/main" val="4253749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05913"/>
            <a:ext cx="7848872" cy="5632311"/>
          </a:xfrm>
          <a:prstGeom prst="rect">
            <a:avLst/>
          </a:prstGeom>
        </p:spPr>
        <p:txBody>
          <a:bodyPr wrap="square">
            <a:spAutoFit/>
          </a:bodyPr>
          <a:lstStyle/>
          <a:p>
            <a:pPr marR="179705" indent="540385" algn="just">
              <a:spcAft>
                <a:spcPts val="0"/>
              </a:spcAft>
            </a:pPr>
            <a:r>
              <a:rPr lang="ru-RU" sz="2400" dirty="0">
                <a:latin typeface="Times New Roman"/>
                <a:ea typeface="Times New Roman"/>
              </a:rPr>
              <a:t>Общий подход к оценке знаний и умений ребенка по академическому компоненту </a:t>
            </a:r>
            <a:r>
              <a:rPr lang="ru-RU" sz="2400" dirty="0" smtClean="0">
                <a:latin typeface="Times New Roman"/>
                <a:ea typeface="Times New Roman"/>
              </a:rPr>
              <a:t>необходимо </a:t>
            </a:r>
            <a:r>
              <a:rPr lang="ru-RU" sz="2400" dirty="0">
                <a:latin typeface="Times New Roman"/>
                <a:ea typeface="Times New Roman"/>
              </a:rPr>
              <a:t>в целом сохранить в его традиционном виде применительно ко всем вариантам стандарта. </a:t>
            </a:r>
            <a:endParaRPr lang="ru-RU" sz="2400" dirty="0" smtClean="0">
              <a:latin typeface="Times New Roman"/>
              <a:ea typeface="Times New Roman"/>
            </a:endParaRPr>
          </a:p>
          <a:p>
            <a:pPr marR="179705" indent="540385" algn="just">
              <a:spcAft>
                <a:spcPts val="0"/>
              </a:spcAft>
            </a:pPr>
            <a:r>
              <a:rPr lang="ru-RU" sz="2400" dirty="0" smtClean="0">
                <a:latin typeface="Times New Roman"/>
                <a:ea typeface="Times New Roman"/>
              </a:rPr>
              <a:t>Вместе </a:t>
            </a:r>
            <a:r>
              <a:rPr lang="ru-RU" sz="2400" dirty="0">
                <a:latin typeface="Times New Roman"/>
                <a:ea typeface="Times New Roman"/>
              </a:rPr>
              <a:t>с тем учет особых образовательных потребностей ребенка с ОВЗ предполагает использование специальной и подробной шкалы оценок. </a:t>
            </a:r>
            <a:r>
              <a:rPr lang="ru-RU" sz="2400" dirty="0" smtClean="0">
                <a:latin typeface="Times New Roman"/>
                <a:ea typeface="Times New Roman"/>
              </a:rPr>
              <a:t>	Подобные </a:t>
            </a:r>
            <a:r>
              <a:rPr lang="ru-RU" sz="2400" dirty="0">
                <a:latin typeface="Times New Roman"/>
                <a:ea typeface="Times New Roman"/>
              </a:rPr>
              <a:t>шкалы необходимы для выявления даже минимальных шагов в продвижении ребенка в достижении ориентиров заданных стандартом и максимально точной оценки соотношения между ожидаемым и полученным результатом, что принципиально для построения и корректировки плана дальнейшего формирования академических знаний, умений и навыков выбранной области образования.</a:t>
            </a:r>
            <a:endParaRPr lang="ru-RU" sz="2400" dirty="0">
              <a:effectLst/>
              <a:latin typeface="Times New Roman"/>
              <a:ea typeface="Times New Roman"/>
            </a:endParaRPr>
          </a:p>
        </p:txBody>
      </p:sp>
    </p:spTree>
    <p:extLst>
      <p:ext uri="{BB962C8B-B14F-4D97-AF65-F5344CB8AC3E}">
        <p14:creationId xmlns:p14="http://schemas.microsoft.com/office/powerpoint/2010/main" val="7643256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1584176"/>
          </a:xfrm>
        </p:spPr>
        <p:txBody>
          <a:bodyPr>
            <a:normAutofit fontScale="90000"/>
          </a:bodyPr>
          <a:lstStyle/>
          <a:p>
            <a:pPr lvl="0">
              <a:lnSpc>
                <a:spcPct val="115000"/>
              </a:lnSpc>
              <a:spcBef>
                <a:spcPts val="0"/>
              </a:spcBef>
              <a:spcAft>
                <a:spcPts val="1000"/>
              </a:spcAft>
            </a:pPr>
            <a:r>
              <a:rPr lang="ru-RU" b="1" dirty="0">
                <a:solidFill>
                  <a:schemeClr val="tx1"/>
                </a:solidFill>
                <a:latin typeface="+mn-lt"/>
                <a:ea typeface="Calibri"/>
                <a:cs typeface="Calibri"/>
              </a:rPr>
              <a:t>Диагностическая карта </a:t>
            </a:r>
            <a:r>
              <a:rPr lang="ru-RU" b="1" dirty="0" smtClean="0">
                <a:solidFill>
                  <a:schemeClr val="tx1"/>
                </a:solidFill>
                <a:latin typeface="+mn-lt"/>
                <a:ea typeface="Calibri"/>
                <a:cs typeface="Calibri"/>
              </a:rPr>
              <a:t>ученика(</a:t>
            </a:r>
            <a:r>
              <a:rPr lang="ru-RU" b="1" dirty="0" err="1" smtClean="0">
                <a:solidFill>
                  <a:schemeClr val="tx1"/>
                </a:solidFill>
                <a:latin typeface="+mn-lt"/>
                <a:ea typeface="Calibri"/>
                <a:cs typeface="Calibri"/>
              </a:rPr>
              <a:t>цы</a:t>
            </a:r>
            <a:r>
              <a:rPr lang="ru-RU" b="1" dirty="0" smtClean="0">
                <a:solidFill>
                  <a:schemeClr val="tx1"/>
                </a:solidFill>
                <a:latin typeface="+mn-lt"/>
                <a:ea typeface="Calibri"/>
                <a:cs typeface="Calibri"/>
              </a:rPr>
              <a:t>) </a:t>
            </a:r>
            <a:br>
              <a:rPr lang="ru-RU" b="1" dirty="0" smtClean="0">
                <a:solidFill>
                  <a:schemeClr val="tx1"/>
                </a:solidFill>
                <a:latin typeface="+mn-lt"/>
                <a:ea typeface="Calibri"/>
                <a:cs typeface="Calibri"/>
              </a:rPr>
            </a:br>
            <a:r>
              <a:rPr lang="ru-RU" b="1" dirty="0" smtClean="0">
                <a:solidFill>
                  <a:srgbClr val="FF0000"/>
                </a:solidFill>
                <a:latin typeface="+mn-lt"/>
                <a:ea typeface="Calibri"/>
                <a:cs typeface="Calibri"/>
              </a:rPr>
              <a:t> </a:t>
            </a:r>
            <a:r>
              <a:rPr lang="ru-RU" sz="3600" dirty="0">
                <a:latin typeface="Calibri"/>
                <a:ea typeface="Calibri"/>
                <a:cs typeface="Times New Roman"/>
              </a:rPr>
              <a:t/>
            </a:r>
            <a:br>
              <a:rPr lang="ru-RU" sz="3600" dirty="0">
                <a:latin typeface="Calibri"/>
                <a:ea typeface="Calibri"/>
                <a:cs typeface="Times New Roman"/>
              </a:rPr>
            </a:br>
            <a:r>
              <a:rPr lang="ru-RU" sz="3300" b="1" dirty="0">
                <a:solidFill>
                  <a:prstClr val="black"/>
                </a:solidFill>
                <a:latin typeface="+mn-lt"/>
                <a:ea typeface="Calibri"/>
                <a:cs typeface="Calibri"/>
              </a:rPr>
              <a:t>Условные обозначения:</a:t>
            </a:r>
            <a:r>
              <a:rPr lang="ru-RU" sz="3300" dirty="0">
                <a:solidFill>
                  <a:prstClr val="black"/>
                </a:solidFill>
                <a:latin typeface="+mn-lt"/>
                <a:ea typeface="Calibri"/>
                <a:cs typeface="Times New Roman"/>
              </a:rPr>
              <a:t/>
            </a:r>
            <a:br>
              <a:rPr lang="ru-RU" sz="3300" dirty="0">
                <a:solidFill>
                  <a:prstClr val="black"/>
                </a:solidFill>
                <a:latin typeface="+mn-lt"/>
                <a:ea typeface="Calibri"/>
                <a:cs typeface="Times New Roman"/>
              </a:rPr>
            </a:br>
            <a:endParaRPr lang="ru-RU" sz="3300" dirty="0">
              <a:latin typeface="+mn-lt"/>
            </a:endParaRPr>
          </a:p>
        </p:txBody>
      </p:sp>
      <p:sp>
        <p:nvSpPr>
          <p:cNvPr id="4" name="Прямоугольник 3"/>
          <p:cNvSpPr/>
          <p:nvPr/>
        </p:nvSpPr>
        <p:spPr>
          <a:xfrm>
            <a:off x="1331640" y="2924944"/>
            <a:ext cx="5589515" cy="2357568"/>
          </a:xfrm>
          <a:prstGeom prst="rect">
            <a:avLst/>
          </a:prstGeom>
        </p:spPr>
        <p:txBody>
          <a:bodyPr wrap="square">
            <a:spAutoFit/>
          </a:bodyPr>
          <a:lstStyle/>
          <a:p>
            <a:pPr marL="342900" lvl="0" indent="-342900">
              <a:lnSpc>
                <a:spcPct val="115000"/>
              </a:lnSpc>
              <a:spcAft>
                <a:spcPts val="0"/>
              </a:spcAft>
              <a:buFont typeface="Symbol"/>
              <a:buChar char=""/>
              <a:tabLst>
                <a:tab pos="457200" algn="l"/>
              </a:tabLst>
            </a:pPr>
            <a:r>
              <a:rPr lang="ru-RU" sz="3200" dirty="0">
                <a:solidFill>
                  <a:srgbClr val="000000"/>
                </a:solidFill>
                <a:latin typeface="Calibri"/>
                <a:ea typeface="Calibri"/>
                <a:cs typeface="Calibri"/>
              </a:rPr>
              <a:t>навыка нет – 0</a:t>
            </a:r>
            <a:endParaRPr lang="ru-RU" sz="3200" dirty="0">
              <a:latin typeface="Calibri"/>
              <a:ea typeface="Calibri"/>
              <a:cs typeface="Times New Roman"/>
            </a:endParaRPr>
          </a:p>
          <a:p>
            <a:pPr marL="342900" lvl="0" indent="-342900">
              <a:lnSpc>
                <a:spcPct val="115000"/>
              </a:lnSpc>
              <a:spcAft>
                <a:spcPts val="0"/>
              </a:spcAft>
              <a:buFont typeface="Symbol"/>
              <a:buChar char=""/>
              <a:tabLst>
                <a:tab pos="457200" algn="l"/>
              </a:tabLst>
            </a:pPr>
            <a:r>
              <a:rPr lang="ru-RU" sz="3200" dirty="0">
                <a:solidFill>
                  <a:srgbClr val="000000"/>
                </a:solidFill>
                <a:latin typeface="Calibri"/>
                <a:ea typeface="Calibri"/>
                <a:cs typeface="Calibri"/>
              </a:rPr>
              <a:t>начинающийся навык – 1</a:t>
            </a:r>
            <a:endParaRPr lang="ru-RU" sz="3200" dirty="0">
              <a:latin typeface="Calibri"/>
              <a:ea typeface="Calibri"/>
              <a:cs typeface="Times New Roman"/>
            </a:endParaRPr>
          </a:p>
          <a:p>
            <a:pPr marL="342900" lvl="0" indent="-342900">
              <a:lnSpc>
                <a:spcPct val="115000"/>
              </a:lnSpc>
              <a:spcAft>
                <a:spcPts val="0"/>
              </a:spcAft>
              <a:buFont typeface="Symbol"/>
              <a:buChar char=""/>
              <a:tabLst>
                <a:tab pos="457200" algn="l"/>
              </a:tabLst>
            </a:pPr>
            <a:r>
              <a:rPr lang="ru-RU" sz="3200" dirty="0">
                <a:solidFill>
                  <a:srgbClr val="000000"/>
                </a:solidFill>
                <a:latin typeface="Calibri"/>
                <a:ea typeface="Calibri"/>
                <a:cs typeface="Calibri"/>
              </a:rPr>
              <a:t>в стадии формирования – 2</a:t>
            </a:r>
            <a:endParaRPr lang="ru-RU" sz="3200" dirty="0">
              <a:latin typeface="Calibri"/>
              <a:ea typeface="Calibri"/>
              <a:cs typeface="Times New Roman"/>
            </a:endParaRPr>
          </a:p>
          <a:p>
            <a:pPr marL="342900" lvl="0" indent="-342900">
              <a:lnSpc>
                <a:spcPct val="115000"/>
              </a:lnSpc>
              <a:spcAft>
                <a:spcPts val="0"/>
              </a:spcAft>
              <a:buFont typeface="Symbol"/>
              <a:buChar char=""/>
              <a:tabLst>
                <a:tab pos="457200" algn="l"/>
              </a:tabLst>
            </a:pPr>
            <a:r>
              <a:rPr lang="ru-RU" sz="3200" dirty="0">
                <a:solidFill>
                  <a:srgbClr val="000000"/>
                </a:solidFill>
                <a:latin typeface="Calibri"/>
                <a:ea typeface="Calibri"/>
                <a:cs typeface="Calibri"/>
              </a:rPr>
              <a:t>сформирован – 3</a:t>
            </a:r>
            <a:endParaRPr lang="ru-RU" sz="3200" dirty="0">
              <a:effectLst/>
              <a:latin typeface="Calibri"/>
              <a:ea typeface="Calibri"/>
              <a:cs typeface="Times New Roman"/>
            </a:endParaRPr>
          </a:p>
        </p:txBody>
      </p:sp>
    </p:spTree>
    <p:extLst>
      <p:ext uri="{BB962C8B-B14F-4D97-AF65-F5344CB8AC3E}">
        <p14:creationId xmlns:p14="http://schemas.microsoft.com/office/powerpoint/2010/main" val="31613574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769566196"/>
              </p:ext>
            </p:extLst>
          </p:nvPr>
        </p:nvGraphicFramePr>
        <p:xfrm>
          <a:off x="899592" y="476672"/>
          <a:ext cx="7560840" cy="5555742"/>
        </p:xfrm>
        <a:graphic>
          <a:graphicData uri="http://schemas.openxmlformats.org/drawingml/2006/table">
            <a:tbl>
              <a:tblPr firstRow="1" firstCol="1" bandRow="1"/>
              <a:tblGrid>
                <a:gridCol w="3660583"/>
                <a:gridCol w="361054"/>
                <a:gridCol w="361054"/>
                <a:gridCol w="361054"/>
                <a:gridCol w="361054"/>
                <a:gridCol w="361054"/>
                <a:gridCol w="361054"/>
                <a:gridCol w="361054"/>
                <a:gridCol w="361054"/>
                <a:gridCol w="1011825"/>
              </a:tblGrid>
              <a:tr h="0">
                <a:tc rowSpan="2">
                  <a:txBody>
                    <a:bodyPr/>
                    <a:lstStyle/>
                    <a:p>
                      <a:pPr algn="ctr">
                        <a:lnSpc>
                          <a:spcPct val="115000"/>
                        </a:lnSpc>
                        <a:spcAft>
                          <a:spcPts val="0"/>
                        </a:spcAft>
                      </a:pPr>
                      <a:r>
                        <a:rPr lang="ru-RU" sz="1400" dirty="0">
                          <a:effectLst/>
                          <a:latin typeface="Calibri"/>
                          <a:ea typeface="Calibri"/>
                          <a:cs typeface="Calibri"/>
                        </a:rPr>
                        <a:t>Наименование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900">
                          <a:effectLst/>
                          <a:latin typeface="Calibri"/>
                          <a:ea typeface="Calibri"/>
                          <a:cs typeface="Calibri"/>
                        </a:rPr>
                        <a:t>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u-RU" sz="900">
                          <a:effectLst/>
                          <a:latin typeface="Calibri"/>
                          <a:ea typeface="Calibri"/>
                          <a:cs typeface="Calibri"/>
                        </a:rPr>
                        <a:t>1</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pPr>
                      <a:r>
                        <a:rPr lang="ru-RU" sz="900">
                          <a:effectLst/>
                          <a:latin typeface="Calibri"/>
                          <a:ea typeface="Calibri"/>
                          <a:cs typeface="Calibri"/>
                        </a:rPr>
                        <a:t>2</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pPr>
                      <a:r>
                        <a:rPr lang="ru-RU" sz="900">
                          <a:effectLst/>
                          <a:latin typeface="Calibri"/>
                          <a:ea typeface="Calibri"/>
                          <a:cs typeface="Calibri"/>
                        </a:rPr>
                        <a:t>3</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lnSpc>
                          <a:spcPct val="115000"/>
                        </a:lnSpc>
                        <a:spcAft>
                          <a:spcPts val="0"/>
                        </a:spcAft>
                      </a:pPr>
                      <a:r>
                        <a:rPr lang="ru-RU" sz="900">
                          <a:effectLst/>
                          <a:latin typeface="Calibri"/>
                          <a:ea typeface="Calibri"/>
                          <a:cs typeface="Calibri"/>
                        </a:rPr>
                        <a:t>4</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0">
                <a:tc vMerge="1">
                  <a:txBody>
                    <a:bodyPr/>
                    <a:lstStyle/>
                    <a:p>
                      <a:endParaRPr lang="ru-RU"/>
                    </a:p>
                  </a:txBody>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1п/г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2п/г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1п/г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2п/г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1п/г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2п/г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1п/г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effectLst/>
                          <a:latin typeface="Calibri"/>
                          <a:ea typeface="Calibri"/>
                          <a:cs typeface="Calibri"/>
                        </a:rPr>
                        <a:t>2п/г</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10">
                  <a:txBody>
                    <a:bodyPr/>
                    <a:lstStyle/>
                    <a:p>
                      <a:pPr marL="685800">
                        <a:lnSpc>
                          <a:spcPct val="115000"/>
                        </a:lnSpc>
                        <a:spcAft>
                          <a:spcPts val="0"/>
                        </a:spcAft>
                      </a:pPr>
                      <a:r>
                        <a:rPr lang="ru-RU" sz="1400" b="1">
                          <a:effectLst/>
                          <a:latin typeface="Calibri"/>
                          <a:ea typeface="Calibri"/>
                          <a:cs typeface="Calibri"/>
                        </a:rPr>
                        <a:t>1. </a:t>
                      </a:r>
                      <a:r>
                        <a:rPr lang="ru-RU" sz="1400" b="1" i="1">
                          <a:effectLst/>
                          <a:latin typeface="Calibri"/>
                          <a:ea typeface="Calibri"/>
                          <a:cs typeface="Calibri"/>
                        </a:rPr>
                        <a:t>Графо-моторные умения</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0">
                <a:tc>
                  <a:txBody>
                    <a:bodyPr/>
                    <a:lstStyle/>
                    <a:p>
                      <a:pPr>
                        <a:lnSpc>
                          <a:spcPct val="115000"/>
                        </a:lnSpc>
                        <a:spcAft>
                          <a:spcPts val="0"/>
                        </a:spcAft>
                      </a:pPr>
                      <a:r>
                        <a:rPr lang="ru-RU" sz="1400" dirty="0">
                          <a:effectLst/>
                          <a:latin typeface="Calibri"/>
                          <a:ea typeface="Calibri"/>
                          <a:cs typeface="Calibri"/>
                        </a:rPr>
                        <a:t>Умение ориентироваться в пространстве тетради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Умение правильно держать ручку</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Обводка (шаблона, трафарета, по контуру, по точкам)</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Штриховка по указанному направлению</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Рисование геометрических фигур по клеткам</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Рисование по ориентировочным точкам</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Конструирование из геометрических фигур</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10">
                  <a:txBody>
                    <a:bodyPr/>
                    <a:lstStyle/>
                    <a:p>
                      <a:pPr marL="685800">
                        <a:lnSpc>
                          <a:spcPct val="115000"/>
                        </a:lnSpc>
                        <a:spcAft>
                          <a:spcPts val="0"/>
                        </a:spcAft>
                      </a:pPr>
                      <a:r>
                        <a:rPr lang="ru-RU" sz="1400" b="1" dirty="0">
                          <a:effectLst/>
                          <a:latin typeface="Calibri"/>
                          <a:ea typeface="Calibri"/>
                          <a:cs typeface="Calibri"/>
                        </a:rPr>
                        <a:t>2.</a:t>
                      </a:r>
                      <a:r>
                        <a:rPr lang="ru-RU" sz="1400" b="1" i="1" dirty="0">
                          <a:effectLst/>
                          <a:latin typeface="Calibri"/>
                          <a:ea typeface="Calibri"/>
                          <a:cs typeface="Calibri"/>
                        </a:rPr>
                        <a:t> Знания об окружающем мире</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0">
                <a:tc>
                  <a:txBody>
                    <a:bodyPr/>
                    <a:lstStyle/>
                    <a:p>
                      <a:pPr>
                        <a:lnSpc>
                          <a:spcPct val="115000"/>
                        </a:lnSpc>
                        <a:spcAft>
                          <a:spcPts val="0"/>
                        </a:spcAft>
                      </a:pPr>
                      <a:r>
                        <a:rPr lang="ru-RU" sz="1400" dirty="0">
                          <a:effectLst/>
                          <a:latin typeface="Calibri"/>
                          <a:ea typeface="Calibri"/>
                          <a:cs typeface="Calibri"/>
                        </a:rPr>
                        <a:t>Знание и называние своих данных (Ф. 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Знание имен своих родителей</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Знание своего адреса</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Названия основных цветов</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Размер предметов (согласно программе)</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Названия  частей суток</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Calibri"/>
                          <a:ea typeface="Calibri"/>
                          <a:cs typeface="Calibri"/>
                        </a:rPr>
                        <a:t>Названия дней недели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Названия дней (вчера, сегодня, завтра)</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a:effectLst/>
                          <a:latin typeface="Calibri"/>
                          <a:ea typeface="Calibri"/>
                          <a:cs typeface="Calibri"/>
                        </a:rPr>
                        <a:t>Определение времен года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7950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261488566"/>
              </p:ext>
            </p:extLst>
          </p:nvPr>
        </p:nvGraphicFramePr>
        <p:xfrm>
          <a:off x="683569" y="620688"/>
          <a:ext cx="7776863" cy="5256582"/>
        </p:xfrm>
        <a:graphic>
          <a:graphicData uri="http://schemas.openxmlformats.org/drawingml/2006/table">
            <a:tbl>
              <a:tblPr firstRow="1" firstCol="1" bandRow="1"/>
              <a:tblGrid>
                <a:gridCol w="4032447"/>
                <a:gridCol w="432048"/>
                <a:gridCol w="360040"/>
                <a:gridCol w="288032"/>
                <a:gridCol w="360040"/>
                <a:gridCol w="360040"/>
                <a:gridCol w="432048"/>
                <a:gridCol w="360040"/>
                <a:gridCol w="432048"/>
                <a:gridCol w="720080"/>
              </a:tblGrid>
              <a:tr h="259709">
                <a:tc gridSpan="10">
                  <a:txBody>
                    <a:bodyPr/>
                    <a:lstStyle/>
                    <a:p>
                      <a:pPr marL="685800">
                        <a:lnSpc>
                          <a:spcPct val="115000"/>
                        </a:lnSpc>
                        <a:spcAft>
                          <a:spcPts val="0"/>
                        </a:spcAft>
                      </a:pPr>
                      <a:r>
                        <a:rPr lang="ru-RU" sz="1200" b="1" dirty="0">
                          <a:effectLst/>
                          <a:latin typeface="+mn-lt"/>
                          <a:ea typeface="Calibri"/>
                          <a:cs typeface="Calibri"/>
                        </a:rPr>
                        <a:t>3.</a:t>
                      </a:r>
                      <a:r>
                        <a:rPr lang="ru-RU" sz="1200" b="1" i="1" dirty="0">
                          <a:effectLst/>
                          <a:latin typeface="+mn-lt"/>
                          <a:ea typeface="Calibri"/>
                          <a:cs typeface="Calibri"/>
                        </a:rPr>
                        <a:t> Социальная </a:t>
                      </a:r>
                      <a:r>
                        <a:rPr lang="ru-RU" sz="1200" b="1" i="1" dirty="0" err="1">
                          <a:effectLst/>
                          <a:latin typeface="+mn-lt"/>
                          <a:ea typeface="Calibri"/>
                          <a:cs typeface="Calibri"/>
                        </a:rPr>
                        <a:t>адаптированность</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6860">
                <a:tc>
                  <a:txBody>
                    <a:bodyPr/>
                    <a:lstStyle/>
                    <a:p>
                      <a:pPr>
                        <a:lnSpc>
                          <a:spcPct val="115000"/>
                        </a:lnSpc>
                        <a:spcAft>
                          <a:spcPts val="0"/>
                        </a:spcAft>
                      </a:pPr>
                      <a:r>
                        <a:rPr lang="ru-RU" sz="1400" b="0" dirty="0">
                          <a:effectLst/>
                          <a:latin typeface="+mn-lt"/>
                          <a:ea typeface="Calibri"/>
                          <a:cs typeface="Calibri"/>
                        </a:rPr>
                        <a:t>Умение сидеть за партой</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4779">
                <a:tc>
                  <a:txBody>
                    <a:bodyPr/>
                    <a:lstStyle/>
                    <a:p>
                      <a:pPr>
                        <a:lnSpc>
                          <a:spcPct val="115000"/>
                        </a:lnSpc>
                        <a:spcAft>
                          <a:spcPts val="0"/>
                        </a:spcAft>
                      </a:pPr>
                      <a:r>
                        <a:rPr lang="ru-RU" sz="1400" b="0" dirty="0">
                          <a:effectLst/>
                          <a:latin typeface="+mn-lt"/>
                          <a:ea typeface="Calibri"/>
                          <a:cs typeface="Calibri"/>
                        </a:rPr>
                        <a:t>Умение слушать и понимать объяснения и указания учителя</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4779">
                <a:tc>
                  <a:txBody>
                    <a:bodyPr/>
                    <a:lstStyle/>
                    <a:p>
                      <a:pPr>
                        <a:lnSpc>
                          <a:spcPct val="115000"/>
                        </a:lnSpc>
                        <a:spcAft>
                          <a:spcPts val="0"/>
                        </a:spcAft>
                      </a:pPr>
                      <a:r>
                        <a:rPr lang="ru-RU" sz="1400" b="0" dirty="0">
                          <a:effectLst/>
                          <a:latin typeface="+mn-lt"/>
                          <a:ea typeface="Calibri"/>
                          <a:cs typeface="Calibri"/>
                        </a:rPr>
                        <a:t>Навыки самообслуживания (умение пользоваться туалетом, за столом)</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Умение просить разрешения выйти из класса</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258">
                <a:tc>
                  <a:txBody>
                    <a:bodyPr/>
                    <a:lstStyle/>
                    <a:p>
                      <a:pPr>
                        <a:lnSpc>
                          <a:spcPct val="115000"/>
                        </a:lnSpc>
                        <a:spcAft>
                          <a:spcPts val="0"/>
                        </a:spcAft>
                      </a:pPr>
                      <a:r>
                        <a:rPr lang="ru-RU" sz="1400" b="0" dirty="0">
                          <a:effectLst/>
                          <a:latin typeface="+mn-lt"/>
                          <a:ea typeface="Calibri"/>
                          <a:cs typeface="Calibri"/>
                        </a:rPr>
                        <a:t>Навыки самообслуживания (умение пользоваться туалетом, поведение в столовой)</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Способность раздеть/разуть и одеть/обуть себя</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Умение вести себя в общественных местах</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258">
                <a:tc>
                  <a:txBody>
                    <a:bodyPr/>
                    <a:lstStyle/>
                    <a:p>
                      <a:pPr>
                        <a:lnSpc>
                          <a:spcPct val="115000"/>
                        </a:lnSpc>
                        <a:spcAft>
                          <a:spcPts val="0"/>
                        </a:spcAft>
                      </a:pPr>
                      <a:r>
                        <a:rPr lang="ru-RU" sz="1400" b="0" dirty="0">
                          <a:effectLst/>
                          <a:latin typeface="+mn-lt"/>
                          <a:ea typeface="Calibri"/>
                          <a:cs typeface="Calibri"/>
                        </a:rPr>
                        <a:t>Умение внятно выражать свои просьбы и желания, употреблять «вежливые» слова</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Умение правильно здороваться и прощаться</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Соблюдение правил личной гигиены</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4779">
                <a:tc>
                  <a:txBody>
                    <a:bodyPr/>
                    <a:lstStyle/>
                    <a:p>
                      <a:pPr>
                        <a:lnSpc>
                          <a:spcPct val="115000"/>
                        </a:lnSpc>
                        <a:spcAft>
                          <a:spcPts val="0"/>
                        </a:spcAft>
                      </a:pPr>
                      <a:r>
                        <a:rPr lang="ru-RU" sz="1400" b="0" dirty="0">
                          <a:effectLst/>
                          <a:latin typeface="+mn-lt"/>
                          <a:ea typeface="Calibri"/>
                          <a:cs typeface="Calibri"/>
                        </a:rPr>
                        <a:t>Умение выполнять несложные речевые инструкции</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860">
                <a:tc>
                  <a:txBody>
                    <a:bodyPr/>
                    <a:lstStyle/>
                    <a:p>
                      <a:pPr>
                        <a:lnSpc>
                          <a:spcPct val="115000"/>
                        </a:lnSpc>
                        <a:spcAft>
                          <a:spcPts val="0"/>
                        </a:spcAft>
                      </a:pPr>
                      <a:r>
                        <a:rPr lang="ru-RU" sz="1400" b="0" dirty="0">
                          <a:effectLst/>
                          <a:latin typeface="+mn-lt"/>
                          <a:ea typeface="Calibri"/>
                          <a:cs typeface="Calibri"/>
                        </a:rPr>
                        <a:t>Участие в игровой деятельности</a:t>
                      </a:r>
                      <a:endParaRPr lang="ru-RU" sz="1400" b="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effectLst/>
                          <a:latin typeface="+mn-lt"/>
                          <a:ea typeface="Calibri"/>
                          <a:cs typeface="Calibri"/>
                        </a:rPr>
                        <a:t> </a:t>
                      </a:r>
                      <a:endParaRPr lang="ru-RU" sz="1200" b="1">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dirty="0">
                          <a:effectLst/>
                          <a:latin typeface="+mn-lt"/>
                          <a:ea typeface="Calibri"/>
                          <a:cs typeface="Calibri"/>
                        </a:rPr>
                        <a:t> </a:t>
                      </a:r>
                      <a:endParaRPr lang="ru-RU" sz="1200" b="1"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526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65417009"/>
              </p:ext>
            </p:extLst>
          </p:nvPr>
        </p:nvGraphicFramePr>
        <p:xfrm>
          <a:off x="755576" y="836715"/>
          <a:ext cx="7560840" cy="5210793"/>
        </p:xfrm>
        <a:graphic>
          <a:graphicData uri="http://schemas.openxmlformats.org/drawingml/2006/table">
            <a:tbl>
              <a:tblPr firstRow="1" firstCol="1" bandRow="1"/>
              <a:tblGrid>
                <a:gridCol w="3816424"/>
                <a:gridCol w="432048"/>
                <a:gridCol w="360040"/>
                <a:gridCol w="360040"/>
                <a:gridCol w="360040"/>
                <a:gridCol w="360040"/>
                <a:gridCol w="360040"/>
                <a:gridCol w="360040"/>
                <a:gridCol w="432048"/>
                <a:gridCol w="720080"/>
              </a:tblGrid>
              <a:tr h="316456">
                <a:tc gridSpan="10">
                  <a:txBody>
                    <a:bodyPr/>
                    <a:lstStyle/>
                    <a:p>
                      <a:pPr marL="685800">
                        <a:lnSpc>
                          <a:spcPct val="115000"/>
                        </a:lnSpc>
                        <a:spcAft>
                          <a:spcPts val="0"/>
                        </a:spcAft>
                      </a:pPr>
                      <a:r>
                        <a:rPr lang="ru-RU" sz="1400" b="1" dirty="0">
                          <a:effectLst/>
                          <a:latin typeface="Calibri"/>
                          <a:ea typeface="Calibri"/>
                          <a:cs typeface="Calibri"/>
                        </a:rPr>
                        <a:t>4. </a:t>
                      </a:r>
                      <a:r>
                        <a:rPr lang="ru-RU" sz="1400" b="1" i="1" dirty="0">
                          <a:effectLst/>
                          <a:latin typeface="Calibri"/>
                          <a:ea typeface="Calibri"/>
                          <a:cs typeface="Calibri"/>
                        </a:rPr>
                        <a:t>Развитие связной речи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32912">
                <a:tc>
                  <a:txBody>
                    <a:bodyPr/>
                    <a:lstStyle/>
                    <a:p>
                      <a:pPr>
                        <a:lnSpc>
                          <a:spcPct val="115000"/>
                        </a:lnSpc>
                        <a:spcAft>
                          <a:spcPts val="0"/>
                        </a:spcAft>
                      </a:pPr>
                      <a:r>
                        <a:rPr lang="ru-RU" sz="1400" dirty="0">
                          <a:effectLst/>
                          <a:latin typeface="+mn-lt"/>
                          <a:ea typeface="Calibri"/>
                          <a:cs typeface="Calibri"/>
                        </a:rPr>
                        <a:t>Узнавание и называние конкретных предметов, изображенных на предметной картинке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912">
                <a:tc>
                  <a:txBody>
                    <a:bodyPr/>
                    <a:lstStyle/>
                    <a:p>
                      <a:pPr>
                        <a:lnSpc>
                          <a:spcPct val="115000"/>
                        </a:lnSpc>
                        <a:spcAft>
                          <a:spcPts val="0"/>
                        </a:spcAft>
                      </a:pPr>
                      <a:r>
                        <a:rPr lang="ru-RU" sz="1400" dirty="0">
                          <a:effectLst/>
                          <a:latin typeface="+mn-lt"/>
                          <a:ea typeface="Calibri"/>
                          <a:cs typeface="Calibri"/>
                        </a:rPr>
                        <a:t>Связное высказывание по несложной сюжетной картинке (серии картинок)</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Объем словарного запаса по основным лексическим темам</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912">
                <a:tc>
                  <a:txBody>
                    <a:bodyPr/>
                    <a:lstStyle/>
                    <a:p>
                      <a:pPr>
                        <a:lnSpc>
                          <a:spcPct val="115000"/>
                        </a:lnSpc>
                        <a:spcAft>
                          <a:spcPts val="0"/>
                        </a:spcAft>
                      </a:pPr>
                      <a:r>
                        <a:rPr lang="ru-RU" sz="1400" dirty="0">
                          <a:effectLst/>
                          <a:latin typeface="+mn-lt"/>
                          <a:ea typeface="Calibri"/>
                          <a:cs typeface="Calibri"/>
                        </a:rPr>
                        <a:t>Различение звуков окружающей действительности (шуршание, топот, хлопки)</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2912">
                <a:tc>
                  <a:txBody>
                    <a:bodyPr/>
                    <a:lstStyle/>
                    <a:p>
                      <a:pPr>
                        <a:lnSpc>
                          <a:spcPct val="115000"/>
                        </a:lnSpc>
                        <a:spcAft>
                          <a:spcPts val="0"/>
                        </a:spcAft>
                      </a:pPr>
                      <a:r>
                        <a:rPr lang="ru-RU" sz="1400" dirty="0">
                          <a:effectLst/>
                          <a:latin typeface="+mn-lt"/>
                          <a:ea typeface="Calibri"/>
                          <a:cs typeface="Calibri"/>
                        </a:rPr>
                        <a:t>Узнавание и имитация голосов животных (знание кто и как голос подает)</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Способность к участию в диалоге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Разучивание стихотворений</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Восстановление нарушенного порядка слов в предложении</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Умение восстанавливать деформированный текст</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456">
                <a:tc>
                  <a:txBody>
                    <a:bodyPr/>
                    <a:lstStyle/>
                    <a:p>
                      <a:pPr>
                        <a:lnSpc>
                          <a:spcPct val="115000"/>
                        </a:lnSpc>
                        <a:spcAft>
                          <a:spcPts val="0"/>
                        </a:spcAft>
                      </a:pPr>
                      <a:r>
                        <a:rPr lang="ru-RU" sz="1400" dirty="0">
                          <a:effectLst/>
                          <a:latin typeface="+mn-lt"/>
                          <a:ea typeface="Calibri"/>
                          <a:cs typeface="Calibri"/>
                        </a:rPr>
                        <a:t>Изложение текста по плану и опорным словам</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792276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224975783"/>
              </p:ext>
            </p:extLst>
          </p:nvPr>
        </p:nvGraphicFramePr>
        <p:xfrm>
          <a:off x="467544" y="548640"/>
          <a:ext cx="8136903" cy="3592450"/>
        </p:xfrm>
        <a:graphic>
          <a:graphicData uri="http://schemas.openxmlformats.org/drawingml/2006/table">
            <a:tbl>
              <a:tblPr firstRow="1" firstCol="1" bandRow="1"/>
              <a:tblGrid>
                <a:gridCol w="4232118"/>
                <a:gridCol w="304386"/>
                <a:gridCol w="360040"/>
                <a:gridCol w="360040"/>
                <a:gridCol w="360040"/>
                <a:gridCol w="360040"/>
                <a:gridCol w="360040"/>
                <a:gridCol w="360040"/>
                <a:gridCol w="360040"/>
                <a:gridCol w="1080119"/>
              </a:tblGrid>
              <a:tr h="249237">
                <a:tc gridSpan="10">
                  <a:txBody>
                    <a:bodyPr/>
                    <a:lstStyle/>
                    <a:p>
                      <a:pPr marL="685800">
                        <a:lnSpc>
                          <a:spcPct val="115000"/>
                        </a:lnSpc>
                        <a:spcAft>
                          <a:spcPts val="0"/>
                        </a:spcAft>
                      </a:pPr>
                      <a:r>
                        <a:rPr lang="ru-RU" sz="1400" b="1" dirty="0">
                          <a:effectLst/>
                          <a:latin typeface="Calibri"/>
                          <a:ea typeface="Calibri"/>
                          <a:cs typeface="Calibri"/>
                        </a:rPr>
                        <a:t>5. </a:t>
                      </a:r>
                      <a:r>
                        <a:rPr lang="ru-RU" sz="1400" b="1" i="1" dirty="0">
                          <a:effectLst/>
                          <a:latin typeface="Calibri"/>
                          <a:ea typeface="Calibri"/>
                          <a:cs typeface="Calibri"/>
                        </a:rPr>
                        <a:t>Чтение и развитие речи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0">
                <a:tc>
                  <a:txBody>
                    <a:bodyPr/>
                    <a:lstStyle/>
                    <a:p>
                      <a:pPr>
                        <a:lnSpc>
                          <a:spcPct val="115000"/>
                        </a:lnSpc>
                        <a:spcAft>
                          <a:spcPts val="0"/>
                        </a:spcAft>
                      </a:pPr>
                      <a:r>
                        <a:rPr lang="ru-RU" sz="1400" dirty="0">
                          <a:effectLst/>
                          <a:latin typeface="+mn-lt"/>
                          <a:ea typeface="Calibri"/>
                          <a:cs typeface="Calibri"/>
                        </a:rPr>
                        <a:t>Практическое овладение терминами «слово» и «предложение»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Практическое овладение термином «слог»</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Умение делить слова на слоги </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Умение слышать и выделять первый звук в слове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Дифференциация гласных и согласных звуков на слух и в произношении</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Умение отвечать на вопросы по содержанию прослушанного или с опорой на наглядные средства</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Соотнесение звука и буквы</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Усвоение звуков и букв по мере их изучения</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Образование и чтение слогов</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Calibri"/>
                          <a:ea typeface="Calibri"/>
                          <a:cs typeface="Calibri"/>
                        </a:rPr>
                        <a:t> </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Побуквенное чтение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Calibri"/>
                          <a:ea typeface="Calibri"/>
                          <a:cs typeface="Calibri"/>
                        </a:rPr>
                        <a:t>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94664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478332"/>
              </p:ext>
            </p:extLst>
          </p:nvPr>
        </p:nvGraphicFramePr>
        <p:xfrm>
          <a:off x="539552" y="1751863"/>
          <a:ext cx="7851489" cy="3749235"/>
        </p:xfrm>
        <a:graphic>
          <a:graphicData uri="http://schemas.openxmlformats.org/drawingml/2006/table">
            <a:tbl>
              <a:tblPr firstRow="1" firstCol="1" bandRow="1"/>
              <a:tblGrid>
                <a:gridCol w="4193160"/>
                <a:gridCol w="406481"/>
                <a:gridCol w="406481"/>
                <a:gridCol w="406481"/>
                <a:gridCol w="406481"/>
                <a:gridCol w="406481"/>
                <a:gridCol w="406481"/>
                <a:gridCol w="406481"/>
                <a:gridCol w="406481"/>
                <a:gridCol w="406481"/>
              </a:tblGrid>
              <a:tr h="0">
                <a:tc>
                  <a:txBody>
                    <a:bodyPr/>
                    <a:lstStyle/>
                    <a:p>
                      <a:pPr>
                        <a:lnSpc>
                          <a:spcPct val="115000"/>
                        </a:lnSpc>
                        <a:spcAft>
                          <a:spcPts val="0"/>
                        </a:spcAft>
                      </a:pPr>
                      <a:r>
                        <a:rPr lang="ru-RU" sz="1400" dirty="0" err="1">
                          <a:effectLst/>
                          <a:latin typeface="+mn-lt"/>
                          <a:ea typeface="Calibri"/>
                          <a:cs typeface="Calibri"/>
                        </a:rPr>
                        <a:t>Послоговое</a:t>
                      </a:r>
                      <a:r>
                        <a:rPr lang="ru-RU" sz="1400" dirty="0">
                          <a:effectLst/>
                          <a:latin typeface="+mn-lt"/>
                          <a:ea typeface="Calibri"/>
                          <a:cs typeface="Calibri"/>
                        </a:rPr>
                        <a:t> чтение</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Чтение по слогам с последующим их повторением целым словом</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Чтение целым словом</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Соотнесение прочитанного слова с предметом или картинкой</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Понимание прочитанного</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Пересказ с опорой на картинно-символический план к каждому предложению</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Пересказ с опорой на серию сюжетных картин или рисунок (со 2 класса)</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Пересказ текста по частям словами, близкими к тексту (с 3 класса)</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ru-RU" sz="1400" dirty="0">
                          <a:effectLst/>
                          <a:latin typeface="+mn-lt"/>
                          <a:ea typeface="Calibri"/>
                          <a:cs typeface="Calibri"/>
                        </a:rPr>
                        <a:t>Выделение в тексте слов, характеризующих персонажей, использование этих слов в пересказе (с 3 класса)</a:t>
                      </a:r>
                      <a:endParaRPr lang="ru-RU"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7119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0"/>
            <a:ext cx="7772400" cy="1800200"/>
          </a:xfrm>
        </p:spPr>
        <p:txBody>
          <a:bodyPr>
            <a:normAutofit/>
          </a:bodyPr>
          <a:lstStyle/>
          <a:p>
            <a:pPr lvl="0">
              <a:spcBef>
                <a:spcPts val="0"/>
              </a:spcBef>
            </a:pPr>
            <a:r>
              <a:rPr lang="ru-RU" b="1" cap="all" dirty="0">
                <a:ln/>
                <a:solidFill>
                  <a:srgbClr val="A5C249">
                    <a:lumMod val="50000"/>
                  </a:srgbClr>
                </a:solidFill>
                <a:effectLst>
                  <a:outerShdw blurRad="19685" dist="12700" dir="5400000" algn="tl" rotWithShape="0">
                    <a:srgbClr val="0F6FC6">
                      <a:satMod val="130000"/>
                      <a:alpha val="60000"/>
                    </a:srgbClr>
                  </a:outerShdw>
                  <a:reflection blurRad="10000" stA="55000" endPos="48000" dist="500" dir="5400000" sy="-100000" algn="bl" rotWithShape="0"/>
                </a:effectLst>
                <a:latin typeface="Arial Black" pitchFamily="34" charset="0"/>
              </a:rPr>
              <a:t>Мониторинг</a:t>
            </a:r>
            <a:br>
              <a:rPr lang="ru-RU" b="1" cap="all" dirty="0">
                <a:ln/>
                <a:solidFill>
                  <a:srgbClr val="A5C249">
                    <a:lumMod val="50000"/>
                  </a:srgbClr>
                </a:solidFill>
                <a:effectLst>
                  <a:outerShdw blurRad="19685" dist="12700" dir="5400000" algn="tl" rotWithShape="0">
                    <a:srgbClr val="0F6FC6">
                      <a:satMod val="130000"/>
                      <a:alpha val="60000"/>
                    </a:srgbClr>
                  </a:outerShdw>
                  <a:reflection blurRad="10000" stA="55000" endPos="48000" dist="500" dir="5400000" sy="-100000" algn="bl" rotWithShape="0"/>
                </a:effectLst>
                <a:latin typeface="Arial Black" pitchFamily="34" charset="0"/>
              </a:rPr>
            </a:br>
            <a:endParaRPr lang="ru-RU" dirty="0"/>
          </a:p>
        </p:txBody>
      </p:sp>
      <p:sp>
        <p:nvSpPr>
          <p:cNvPr id="3" name="Подзаголовок 2"/>
          <p:cNvSpPr>
            <a:spLocks noGrp="1"/>
          </p:cNvSpPr>
          <p:nvPr>
            <p:ph type="subTitle" idx="1"/>
          </p:nvPr>
        </p:nvSpPr>
        <p:spPr>
          <a:xfrm>
            <a:off x="1691680" y="5733256"/>
            <a:ext cx="6400800" cy="570840"/>
          </a:xfrm>
        </p:spPr>
        <p:txBody>
          <a:bodyPr>
            <a:normAutofit/>
          </a:bodyPr>
          <a:lstStyle/>
          <a:p>
            <a:endParaRPr lang="ru-RU" dirty="0"/>
          </a:p>
        </p:txBody>
      </p:sp>
      <p:sp>
        <p:nvSpPr>
          <p:cNvPr id="4" name="Прямоугольник 3"/>
          <p:cNvSpPr/>
          <p:nvPr/>
        </p:nvSpPr>
        <p:spPr>
          <a:xfrm>
            <a:off x="179512" y="1772816"/>
            <a:ext cx="8820472" cy="3539430"/>
          </a:xfrm>
          <a:prstGeom prst="rect">
            <a:avLst/>
          </a:prstGeom>
        </p:spPr>
        <p:txBody>
          <a:bodyPr wrap="square">
            <a:spAutoFit/>
          </a:bodyPr>
          <a:lstStyle/>
          <a:p>
            <a:pPr lvl="0" algn="ctr"/>
            <a:r>
              <a:rPr lang="ru-RU" sz="3200" b="1" dirty="0">
                <a:latin typeface="Calibri"/>
              </a:rPr>
              <a:t>– это система организации, сбора, хранения, обработки, анализа и распространения информации о деятельности школы, обеспечивающая непрерывное слежение за состоянием одной или нескольких систем ОУ и прогнозирование их </a:t>
            </a:r>
            <a:endParaRPr lang="ru-RU" sz="3200" b="1" dirty="0" smtClean="0">
              <a:latin typeface="Calibri"/>
            </a:endParaRPr>
          </a:p>
          <a:p>
            <a:pPr lvl="0" algn="ctr"/>
            <a:r>
              <a:rPr lang="ru-RU" sz="3200" b="1" dirty="0" smtClean="0">
                <a:latin typeface="Calibri"/>
              </a:rPr>
              <a:t>развития</a:t>
            </a:r>
            <a:r>
              <a:rPr lang="ru-RU" sz="3200" dirty="0">
                <a:latin typeface="Calibri"/>
              </a:rPr>
              <a:t>.</a:t>
            </a:r>
          </a:p>
        </p:txBody>
      </p:sp>
    </p:spTree>
    <p:extLst>
      <p:ext uri="{BB962C8B-B14F-4D97-AF65-F5344CB8AC3E}">
        <p14:creationId xmlns:p14="http://schemas.microsoft.com/office/powerpoint/2010/main" val="344688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405594729"/>
              </p:ext>
            </p:extLst>
          </p:nvPr>
        </p:nvGraphicFramePr>
        <p:xfrm>
          <a:off x="683568" y="620687"/>
          <a:ext cx="7992891" cy="5831961"/>
        </p:xfrm>
        <a:graphic>
          <a:graphicData uri="http://schemas.openxmlformats.org/drawingml/2006/table">
            <a:tbl>
              <a:tblPr firstRow="1" firstCol="1" bandRow="1"/>
              <a:tblGrid>
                <a:gridCol w="4234203"/>
                <a:gridCol w="417632"/>
                <a:gridCol w="417632"/>
                <a:gridCol w="417632"/>
                <a:gridCol w="417632"/>
                <a:gridCol w="417632"/>
                <a:gridCol w="417632"/>
                <a:gridCol w="417632"/>
                <a:gridCol w="417632"/>
                <a:gridCol w="417632"/>
              </a:tblGrid>
              <a:tr h="306945">
                <a:tc>
                  <a:txBody>
                    <a:bodyPr/>
                    <a:lstStyle/>
                    <a:p>
                      <a:pPr>
                        <a:lnSpc>
                          <a:spcPct val="115000"/>
                        </a:lnSpc>
                        <a:spcAft>
                          <a:spcPts val="0"/>
                        </a:spcAft>
                      </a:pPr>
                      <a:r>
                        <a:rPr lang="ru-RU" sz="1600" dirty="0">
                          <a:effectLst/>
                          <a:latin typeface="Calibri"/>
                          <a:ea typeface="Calibri"/>
                          <a:cs typeface="Calibri"/>
                        </a:rPr>
                        <a:t>                        6. </a:t>
                      </a:r>
                      <a:r>
                        <a:rPr lang="ru-RU" sz="1600" b="1" i="1" dirty="0">
                          <a:effectLst/>
                          <a:latin typeface="Calibri"/>
                          <a:ea typeface="Calibri"/>
                          <a:cs typeface="Calibri"/>
                        </a:rPr>
                        <a:t>Письмо и чистописание</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0836">
                <a:tc>
                  <a:txBody>
                    <a:bodyPr/>
                    <a:lstStyle/>
                    <a:p>
                      <a:pPr>
                        <a:lnSpc>
                          <a:spcPct val="115000"/>
                        </a:lnSpc>
                        <a:spcAft>
                          <a:spcPts val="0"/>
                        </a:spcAft>
                      </a:pPr>
                      <a:r>
                        <a:rPr lang="ru-RU" sz="1600" dirty="0">
                          <a:effectLst/>
                          <a:latin typeface="Calibri"/>
                          <a:ea typeface="Calibri"/>
                          <a:cs typeface="Calibri"/>
                        </a:rPr>
                        <a:t>Вычерчивание горизонтальных, вертикальных, наклонных прямых линий по ориентирам</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0836">
                <a:tc>
                  <a:txBody>
                    <a:bodyPr/>
                    <a:lstStyle/>
                    <a:p>
                      <a:pPr>
                        <a:lnSpc>
                          <a:spcPct val="115000"/>
                        </a:lnSpc>
                        <a:spcAft>
                          <a:spcPts val="0"/>
                        </a:spcAft>
                      </a:pPr>
                      <a:r>
                        <a:rPr lang="ru-RU" sz="1600" dirty="0">
                          <a:effectLst/>
                          <a:latin typeface="Calibri"/>
                          <a:ea typeface="Calibri"/>
                          <a:cs typeface="Calibri"/>
                        </a:rPr>
                        <a:t>Вычерчивание горизонтальных, вертикальных, наклонных прямых линий по образцу</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945">
                <a:tc>
                  <a:txBody>
                    <a:bodyPr/>
                    <a:lstStyle/>
                    <a:p>
                      <a:pPr>
                        <a:lnSpc>
                          <a:spcPct val="115000"/>
                        </a:lnSpc>
                        <a:spcAft>
                          <a:spcPts val="0"/>
                        </a:spcAft>
                      </a:pPr>
                      <a:r>
                        <a:rPr lang="ru-RU" sz="1600" dirty="0">
                          <a:effectLst/>
                          <a:latin typeface="Calibri"/>
                          <a:ea typeface="Calibri"/>
                          <a:cs typeface="Calibri"/>
                        </a:rPr>
                        <a:t>Соединение палочек в разных сочетаниях</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891">
                <a:tc>
                  <a:txBody>
                    <a:bodyPr/>
                    <a:lstStyle/>
                    <a:p>
                      <a:pPr>
                        <a:lnSpc>
                          <a:spcPct val="115000"/>
                        </a:lnSpc>
                        <a:spcAft>
                          <a:spcPts val="0"/>
                        </a:spcAft>
                      </a:pPr>
                      <a:r>
                        <a:rPr lang="ru-RU" sz="1600" dirty="0">
                          <a:effectLst/>
                          <a:latin typeface="Calibri"/>
                          <a:ea typeface="Calibri"/>
                          <a:cs typeface="Calibri"/>
                        </a:rPr>
                        <a:t>Употребление заглавной буквы в начале предложения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945">
                <a:tc>
                  <a:txBody>
                    <a:bodyPr/>
                    <a:lstStyle/>
                    <a:p>
                      <a:pPr>
                        <a:lnSpc>
                          <a:spcPct val="115000"/>
                        </a:lnSpc>
                        <a:spcAft>
                          <a:spcPts val="0"/>
                        </a:spcAft>
                      </a:pPr>
                      <a:r>
                        <a:rPr lang="ru-RU" sz="1600" dirty="0">
                          <a:effectLst/>
                          <a:latin typeface="Calibri"/>
                          <a:ea typeface="Calibri"/>
                          <a:cs typeface="Calibri"/>
                        </a:rPr>
                        <a:t>Употребление точки в конце предложения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945">
                <a:tc>
                  <a:txBody>
                    <a:bodyPr/>
                    <a:lstStyle/>
                    <a:p>
                      <a:pPr>
                        <a:lnSpc>
                          <a:spcPct val="115000"/>
                        </a:lnSpc>
                        <a:spcAft>
                          <a:spcPts val="0"/>
                        </a:spcAft>
                      </a:pPr>
                      <a:r>
                        <a:rPr lang="ru-RU" sz="1600" dirty="0">
                          <a:effectLst/>
                          <a:latin typeface="Calibri"/>
                          <a:ea typeface="Calibri"/>
                          <a:cs typeface="Calibri"/>
                        </a:rPr>
                        <a:t>Заглавная буква в именах Собственных</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945">
                <a:tc>
                  <a:txBody>
                    <a:bodyPr/>
                    <a:lstStyle/>
                    <a:p>
                      <a:pPr>
                        <a:lnSpc>
                          <a:spcPct val="115000"/>
                        </a:lnSpc>
                        <a:spcAft>
                          <a:spcPts val="0"/>
                        </a:spcAft>
                      </a:pPr>
                      <a:r>
                        <a:rPr lang="ru-RU" sz="1600" dirty="0">
                          <a:effectLst/>
                          <a:latin typeface="Calibri"/>
                          <a:ea typeface="Calibri"/>
                          <a:cs typeface="Calibri"/>
                        </a:rPr>
                        <a:t>Письмо под диктовку</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891">
                <a:tc>
                  <a:txBody>
                    <a:bodyPr/>
                    <a:lstStyle/>
                    <a:p>
                      <a:pPr>
                        <a:lnSpc>
                          <a:spcPct val="115000"/>
                        </a:lnSpc>
                        <a:spcAft>
                          <a:spcPts val="0"/>
                        </a:spcAft>
                      </a:pPr>
                      <a:r>
                        <a:rPr lang="ru-RU" sz="1600" dirty="0">
                          <a:effectLst/>
                          <a:latin typeface="Calibri"/>
                          <a:ea typeface="Calibri"/>
                          <a:cs typeface="Calibri"/>
                        </a:rPr>
                        <a:t>Вставка пропущенных букв в словах под картинками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891">
                <a:tc>
                  <a:txBody>
                    <a:bodyPr/>
                    <a:lstStyle/>
                    <a:p>
                      <a:pPr>
                        <a:lnSpc>
                          <a:spcPct val="115000"/>
                        </a:lnSpc>
                        <a:spcAft>
                          <a:spcPts val="0"/>
                        </a:spcAft>
                      </a:pPr>
                      <a:r>
                        <a:rPr lang="ru-RU" sz="1600" dirty="0">
                          <a:effectLst/>
                          <a:latin typeface="Calibri"/>
                          <a:ea typeface="Calibri"/>
                          <a:cs typeface="Calibri"/>
                        </a:rPr>
                        <a:t>Соединение письменных букв в слоги и слова</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891">
                <a:tc>
                  <a:txBody>
                    <a:bodyPr/>
                    <a:lstStyle/>
                    <a:p>
                      <a:pPr>
                        <a:lnSpc>
                          <a:spcPct val="115000"/>
                        </a:lnSpc>
                        <a:spcAft>
                          <a:spcPts val="0"/>
                        </a:spcAft>
                      </a:pPr>
                      <a:r>
                        <a:rPr lang="ru-RU" sz="1600" dirty="0">
                          <a:effectLst/>
                          <a:latin typeface="Calibri"/>
                          <a:ea typeface="Calibri"/>
                          <a:cs typeface="Calibri"/>
                        </a:rPr>
                        <a:t>Списывание предложений с дополнением пропущенных слов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54040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877485713"/>
              </p:ext>
            </p:extLst>
          </p:nvPr>
        </p:nvGraphicFramePr>
        <p:xfrm>
          <a:off x="539553" y="1052736"/>
          <a:ext cx="7992887" cy="4206240"/>
        </p:xfrm>
        <a:graphic>
          <a:graphicData uri="http://schemas.openxmlformats.org/drawingml/2006/table">
            <a:tbl>
              <a:tblPr firstRow="1" firstCol="1" bandRow="1"/>
              <a:tblGrid>
                <a:gridCol w="4002458"/>
                <a:gridCol w="443381"/>
                <a:gridCol w="443381"/>
                <a:gridCol w="443381"/>
                <a:gridCol w="443381"/>
                <a:gridCol w="443381"/>
                <a:gridCol w="443381"/>
                <a:gridCol w="443381"/>
                <a:gridCol w="443381"/>
                <a:gridCol w="443381"/>
              </a:tblGrid>
              <a:tr h="369368">
                <a:tc>
                  <a:txBody>
                    <a:bodyPr/>
                    <a:lstStyle/>
                    <a:p>
                      <a:pPr>
                        <a:lnSpc>
                          <a:spcPct val="115000"/>
                        </a:lnSpc>
                        <a:spcAft>
                          <a:spcPts val="0"/>
                        </a:spcAft>
                      </a:pPr>
                      <a:r>
                        <a:rPr lang="ru-RU" sz="1600" dirty="0">
                          <a:effectLst/>
                          <a:latin typeface="Calibri"/>
                          <a:ea typeface="Calibri"/>
                          <a:cs typeface="Calibri"/>
                        </a:rPr>
                        <a:t>Выполнение письменных упражнений по учебнику с помощью учителя </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368">
                <a:tc>
                  <a:txBody>
                    <a:bodyPr/>
                    <a:lstStyle/>
                    <a:p>
                      <a:pPr>
                        <a:lnSpc>
                          <a:spcPct val="115000"/>
                        </a:lnSpc>
                        <a:spcAft>
                          <a:spcPts val="0"/>
                        </a:spcAft>
                      </a:pPr>
                      <a:r>
                        <a:rPr lang="ru-RU" sz="1600" dirty="0">
                          <a:effectLst/>
                          <a:latin typeface="Calibri"/>
                          <a:ea typeface="Calibri"/>
                          <a:cs typeface="Calibri"/>
                        </a:rPr>
                        <a:t>Выполнение письменных упражнений по учебнику самостоятельно</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368">
                <a:tc>
                  <a:txBody>
                    <a:bodyPr/>
                    <a:lstStyle/>
                    <a:p>
                      <a:pPr>
                        <a:lnSpc>
                          <a:spcPct val="115000"/>
                        </a:lnSpc>
                        <a:spcAft>
                          <a:spcPts val="0"/>
                        </a:spcAft>
                      </a:pPr>
                      <a:r>
                        <a:rPr lang="ru-RU" sz="1600" dirty="0">
                          <a:effectLst/>
                          <a:latin typeface="Calibri"/>
                          <a:ea typeface="Calibri"/>
                          <a:cs typeface="Calibri"/>
                        </a:rPr>
                        <a:t>Письмо под диктовку с соблюдением изученных правил правописания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368">
                <a:tc>
                  <a:txBody>
                    <a:bodyPr/>
                    <a:lstStyle/>
                    <a:p>
                      <a:pPr>
                        <a:lnSpc>
                          <a:spcPct val="115000"/>
                        </a:lnSpc>
                        <a:spcAft>
                          <a:spcPts val="0"/>
                        </a:spcAft>
                      </a:pPr>
                      <a:r>
                        <a:rPr lang="ru-RU" sz="1600" dirty="0">
                          <a:effectLst/>
                          <a:latin typeface="Calibri"/>
                          <a:ea typeface="Calibri"/>
                          <a:cs typeface="Calibri"/>
                        </a:rPr>
                        <a:t>Различение частей речи соответственно программе</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092">
                <a:tc>
                  <a:txBody>
                    <a:bodyPr/>
                    <a:lstStyle/>
                    <a:p>
                      <a:pPr>
                        <a:lnSpc>
                          <a:spcPct val="115000"/>
                        </a:lnSpc>
                        <a:spcAft>
                          <a:spcPts val="0"/>
                        </a:spcAft>
                      </a:pPr>
                      <a:r>
                        <a:rPr lang="ru-RU" sz="1600" dirty="0">
                          <a:effectLst/>
                          <a:latin typeface="Calibri"/>
                          <a:ea typeface="Calibri"/>
                          <a:cs typeface="Calibri"/>
                        </a:rPr>
                        <a:t>Раздельное написание предлогов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368">
                <a:tc>
                  <a:txBody>
                    <a:bodyPr/>
                    <a:lstStyle/>
                    <a:p>
                      <a:pPr>
                        <a:lnSpc>
                          <a:spcPct val="115000"/>
                        </a:lnSpc>
                        <a:spcAft>
                          <a:spcPts val="0"/>
                        </a:spcAft>
                      </a:pPr>
                      <a:r>
                        <a:rPr lang="ru-RU" sz="1600" dirty="0">
                          <a:effectLst/>
                          <a:latin typeface="Calibri"/>
                          <a:ea typeface="Calibri"/>
                          <a:cs typeface="Calibri"/>
                        </a:rPr>
                        <a:t>Знание и нахождение в предложении главных членов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092">
                <a:tc>
                  <a:txBody>
                    <a:bodyPr/>
                    <a:lstStyle/>
                    <a:p>
                      <a:pPr>
                        <a:lnSpc>
                          <a:spcPct val="115000"/>
                        </a:lnSpc>
                        <a:spcAft>
                          <a:spcPts val="0"/>
                        </a:spcAft>
                      </a:pPr>
                      <a:r>
                        <a:rPr lang="ru-RU" sz="1600" dirty="0">
                          <a:effectLst/>
                          <a:latin typeface="Calibri"/>
                          <a:ea typeface="Calibri"/>
                          <a:cs typeface="Calibri"/>
                        </a:rPr>
                        <a:t>Выделение ударной гласной</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092">
                <a:tc>
                  <a:txBody>
                    <a:bodyPr/>
                    <a:lstStyle/>
                    <a:p>
                      <a:pPr>
                        <a:lnSpc>
                          <a:spcPct val="115000"/>
                        </a:lnSpc>
                        <a:spcAft>
                          <a:spcPts val="0"/>
                        </a:spcAft>
                      </a:pPr>
                      <a:r>
                        <a:rPr lang="ru-RU" sz="1600" dirty="0">
                          <a:effectLst/>
                          <a:latin typeface="Calibri"/>
                          <a:ea typeface="Calibri"/>
                          <a:cs typeface="Calibri"/>
                        </a:rPr>
                        <a:t>Деление текста на предложения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368">
                <a:tc>
                  <a:txBody>
                    <a:bodyPr/>
                    <a:lstStyle/>
                    <a:p>
                      <a:pPr>
                        <a:lnSpc>
                          <a:spcPct val="115000"/>
                        </a:lnSpc>
                        <a:spcAft>
                          <a:spcPts val="0"/>
                        </a:spcAft>
                      </a:pPr>
                      <a:r>
                        <a:rPr lang="ru-RU" sz="1600" dirty="0">
                          <a:effectLst/>
                          <a:latin typeface="Calibri"/>
                          <a:ea typeface="Calibri"/>
                          <a:cs typeface="Calibri"/>
                        </a:rPr>
                        <a:t>Различение предложений по интонации, применение знаков препинания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effectLst/>
                          <a:latin typeface="Calibri"/>
                          <a:ea typeface="Calibri"/>
                          <a:cs typeface="Calibri"/>
                        </a:rPr>
                        <a:t> </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effectLst/>
                          <a:latin typeface="Calibri"/>
                          <a:ea typeface="Calibri"/>
                          <a:cs typeface="Calibri"/>
                        </a:rPr>
                        <a:t>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40020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5508234"/>
              </p:ext>
            </p:extLst>
          </p:nvPr>
        </p:nvGraphicFramePr>
        <p:xfrm>
          <a:off x="395536" y="260649"/>
          <a:ext cx="8352929" cy="6348231"/>
        </p:xfrm>
        <a:graphic>
          <a:graphicData uri="http://schemas.openxmlformats.org/drawingml/2006/table">
            <a:tbl>
              <a:tblPr firstRow="1" firstCol="1" bandRow="1"/>
              <a:tblGrid>
                <a:gridCol w="4424933"/>
                <a:gridCol w="436444"/>
                <a:gridCol w="436444"/>
                <a:gridCol w="436444"/>
                <a:gridCol w="436444"/>
                <a:gridCol w="436444"/>
                <a:gridCol w="436444"/>
                <a:gridCol w="436444"/>
                <a:gridCol w="436444"/>
                <a:gridCol w="436444"/>
              </a:tblGrid>
              <a:tr h="267721">
                <a:tc gridSpan="10">
                  <a:txBody>
                    <a:bodyPr/>
                    <a:lstStyle/>
                    <a:p>
                      <a:pPr marL="685800">
                        <a:lnSpc>
                          <a:spcPct val="115000"/>
                        </a:lnSpc>
                        <a:spcAft>
                          <a:spcPts val="0"/>
                        </a:spcAft>
                      </a:pPr>
                      <a:r>
                        <a:rPr lang="ru-RU" sz="1400" b="1" dirty="0">
                          <a:effectLst/>
                          <a:latin typeface="Calibri"/>
                          <a:ea typeface="Calibri"/>
                          <a:cs typeface="Calibri"/>
                        </a:rPr>
                        <a:t>7. </a:t>
                      </a:r>
                      <a:r>
                        <a:rPr lang="ru-RU" sz="1400" b="1" i="1" dirty="0">
                          <a:effectLst/>
                          <a:latin typeface="Calibri"/>
                          <a:ea typeface="Calibri"/>
                          <a:cs typeface="Calibri"/>
                        </a:rPr>
                        <a:t>Математика </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86886">
                <a:tc>
                  <a:txBody>
                    <a:bodyPr/>
                    <a:lstStyle/>
                    <a:p>
                      <a:pPr>
                        <a:lnSpc>
                          <a:spcPct val="115000"/>
                        </a:lnSpc>
                        <a:spcAft>
                          <a:spcPts val="0"/>
                        </a:spcAft>
                      </a:pPr>
                      <a:r>
                        <a:rPr lang="ru-RU" sz="1400" dirty="0">
                          <a:effectLst/>
                          <a:latin typeface="Calibri"/>
                          <a:ea typeface="Calibri"/>
                          <a:cs typeface="Calibri"/>
                        </a:rPr>
                        <a:t>Сравнение и различение предметов по цвету, массе, форме</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86">
                <a:tc>
                  <a:txBody>
                    <a:bodyPr/>
                    <a:lstStyle/>
                    <a:p>
                      <a:pPr>
                        <a:lnSpc>
                          <a:spcPct val="115000"/>
                        </a:lnSpc>
                        <a:spcAft>
                          <a:spcPts val="0"/>
                        </a:spcAft>
                      </a:pPr>
                      <a:r>
                        <a:rPr lang="ru-RU" sz="1400" dirty="0">
                          <a:effectLst/>
                          <a:latin typeface="Calibri"/>
                          <a:ea typeface="Calibri"/>
                          <a:cs typeface="Calibri"/>
                        </a:rPr>
                        <a:t>Определение положения предметов в пространстве на плоскости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Временные представления</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Счет прямой (по программе)</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Счет обратный (по программе)</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a:effectLst/>
                          <a:latin typeface="Calibri"/>
                          <a:ea typeface="Calibri"/>
                          <a:cs typeface="Calibri"/>
                        </a:rPr>
                        <a:t>Соотношение цифры с количеством предметов</a:t>
                      </a:r>
                      <a:endParaRPr lang="ru-RU"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018">
                <a:tc>
                  <a:txBody>
                    <a:bodyPr/>
                    <a:lstStyle/>
                    <a:p>
                      <a:pPr>
                        <a:lnSpc>
                          <a:spcPct val="115000"/>
                        </a:lnSpc>
                        <a:spcAft>
                          <a:spcPts val="0"/>
                        </a:spcAft>
                      </a:pPr>
                      <a:r>
                        <a:rPr lang="ru-RU" sz="1400" dirty="0">
                          <a:effectLst/>
                          <a:latin typeface="Calibri"/>
                          <a:ea typeface="Calibri"/>
                          <a:cs typeface="Calibri"/>
                        </a:rPr>
                        <a:t>Место числа в изучаемом отрезке числового ряда</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Состав чисел</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86">
                <a:tc>
                  <a:txBody>
                    <a:bodyPr/>
                    <a:lstStyle/>
                    <a:p>
                      <a:pPr>
                        <a:lnSpc>
                          <a:spcPct val="115000"/>
                        </a:lnSpc>
                        <a:spcAft>
                          <a:spcPts val="0"/>
                        </a:spcAft>
                      </a:pPr>
                      <a:r>
                        <a:rPr lang="ru-RU" sz="1400" dirty="0">
                          <a:effectLst/>
                          <a:latin typeface="Calibri"/>
                          <a:ea typeface="Calibri"/>
                          <a:cs typeface="Calibri"/>
                        </a:rPr>
                        <a:t>Знание арифметических действий, умение их применять</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330">
                <a:tc>
                  <a:txBody>
                    <a:bodyPr/>
                    <a:lstStyle/>
                    <a:p>
                      <a:pPr>
                        <a:lnSpc>
                          <a:spcPct val="115000"/>
                        </a:lnSpc>
                        <a:spcAft>
                          <a:spcPts val="0"/>
                        </a:spcAft>
                      </a:pPr>
                      <a:r>
                        <a:rPr lang="ru-RU" sz="1400" dirty="0">
                          <a:effectLst/>
                          <a:latin typeface="Calibri"/>
                          <a:ea typeface="Calibri"/>
                          <a:cs typeface="Calibri"/>
                        </a:rPr>
                        <a:t>Узнавание, называние, классификация геометрических фигур, определение формы знакомых предметов</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159">
                <a:tc>
                  <a:txBody>
                    <a:bodyPr/>
                    <a:lstStyle/>
                    <a:p>
                      <a:pPr>
                        <a:lnSpc>
                          <a:spcPct val="115000"/>
                        </a:lnSpc>
                        <a:spcAft>
                          <a:spcPts val="0"/>
                        </a:spcAft>
                      </a:pPr>
                      <a:r>
                        <a:rPr lang="ru-RU" sz="1400" dirty="0">
                          <a:effectLst/>
                          <a:latin typeface="Calibri"/>
                          <a:ea typeface="Calibri"/>
                          <a:cs typeface="Calibri"/>
                        </a:rPr>
                        <a:t>Умение писать цифры, соотносить количество предметов с соответствующим числом, цифрой</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86">
                <a:tc>
                  <a:txBody>
                    <a:bodyPr/>
                    <a:lstStyle/>
                    <a:p>
                      <a:pPr>
                        <a:lnSpc>
                          <a:spcPct val="115000"/>
                        </a:lnSpc>
                        <a:spcAft>
                          <a:spcPts val="0"/>
                        </a:spcAft>
                      </a:pPr>
                      <a:r>
                        <a:rPr lang="ru-RU" sz="1400" dirty="0">
                          <a:effectLst/>
                          <a:latin typeface="Calibri"/>
                          <a:ea typeface="Calibri"/>
                          <a:cs typeface="Calibri"/>
                        </a:rPr>
                        <a:t>Умение решать простые задачи( с помощью учителя)</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86">
                <a:tc>
                  <a:txBody>
                    <a:bodyPr/>
                    <a:lstStyle/>
                    <a:p>
                      <a:pPr>
                        <a:lnSpc>
                          <a:spcPct val="115000"/>
                        </a:lnSpc>
                        <a:spcAft>
                          <a:spcPts val="0"/>
                        </a:spcAft>
                      </a:pPr>
                      <a:r>
                        <a:rPr lang="ru-RU" sz="1400" dirty="0">
                          <a:effectLst/>
                          <a:latin typeface="Calibri"/>
                          <a:ea typeface="Calibri"/>
                          <a:cs typeface="Calibri"/>
                        </a:rPr>
                        <a:t>Умение решать составные задачи (с помощью учителя)</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Счет по 1 и равными числовыми группами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721">
                <a:tc>
                  <a:txBody>
                    <a:bodyPr/>
                    <a:lstStyle/>
                    <a:p>
                      <a:pPr>
                        <a:lnSpc>
                          <a:spcPct val="115000"/>
                        </a:lnSpc>
                        <a:spcAft>
                          <a:spcPts val="0"/>
                        </a:spcAft>
                      </a:pPr>
                      <a:r>
                        <a:rPr lang="ru-RU" sz="1400" dirty="0">
                          <a:effectLst/>
                          <a:latin typeface="Calibri"/>
                          <a:ea typeface="Calibri"/>
                          <a:cs typeface="Calibri"/>
                        </a:rPr>
                        <a:t>Величины и действия с ними</a:t>
                      </a:r>
                      <a:endParaRPr lang="ru-RU"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13459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42512912"/>
              </p:ext>
            </p:extLst>
          </p:nvPr>
        </p:nvGraphicFramePr>
        <p:xfrm>
          <a:off x="539550" y="404663"/>
          <a:ext cx="8136905" cy="6120679"/>
        </p:xfrm>
        <a:graphic>
          <a:graphicData uri="http://schemas.openxmlformats.org/drawingml/2006/table">
            <a:tbl>
              <a:tblPr firstRow="1" firstCol="1" bandRow="1"/>
              <a:tblGrid>
                <a:gridCol w="4310492"/>
                <a:gridCol w="425157"/>
                <a:gridCol w="425157"/>
                <a:gridCol w="425157"/>
                <a:gridCol w="425157"/>
                <a:gridCol w="425157"/>
                <a:gridCol w="425157"/>
                <a:gridCol w="425157"/>
                <a:gridCol w="425157"/>
                <a:gridCol w="425157"/>
              </a:tblGrid>
              <a:tr h="355383">
                <a:tc gridSpan="10">
                  <a:txBody>
                    <a:bodyPr/>
                    <a:lstStyle/>
                    <a:p>
                      <a:pPr marL="0" lvl="0" indent="0" algn="l">
                        <a:lnSpc>
                          <a:spcPct val="115000"/>
                        </a:lnSpc>
                        <a:spcAft>
                          <a:spcPts val="0"/>
                        </a:spcAft>
                        <a:buFont typeface="+mj-lt"/>
                        <a:buNone/>
                      </a:pPr>
                      <a:r>
                        <a:rPr lang="ru-RU" sz="1600" b="1" dirty="0" smtClean="0">
                          <a:effectLst/>
                          <a:latin typeface="+mn-lt"/>
                          <a:ea typeface="Calibri"/>
                          <a:cs typeface="Calibri"/>
                        </a:rPr>
                        <a:t>              8</a:t>
                      </a:r>
                      <a:r>
                        <a:rPr lang="ru-RU" sz="1600" b="1" dirty="0">
                          <a:effectLst/>
                          <a:latin typeface="+mn-lt"/>
                          <a:ea typeface="Calibri"/>
                          <a:cs typeface="Calibri"/>
                        </a:rPr>
                        <a:t>. </a:t>
                      </a:r>
                      <a:r>
                        <a:rPr lang="ru-RU" sz="1600" b="1" i="1" dirty="0">
                          <a:effectLst/>
                          <a:latin typeface="+mn-lt"/>
                          <a:ea typeface="Calibri"/>
                          <a:cs typeface="Calibri"/>
                        </a:rPr>
                        <a:t>Изобразительная деятельность</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69569">
                <a:tc>
                  <a:txBody>
                    <a:bodyPr/>
                    <a:lstStyle/>
                    <a:p>
                      <a:pPr>
                        <a:lnSpc>
                          <a:spcPct val="115000"/>
                        </a:lnSpc>
                        <a:spcAft>
                          <a:spcPts val="0"/>
                        </a:spcAft>
                      </a:pPr>
                      <a:r>
                        <a:rPr lang="ru-RU" sz="1600" dirty="0">
                          <a:effectLst/>
                          <a:latin typeface="+mn-lt"/>
                          <a:ea typeface="Calibri"/>
                          <a:cs typeface="Calibri"/>
                        </a:rPr>
                        <a:t>Ориентирование на плоскости листа бумаги и в предложенной для рисования форме</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755">
                <a:tc>
                  <a:txBody>
                    <a:bodyPr/>
                    <a:lstStyle/>
                    <a:p>
                      <a:pPr>
                        <a:lnSpc>
                          <a:spcPct val="115000"/>
                        </a:lnSpc>
                        <a:spcAft>
                          <a:spcPts val="0"/>
                        </a:spcAft>
                      </a:pPr>
                      <a:r>
                        <a:rPr lang="ru-RU" sz="1600" dirty="0">
                          <a:effectLst/>
                          <a:latin typeface="+mn-lt"/>
                          <a:ea typeface="Calibri"/>
                          <a:cs typeface="Calibri"/>
                        </a:rPr>
                        <a:t>Использование только одной стороны листа бумаги при рисовании</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569">
                <a:tc>
                  <a:txBody>
                    <a:bodyPr/>
                    <a:lstStyle/>
                    <a:p>
                      <a:pPr>
                        <a:lnSpc>
                          <a:spcPct val="115000"/>
                        </a:lnSpc>
                        <a:spcAft>
                          <a:spcPts val="0"/>
                        </a:spcAft>
                      </a:pPr>
                      <a:r>
                        <a:rPr lang="ru-RU" sz="1600" dirty="0">
                          <a:effectLst/>
                          <a:latin typeface="+mn-lt"/>
                          <a:ea typeface="Calibri"/>
                          <a:cs typeface="Calibri"/>
                        </a:rPr>
                        <a:t>Обводка карандашом несложных шаблонов, проведение от руки линий разного направления</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569">
                <a:tc>
                  <a:txBody>
                    <a:bodyPr/>
                    <a:lstStyle/>
                    <a:p>
                      <a:pPr>
                        <a:lnSpc>
                          <a:spcPct val="115000"/>
                        </a:lnSpc>
                        <a:spcAft>
                          <a:spcPts val="0"/>
                        </a:spcAft>
                      </a:pPr>
                      <a:r>
                        <a:rPr lang="ru-RU" sz="1600" dirty="0">
                          <a:effectLst/>
                          <a:latin typeface="+mn-lt"/>
                          <a:ea typeface="Calibri"/>
                          <a:cs typeface="Calibri"/>
                        </a:rPr>
                        <a:t>Закрашивание рисунка цветными карандашами, соблюдая контуры рисунка и направление штрихов</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9569">
                <a:tc>
                  <a:txBody>
                    <a:bodyPr/>
                    <a:lstStyle/>
                    <a:p>
                      <a:pPr>
                        <a:lnSpc>
                          <a:spcPct val="115000"/>
                        </a:lnSpc>
                        <a:spcAft>
                          <a:spcPts val="0"/>
                        </a:spcAft>
                      </a:pPr>
                      <a:r>
                        <a:rPr lang="ru-RU" sz="1600" dirty="0">
                          <a:effectLst/>
                          <a:latin typeface="+mn-lt"/>
                          <a:ea typeface="Calibri"/>
                          <a:cs typeface="Calibri"/>
                        </a:rPr>
                        <a:t>Использование данных ориентиров и в соответствии с ними размещение изображений на листе</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755">
                <a:tc>
                  <a:txBody>
                    <a:bodyPr/>
                    <a:lstStyle/>
                    <a:p>
                      <a:pPr>
                        <a:lnSpc>
                          <a:spcPct val="115000"/>
                        </a:lnSpc>
                        <a:spcAft>
                          <a:spcPts val="0"/>
                        </a:spcAft>
                      </a:pPr>
                      <a:r>
                        <a:rPr lang="ru-RU" sz="1600" dirty="0">
                          <a:effectLst/>
                          <a:latin typeface="+mn-lt"/>
                          <a:ea typeface="Calibri"/>
                          <a:cs typeface="Calibri"/>
                        </a:rPr>
                        <a:t>Рисование от руки предметов основных геометрических форм</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755">
                <a:tc>
                  <a:txBody>
                    <a:bodyPr/>
                    <a:lstStyle/>
                    <a:p>
                      <a:pPr>
                        <a:lnSpc>
                          <a:spcPct val="115000"/>
                        </a:lnSpc>
                        <a:spcAft>
                          <a:spcPts val="0"/>
                        </a:spcAft>
                      </a:pPr>
                      <a:r>
                        <a:rPr lang="ru-RU" sz="1600" dirty="0">
                          <a:effectLst/>
                          <a:latin typeface="+mn-lt"/>
                          <a:ea typeface="Calibri"/>
                          <a:cs typeface="Calibri"/>
                        </a:rPr>
                        <a:t>Понимание композиции рисунка (размеры предметов)</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755">
                <a:tc>
                  <a:txBody>
                    <a:bodyPr/>
                    <a:lstStyle/>
                    <a:p>
                      <a:pPr>
                        <a:lnSpc>
                          <a:spcPct val="115000"/>
                        </a:lnSpc>
                        <a:spcAft>
                          <a:spcPts val="0"/>
                        </a:spcAft>
                      </a:pPr>
                      <a:r>
                        <a:rPr lang="ru-RU" sz="1600" dirty="0">
                          <a:effectLst/>
                          <a:latin typeface="+mn-lt"/>
                          <a:ea typeface="Calibri"/>
                          <a:cs typeface="Calibri"/>
                        </a:rPr>
                        <a:t>Различение и называние цветов и их оттенков</a:t>
                      </a:r>
                      <a:endParaRPr lang="ru-RU" sz="16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055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642469181"/>
              </p:ext>
            </p:extLst>
          </p:nvPr>
        </p:nvGraphicFramePr>
        <p:xfrm>
          <a:off x="323526" y="620688"/>
          <a:ext cx="8568951" cy="5993811"/>
        </p:xfrm>
        <a:graphic>
          <a:graphicData uri="http://schemas.openxmlformats.org/drawingml/2006/table">
            <a:tbl>
              <a:tblPr firstRow="1" firstCol="1" bandRow="1"/>
              <a:tblGrid>
                <a:gridCol w="4539372"/>
                <a:gridCol w="447731"/>
                <a:gridCol w="447731"/>
                <a:gridCol w="447731"/>
                <a:gridCol w="447731"/>
                <a:gridCol w="447731"/>
                <a:gridCol w="447731"/>
                <a:gridCol w="447731"/>
                <a:gridCol w="447731"/>
                <a:gridCol w="447731"/>
              </a:tblGrid>
              <a:tr h="396083">
                <a:tc gridSpan="10">
                  <a:txBody>
                    <a:bodyPr/>
                    <a:lstStyle/>
                    <a:p>
                      <a:pPr marL="685800">
                        <a:lnSpc>
                          <a:spcPct val="115000"/>
                        </a:lnSpc>
                        <a:spcAft>
                          <a:spcPts val="0"/>
                        </a:spcAft>
                      </a:pPr>
                      <a:r>
                        <a:rPr lang="ru-RU" sz="1600" b="1" dirty="0">
                          <a:effectLst/>
                          <a:latin typeface="Calibri"/>
                          <a:ea typeface="Calibri"/>
                          <a:cs typeface="Calibri"/>
                        </a:rPr>
                        <a:t>9. </a:t>
                      </a:r>
                      <a:r>
                        <a:rPr lang="ru-RU" sz="1600" b="1" i="1" dirty="0">
                          <a:effectLst/>
                          <a:latin typeface="Calibri"/>
                          <a:ea typeface="Calibri"/>
                          <a:cs typeface="Calibri"/>
                        </a:rPr>
                        <a:t>Трудовое обучение</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27208">
                <a:tc>
                  <a:txBody>
                    <a:bodyPr/>
                    <a:lstStyle/>
                    <a:p>
                      <a:pPr>
                        <a:lnSpc>
                          <a:spcPct val="115000"/>
                        </a:lnSpc>
                        <a:spcAft>
                          <a:spcPts val="0"/>
                        </a:spcAft>
                      </a:pPr>
                      <a:r>
                        <a:rPr lang="ru-RU" sz="1600">
                          <a:effectLst/>
                          <a:latin typeface="Calibri"/>
                          <a:ea typeface="Calibri"/>
                          <a:cs typeface="Calibri"/>
                        </a:rPr>
                        <a:t>Знание названия материалов, используемых для работы</a:t>
                      </a:r>
                      <a:endParaRPr lang="ru-RU"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08">
                <a:tc>
                  <a:txBody>
                    <a:bodyPr/>
                    <a:lstStyle/>
                    <a:p>
                      <a:pPr>
                        <a:lnSpc>
                          <a:spcPct val="115000"/>
                        </a:lnSpc>
                        <a:spcAft>
                          <a:spcPts val="0"/>
                        </a:spcAft>
                      </a:pPr>
                      <a:r>
                        <a:rPr lang="ru-RU" sz="1600" dirty="0">
                          <a:effectLst/>
                          <a:latin typeface="Calibri"/>
                          <a:ea typeface="Calibri"/>
                          <a:cs typeface="Calibri"/>
                        </a:rPr>
                        <a:t>Знание названия операций, необходимых для обработки материала</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083">
                <a:tc>
                  <a:txBody>
                    <a:bodyPr/>
                    <a:lstStyle/>
                    <a:p>
                      <a:pPr>
                        <a:lnSpc>
                          <a:spcPct val="115000"/>
                        </a:lnSpc>
                        <a:spcAft>
                          <a:spcPts val="0"/>
                        </a:spcAft>
                      </a:pPr>
                      <a:r>
                        <a:rPr lang="ru-RU" sz="1600" dirty="0">
                          <a:effectLst/>
                          <a:latin typeface="Calibri"/>
                          <a:ea typeface="Calibri"/>
                          <a:cs typeface="Calibri"/>
                        </a:rPr>
                        <a:t>Умение выполнять работу по образцу</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08">
                <a:tc>
                  <a:txBody>
                    <a:bodyPr/>
                    <a:lstStyle/>
                    <a:p>
                      <a:pPr>
                        <a:lnSpc>
                          <a:spcPct val="115000"/>
                        </a:lnSpc>
                        <a:spcAft>
                          <a:spcPts val="0"/>
                        </a:spcAft>
                      </a:pPr>
                      <a:r>
                        <a:rPr lang="ru-RU" sz="1600" dirty="0">
                          <a:effectLst/>
                          <a:latin typeface="Calibri"/>
                          <a:ea typeface="Calibri"/>
                          <a:cs typeface="Calibri"/>
                        </a:rPr>
                        <a:t>Умение выполнять работу по аналогии с учителем</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08">
                <a:tc>
                  <a:txBody>
                    <a:bodyPr/>
                    <a:lstStyle/>
                    <a:p>
                      <a:pPr>
                        <a:lnSpc>
                          <a:spcPct val="115000"/>
                        </a:lnSpc>
                        <a:spcAft>
                          <a:spcPts val="0"/>
                        </a:spcAft>
                      </a:pPr>
                      <a:r>
                        <a:rPr lang="ru-RU" sz="1600" dirty="0">
                          <a:effectLst/>
                          <a:latin typeface="Calibri"/>
                          <a:ea typeface="Calibri"/>
                          <a:cs typeface="Calibri"/>
                        </a:rPr>
                        <a:t>Умение выполнять работу по словесной инструкции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3439">
                <a:tc>
                  <a:txBody>
                    <a:bodyPr/>
                    <a:lstStyle/>
                    <a:p>
                      <a:pPr>
                        <a:lnSpc>
                          <a:spcPct val="115000"/>
                        </a:lnSpc>
                        <a:spcAft>
                          <a:spcPts val="0"/>
                        </a:spcAft>
                      </a:pPr>
                      <a:r>
                        <a:rPr lang="ru-RU" sz="1600" dirty="0">
                          <a:effectLst/>
                          <a:latin typeface="Calibri"/>
                          <a:ea typeface="Calibri"/>
                          <a:cs typeface="Calibri"/>
                        </a:rPr>
                        <a:t>Определение места приклеивания аппликации, присоединение дополнительных деталей (с опорой на образец, самостоятельно)</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083">
                <a:tc>
                  <a:txBody>
                    <a:bodyPr/>
                    <a:lstStyle/>
                    <a:p>
                      <a:pPr>
                        <a:lnSpc>
                          <a:spcPct val="115000"/>
                        </a:lnSpc>
                        <a:spcAft>
                          <a:spcPts val="0"/>
                        </a:spcAft>
                      </a:pPr>
                      <a:r>
                        <a:rPr lang="ru-RU" sz="1600" dirty="0">
                          <a:effectLst/>
                          <a:latin typeface="Calibri"/>
                          <a:ea typeface="Calibri"/>
                          <a:cs typeface="Calibri"/>
                        </a:rPr>
                        <a:t>Работа с ножницами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08">
                <a:tc>
                  <a:txBody>
                    <a:bodyPr/>
                    <a:lstStyle/>
                    <a:p>
                      <a:pPr>
                        <a:lnSpc>
                          <a:spcPct val="115000"/>
                        </a:lnSpc>
                        <a:spcAft>
                          <a:spcPts val="0"/>
                        </a:spcAft>
                      </a:pPr>
                      <a:r>
                        <a:rPr lang="ru-RU" sz="1600" dirty="0">
                          <a:effectLst/>
                          <a:latin typeface="Calibri"/>
                          <a:ea typeface="Calibri"/>
                          <a:cs typeface="Calibri"/>
                        </a:rPr>
                        <a:t>Знание правил безопасной работы с инструментами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083">
                <a:tc>
                  <a:txBody>
                    <a:bodyPr/>
                    <a:lstStyle/>
                    <a:p>
                      <a:pPr algn="r">
                        <a:lnSpc>
                          <a:spcPct val="115000"/>
                        </a:lnSpc>
                        <a:spcAft>
                          <a:spcPts val="0"/>
                        </a:spcAft>
                      </a:pPr>
                      <a:r>
                        <a:rPr lang="ru-RU" sz="1600" b="1" dirty="0">
                          <a:effectLst/>
                          <a:latin typeface="Calibri"/>
                          <a:ea typeface="Calibri"/>
                          <a:cs typeface="Calibri"/>
                        </a:rPr>
                        <a:t>Итого:</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11437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003827926"/>
              </p:ext>
            </p:extLst>
          </p:nvPr>
        </p:nvGraphicFramePr>
        <p:xfrm>
          <a:off x="395540" y="476675"/>
          <a:ext cx="8496936" cy="5888736"/>
        </p:xfrm>
        <a:graphic>
          <a:graphicData uri="http://schemas.openxmlformats.org/drawingml/2006/table">
            <a:tbl>
              <a:tblPr firstRow="1" firstCol="1" bandRow="1"/>
              <a:tblGrid>
                <a:gridCol w="4501224"/>
                <a:gridCol w="443968"/>
                <a:gridCol w="443968"/>
                <a:gridCol w="443968"/>
                <a:gridCol w="443968"/>
                <a:gridCol w="443968"/>
                <a:gridCol w="443968"/>
                <a:gridCol w="443968"/>
                <a:gridCol w="443968"/>
                <a:gridCol w="443968"/>
              </a:tblGrid>
              <a:tr h="220151">
                <a:tc>
                  <a:txBody>
                    <a:bodyPr/>
                    <a:lstStyle/>
                    <a:p>
                      <a:pPr>
                        <a:lnSpc>
                          <a:spcPct val="115000"/>
                        </a:lnSpc>
                        <a:spcAft>
                          <a:spcPts val="0"/>
                        </a:spcAft>
                      </a:pPr>
                      <a:r>
                        <a:rPr lang="ru-RU" sz="1600" dirty="0">
                          <a:effectLst/>
                          <a:latin typeface="Calibri"/>
                          <a:ea typeface="Calibri"/>
                          <a:cs typeface="Calibri"/>
                        </a:rPr>
                        <a:t>Десятичный состав двузначных чисел (место единиц и десятков)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Черчение и измерение отрезков с помощью линейки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Вычерчивание геометрических фигур</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Образование, чтение, запись чисел второго десятка</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Использование знаков сравнения множеств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Определение времени по часам</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Сложение и вычитание без перехода через разряд</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Сложение и вычитание с переходом через разряд</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050">
                <a:tc>
                  <a:txBody>
                    <a:bodyPr/>
                    <a:lstStyle/>
                    <a:p>
                      <a:pPr>
                        <a:lnSpc>
                          <a:spcPct val="115000"/>
                        </a:lnSpc>
                        <a:spcAft>
                          <a:spcPts val="0"/>
                        </a:spcAft>
                      </a:pPr>
                      <a:r>
                        <a:rPr lang="ru-RU" sz="1600" dirty="0">
                          <a:effectLst/>
                          <a:latin typeface="Calibri"/>
                          <a:ea typeface="Calibri"/>
                          <a:cs typeface="Calibri"/>
                        </a:rPr>
                        <a:t>Знание, называние, счет круглыми десятками в пределах 100 (прямой и обратный порядок)</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Представление о действии умножения, запись примеров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Представление о действии деления, запись примеров</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Умение использовать таблицы умножения и деления</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51">
                <a:tc>
                  <a:txBody>
                    <a:bodyPr/>
                    <a:lstStyle/>
                    <a:p>
                      <a:pPr>
                        <a:lnSpc>
                          <a:spcPct val="115000"/>
                        </a:lnSpc>
                        <a:spcAft>
                          <a:spcPts val="0"/>
                        </a:spcAft>
                      </a:pPr>
                      <a:r>
                        <a:rPr lang="ru-RU" sz="1600" dirty="0">
                          <a:effectLst/>
                          <a:latin typeface="Calibri"/>
                          <a:ea typeface="Calibri"/>
                          <a:cs typeface="Calibri"/>
                        </a:rPr>
                        <a:t>Скобки, действия </a:t>
                      </a:r>
                      <a:r>
                        <a:rPr lang="en-US" sz="1600" dirty="0">
                          <a:effectLst/>
                          <a:latin typeface="Calibri"/>
                          <a:ea typeface="Calibri"/>
                          <a:cs typeface="Calibri"/>
                        </a:rPr>
                        <a:t>I</a:t>
                      </a:r>
                      <a:r>
                        <a:rPr lang="ru-RU" sz="1600" dirty="0">
                          <a:effectLst/>
                          <a:latin typeface="Calibri"/>
                          <a:ea typeface="Calibri"/>
                          <a:cs typeface="Calibri"/>
                        </a:rPr>
                        <a:t> и </a:t>
                      </a:r>
                      <a:r>
                        <a:rPr lang="en-US" sz="1600" dirty="0">
                          <a:effectLst/>
                          <a:latin typeface="Calibri"/>
                          <a:ea typeface="Calibri"/>
                          <a:cs typeface="Calibri"/>
                        </a:rPr>
                        <a:t>II</a:t>
                      </a:r>
                      <a:r>
                        <a:rPr lang="ru-RU" sz="1600" dirty="0">
                          <a:effectLst/>
                          <a:latin typeface="Calibri"/>
                          <a:ea typeface="Calibri"/>
                          <a:cs typeface="Calibri"/>
                        </a:rPr>
                        <a:t> степени</a:t>
                      </a:r>
                      <a:endParaRPr lang="ru-RU"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effectLst/>
                          <a:latin typeface="Calibri"/>
                          <a:ea typeface="Calibri"/>
                          <a:cs typeface="Calibri"/>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effectLst/>
                          <a:latin typeface="Calibri"/>
                          <a:ea typeface="Calibri"/>
                          <a:cs typeface="Calibri"/>
                        </a:rPr>
                        <a:t>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116131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2709" y="1052736"/>
            <a:ext cx="8568952" cy="5284524"/>
          </a:xfrm>
          <a:prstGeom prst="rect">
            <a:avLst/>
          </a:prstGeom>
        </p:spPr>
        <p:txBody>
          <a:bodyPr wrap="square">
            <a:spAutoFit/>
          </a:bodyPr>
          <a:lstStyle/>
          <a:p>
            <a:pPr marR="179705" indent="450215" algn="ctr">
              <a:lnSpc>
                <a:spcPct val="115000"/>
              </a:lnSpc>
            </a:pPr>
            <a:r>
              <a:rPr lang="ru-RU" sz="2800" dirty="0">
                <a:solidFill>
                  <a:prstClr val="black"/>
                </a:solidFill>
                <a:ea typeface="Times New Roman"/>
                <a:cs typeface="Times New Roman"/>
              </a:rPr>
              <a:t>Система контроля и оценивания позволяет установить персональную ответственность учителя и школы в целом за качество процесса обучения. Результат деятельности учительского коллектива определяется, прежде всего, по глубине, прочности и систематичности знаний учащихся, уровню их воспитанности и развития.</a:t>
            </a:r>
            <a:endParaRPr lang="ru-RU" sz="2800" dirty="0">
              <a:solidFill>
                <a:prstClr val="black"/>
              </a:solidFill>
              <a:latin typeface="Calibri"/>
              <a:ea typeface="Calibri"/>
              <a:cs typeface="Times New Roman"/>
            </a:endParaRPr>
          </a:p>
          <a:p>
            <a:pPr marR="179705" indent="450215" algn="ctr"/>
            <a:r>
              <a:rPr lang="ru-RU" sz="2800" b="1" dirty="0" smtClean="0">
                <a:solidFill>
                  <a:prstClr val="black"/>
                </a:solidFill>
                <a:ea typeface="Times New Roman"/>
              </a:rPr>
              <a:t>«Чтобы </a:t>
            </a:r>
            <a:r>
              <a:rPr lang="ru-RU" sz="2800" b="1" dirty="0">
                <a:solidFill>
                  <a:prstClr val="black"/>
                </a:solidFill>
                <a:ea typeface="Times New Roman"/>
              </a:rPr>
              <a:t>воспитать человека во всех отношениях,</a:t>
            </a:r>
          </a:p>
          <a:p>
            <a:pPr marR="179705" indent="450215" algn="ctr"/>
            <a:r>
              <a:rPr lang="ru-RU" sz="2800" b="1" dirty="0">
                <a:solidFill>
                  <a:prstClr val="black"/>
                </a:solidFill>
                <a:ea typeface="Times New Roman"/>
              </a:rPr>
              <a:t>нужно знать его во всех </a:t>
            </a:r>
            <a:r>
              <a:rPr lang="ru-RU" sz="2800" b="1" dirty="0" smtClean="0">
                <a:solidFill>
                  <a:prstClr val="black"/>
                </a:solidFill>
                <a:ea typeface="Times New Roman"/>
              </a:rPr>
              <a:t>отношениях».</a:t>
            </a:r>
            <a:endParaRPr lang="ru-RU" sz="2800" b="1" dirty="0">
              <a:solidFill>
                <a:prstClr val="black"/>
              </a:solidFill>
              <a:ea typeface="Times New Roman"/>
            </a:endParaRPr>
          </a:p>
          <a:p>
            <a:pPr marR="179705" indent="450215" algn="ctr"/>
            <a:r>
              <a:rPr lang="ru-RU" sz="2800" b="1" dirty="0" err="1">
                <a:solidFill>
                  <a:prstClr val="black"/>
                </a:solidFill>
                <a:ea typeface="Times New Roman"/>
              </a:rPr>
              <a:t>К.Д.Ушинский</a:t>
            </a:r>
            <a:endParaRPr lang="ru-RU" sz="2800" b="1" dirty="0">
              <a:solidFill>
                <a:prstClr val="black"/>
              </a:solidFill>
              <a:ea typeface="Times New Roman"/>
            </a:endParaRPr>
          </a:p>
        </p:txBody>
      </p:sp>
    </p:spTree>
    <p:extLst>
      <p:ext uri="{BB962C8B-B14F-4D97-AF65-F5344CB8AC3E}">
        <p14:creationId xmlns:p14="http://schemas.microsoft.com/office/powerpoint/2010/main" val="2854978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5898984"/>
          </a:xfrm>
        </p:spPr>
        <p:txBody>
          <a:bodyPr>
            <a:normAutofit/>
          </a:bodyPr>
          <a:lstStyle/>
          <a:p>
            <a:pPr lvl="0" algn="l">
              <a:spcBef>
                <a:spcPct val="20000"/>
              </a:spcBef>
            </a:pPr>
            <a:r>
              <a:rPr lang="ru-RU" sz="1800" u="sng" dirty="0">
                <a:solidFill>
                  <a:prstClr val="black"/>
                </a:solidFill>
                <a:latin typeface="Arial Black" pitchFamily="34" charset="0"/>
              </a:rPr>
              <a:t>ЦЕЛЬ</a:t>
            </a:r>
            <a:r>
              <a:rPr lang="ru-RU" sz="1800" u="sng" dirty="0" smtClean="0">
                <a:solidFill>
                  <a:prstClr val="black"/>
                </a:solidFill>
                <a:latin typeface="Arial Black" pitchFamily="34" charset="0"/>
              </a:rPr>
              <a:t>:</a:t>
            </a:r>
            <a:r>
              <a:rPr lang="ru-RU" sz="1800" dirty="0">
                <a:solidFill>
                  <a:prstClr val="black"/>
                </a:solidFill>
                <a:latin typeface="Arial Black" pitchFamily="34" charset="0"/>
              </a:rPr>
              <a:t/>
            </a:r>
            <a:br>
              <a:rPr lang="ru-RU" sz="1800" dirty="0">
                <a:solidFill>
                  <a:prstClr val="black"/>
                </a:solidFill>
                <a:latin typeface="Arial Black" pitchFamily="34" charset="0"/>
              </a:rPr>
            </a:br>
            <a:r>
              <a:rPr lang="ru-RU" sz="1800" dirty="0">
                <a:solidFill>
                  <a:prstClr val="black"/>
                </a:solidFill>
                <a:latin typeface="Arial Black" pitchFamily="34" charset="0"/>
              </a:rPr>
              <a:t>– отслеживание качества образовательных услуг, оказываемых школой в динамике;</a:t>
            </a:r>
            <a:br>
              <a:rPr lang="ru-RU" sz="1800" dirty="0">
                <a:solidFill>
                  <a:prstClr val="black"/>
                </a:solidFill>
                <a:latin typeface="Arial Black" pitchFamily="34" charset="0"/>
              </a:rPr>
            </a:br>
            <a:r>
              <a:rPr lang="ru-RU" sz="1800" dirty="0">
                <a:solidFill>
                  <a:prstClr val="black"/>
                </a:solidFill>
                <a:latin typeface="Arial Black" pitchFamily="34" charset="0"/>
              </a:rPr>
              <a:t>– определение эффективности управления качеством </a:t>
            </a:r>
            <a:r>
              <a:rPr lang="ru-RU" sz="1800" dirty="0" smtClean="0">
                <a:solidFill>
                  <a:prstClr val="black"/>
                </a:solidFill>
                <a:latin typeface="Arial Black" pitchFamily="34" charset="0"/>
              </a:rPr>
              <a:t>обучения</a:t>
            </a:r>
            <a:br>
              <a:rPr lang="ru-RU" sz="1800" dirty="0" smtClean="0">
                <a:solidFill>
                  <a:prstClr val="black"/>
                </a:solidFill>
                <a:latin typeface="Arial Black" pitchFamily="34" charset="0"/>
              </a:rPr>
            </a:br>
            <a:r>
              <a:rPr lang="ru-RU" sz="1800" dirty="0"/>
              <a:t/>
            </a:r>
            <a:br>
              <a:rPr lang="ru-RU" sz="1800" dirty="0"/>
            </a:br>
            <a:r>
              <a:rPr lang="ru-RU" sz="1800" b="1" u="sng" dirty="0" smtClean="0">
                <a:solidFill>
                  <a:srgbClr val="A5C249">
                    <a:lumMod val="50000"/>
                  </a:srgbClr>
                </a:solidFill>
                <a:latin typeface="Arial Black" pitchFamily="34" charset="0"/>
              </a:rPr>
              <a:t>ЗАДАЧИ: </a:t>
            </a:r>
            <a:r>
              <a:rPr lang="ru-RU" sz="1800" dirty="0">
                <a:solidFill>
                  <a:srgbClr val="A5C249">
                    <a:lumMod val="50000"/>
                  </a:srgbClr>
                </a:solidFill>
                <a:latin typeface="Arial Black" pitchFamily="34" charset="0"/>
              </a:rPr>
              <a:t/>
            </a:r>
            <a:br>
              <a:rPr lang="ru-RU" sz="1800" dirty="0">
                <a:solidFill>
                  <a:srgbClr val="A5C249">
                    <a:lumMod val="50000"/>
                  </a:srgbClr>
                </a:solidFill>
                <a:latin typeface="Arial Black" pitchFamily="34" charset="0"/>
              </a:rPr>
            </a:br>
            <a:r>
              <a:rPr lang="ru-RU" sz="1800" b="1" dirty="0">
                <a:solidFill>
                  <a:prstClr val="black"/>
                </a:solidFill>
                <a:latin typeface="Calibri"/>
              </a:rPr>
              <a:t>– </a:t>
            </a:r>
            <a:r>
              <a:rPr lang="ru-RU" sz="1800" b="1" dirty="0">
                <a:solidFill>
                  <a:prstClr val="black"/>
                </a:solidFill>
                <a:latin typeface="Arial Black" pitchFamily="34" charset="0"/>
              </a:rPr>
              <a:t>непрерывно наблюдать за состоянием учебно-воспитательного</a:t>
            </a:r>
            <a:r>
              <a:rPr lang="ru-RU" sz="1800" dirty="0">
                <a:solidFill>
                  <a:prstClr val="black"/>
                </a:solidFill>
                <a:latin typeface="Arial Black" pitchFamily="34" charset="0"/>
              </a:rPr>
              <a:t> процесса и получать оперативную достоверную информацию о нем;</a:t>
            </a:r>
            <a:br>
              <a:rPr lang="ru-RU" sz="1800" dirty="0">
                <a:solidFill>
                  <a:prstClr val="black"/>
                </a:solidFill>
                <a:latin typeface="Arial Black" pitchFamily="34" charset="0"/>
              </a:rPr>
            </a:br>
            <a:r>
              <a:rPr lang="ru-RU" sz="1800" dirty="0">
                <a:solidFill>
                  <a:prstClr val="black"/>
                </a:solidFill>
                <a:latin typeface="Arial Black" pitchFamily="34" charset="0"/>
              </a:rPr>
              <a:t>–своевременно выявлять изменения, происходящие в учебно-воспитательном процессе, и факторы, вызывающие их;</a:t>
            </a:r>
            <a:br>
              <a:rPr lang="ru-RU" sz="1800" dirty="0">
                <a:solidFill>
                  <a:prstClr val="black"/>
                </a:solidFill>
                <a:latin typeface="Arial Black" pitchFamily="34" charset="0"/>
              </a:rPr>
            </a:br>
            <a:r>
              <a:rPr lang="ru-RU" sz="1800" dirty="0">
                <a:solidFill>
                  <a:prstClr val="black"/>
                </a:solidFill>
                <a:latin typeface="Arial Black" pitchFamily="34" charset="0"/>
              </a:rPr>
              <a:t>– предупреждать негативные тенденции в образовательном процессе;</a:t>
            </a:r>
            <a:br>
              <a:rPr lang="ru-RU" sz="1800" dirty="0">
                <a:solidFill>
                  <a:prstClr val="black"/>
                </a:solidFill>
                <a:latin typeface="Arial Black" pitchFamily="34" charset="0"/>
              </a:rPr>
            </a:br>
            <a:r>
              <a:rPr lang="ru-RU" sz="1800" dirty="0">
                <a:solidFill>
                  <a:prstClr val="black"/>
                </a:solidFill>
                <a:latin typeface="Arial Black" pitchFamily="34" charset="0"/>
              </a:rPr>
              <a:t>–осуществлять краткосрочное прогнозирование развития образовательного процесса;</a:t>
            </a:r>
            <a:br>
              <a:rPr lang="ru-RU" sz="1800" dirty="0">
                <a:solidFill>
                  <a:prstClr val="black"/>
                </a:solidFill>
                <a:latin typeface="Arial Black" pitchFamily="34" charset="0"/>
              </a:rPr>
            </a:br>
            <a:r>
              <a:rPr lang="ru-RU" sz="1800" dirty="0">
                <a:solidFill>
                  <a:prstClr val="black"/>
                </a:solidFill>
                <a:latin typeface="Arial Black" pitchFamily="34" charset="0"/>
              </a:rPr>
              <a:t>– оценивать эффективность методического обеспечения образовательного процесса.</a:t>
            </a:r>
            <a:endParaRPr lang="ru-RU" sz="1800" dirty="0"/>
          </a:p>
        </p:txBody>
      </p:sp>
    </p:spTree>
    <p:extLst>
      <p:ext uri="{BB962C8B-B14F-4D97-AF65-F5344CB8AC3E}">
        <p14:creationId xmlns:p14="http://schemas.microsoft.com/office/powerpoint/2010/main" val="273249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29600" cy="6408712"/>
          </a:xfrm>
        </p:spPr>
        <p:txBody>
          <a:bodyPr>
            <a:normAutofit fontScale="90000"/>
          </a:bodyPr>
          <a:lstStyle/>
          <a:p>
            <a:pPr marL="342900" lvl="0" indent="-342900" algn="just">
              <a:spcBef>
                <a:spcPct val="20000"/>
              </a:spcBef>
            </a:pPr>
            <a:r>
              <a:rPr lang="ru-RU" sz="3600" dirty="0">
                <a:solidFill>
                  <a:schemeClr val="tx1"/>
                </a:solidFill>
              </a:rPr>
              <a:t/>
            </a:r>
            <a:br>
              <a:rPr lang="ru-RU" sz="3600" dirty="0">
                <a:solidFill>
                  <a:schemeClr val="tx1"/>
                </a:solidFill>
              </a:rPr>
            </a:br>
            <a:r>
              <a:rPr lang="ru-RU" sz="4000" b="1" dirty="0">
                <a:solidFill>
                  <a:schemeClr val="tx1"/>
                </a:solidFill>
                <a:latin typeface="+mn-lt"/>
              </a:rPr>
              <a:t>Основные проектные </a:t>
            </a:r>
            <a:r>
              <a:rPr lang="ru-RU" sz="4000" b="1" dirty="0" smtClean="0">
                <a:solidFill>
                  <a:schemeClr val="tx1"/>
                </a:solidFill>
                <a:latin typeface="+mn-lt"/>
              </a:rPr>
              <a:t>направления</a:t>
            </a:r>
            <a:br>
              <a:rPr lang="ru-RU" sz="4000" b="1" dirty="0" smtClean="0">
                <a:solidFill>
                  <a:schemeClr val="tx1"/>
                </a:solidFill>
                <a:latin typeface="+mn-lt"/>
              </a:rPr>
            </a:br>
            <a:r>
              <a:rPr lang="ru-RU" sz="3600" b="1" dirty="0" smtClean="0">
                <a:solidFill>
                  <a:prstClr val="black"/>
                </a:solidFill>
                <a:latin typeface="+mn-lt"/>
              </a:rPr>
              <a:t/>
            </a:r>
            <a:br>
              <a:rPr lang="ru-RU" sz="3600" b="1" dirty="0" smtClean="0">
                <a:solidFill>
                  <a:prstClr val="black"/>
                </a:solidFill>
                <a:latin typeface="+mn-lt"/>
              </a:rPr>
            </a:br>
            <a:r>
              <a:rPr lang="ru-RU" sz="3600" dirty="0" smtClean="0">
                <a:solidFill>
                  <a:prstClr val="black"/>
                </a:solidFill>
              </a:rPr>
              <a:t>- </a:t>
            </a:r>
            <a:r>
              <a:rPr lang="ru-RU" sz="2700" b="1" dirty="0" smtClean="0">
                <a:solidFill>
                  <a:prstClr val="black"/>
                </a:solidFill>
                <a:latin typeface="Times New Roman" panose="02020603050405020304" pitchFamily="18" charset="0"/>
                <a:cs typeface="Times New Roman" panose="02020603050405020304" pitchFamily="18" charset="0"/>
              </a:rPr>
              <a:t>Уровень </a:t>
            </a:r>
            <a:r>
              <a:rPr lang="ru-RU" sz="2700" b="1" dirty="0">
                <a:solidFill>
                  <a:prstClr val="black"/>
                </a:solidFill>
                <a:latin typeface="Times New Roman" panose="02020603050405020304" pitchFamily="18" charset="0"/>
                <a:cs typeface="Times New Roman" panose="02020603050405020304" pitchFamily="18" charset="0"/>
              </a:rPr>
              <a:t>успеваемости, качества знаний, степени </a:t>
            </a:r>
            <a:r>
              <a:rPr lang="ru-RU" sz="2700" b="1" dirty="0" err="1">
                <a:solidFill>
                  <a:prstClr val="black"/>
                </a:solidFill>
                <a:latin typeface="Times New Roman" panose="02020603050405020304" pitchFamily="18" charset="0"/>
                <a:cs typeface="Times New Roman" panose="02020603050405020304" pitchFamily="18" charset="0"/>
              </a:rPr>
              <a:t>обученности</a:t>
            </a:r>
            <a:r>
              <a:rPr lang="ru-RU" sz="2700" b="1" dirty="0">
                <a:solidFill>
                  <a:prstClr val="black"/>
                </a:solidFill>
                <a:latin typeface="Times New Roman" panose="02020603050405020304" pitchFamily="18" charset="0"/>
                <a:cs typeface="Times New Roman" panose="02020603050405020304" pitchFamily="18" charset="0"/>
              </a:rPr>
              <a:t> учащихся.</a:t>
            </a:r>
            <a:br>
              <a:rPr lang="ru-RU" sz="2700" b="1" dirty="0">
                <a:solidFill>
                  <a:prstClr val="black"/>
                </a:solidFill>
                <a:latin typeface="Times New Roman" panose="02020603050405020304" pitchFamily="18" charset="0"/>
                <a:cs typeface="Times New Roman" panose="02020603050405020304" pitchFamily="18" charset="0"/>
              </a:rPr>
            </a:br>
            <a:r>
              <a:rPr lang="ru-RU" sz="2700" b="1" dirty="0" smtClean="0">
                <a:solidFill>
                  <a:prstClr val="black"/>
                </a:solidFill>
                <a:latin typeface="Times New Roman" panose="02020603050405020304" pitchFamily="18" charset="0"/>
                <a:cs typeface="Times New Roman" panose="02020603050405020304" pitchFamily="18" charset="0"/>
              </a:rPr>
              <a:t>- Организация </a:t>
            </a:r>
            <a:r>
              <a:rPr lang="ru-RU" sz="2700" b="1" dirty="0">
                <a:solidFill>
                  <a:prstClr val="black"/>
                </a:solidFill>
                <a:latin typeface="Times New Roman" panose="02020603050405020304" pitchFamily="18" charset="0"/>
                <a:cs typeface="Times New Roman" panose="02020603050405020304" pitchFamily="18" charset="0"/>
              </a:rPr>
              <a:t>процесса обучения (посещаемость учебных занятий, использование ИКТ, работа с мотивированными учащимися, со слабоуспевающими учащимися, с учащимися, обучающимися на дому).</a:t>
            </a:r>
            <a:br>
              <a:rPr lang="ru-RU" sz="2700" b="1" dirty="0">
                <a:solidFill>
                  <a:prstClr val="black"/>
                </a:solidFill>
                <a:latin typeface="Times New Roman" panose="02020603050405020304" pitchFamily="18" charset="0"/>
                <a:cs typeface="Times New Roman" panose="02020603050405020304" pitchFamily="18" charset="0"/>
              </a:rPr>
            </a:br>
            <a:r>
              <a:rPr lang="ru-RU" sz="2700" b="1" dirty="0" smtClean="0">
                <a:solidFill>
                  <a:prstClr val="black"/>
                </a:solidFill>
                <a:latin typeface="Times New Roman" panose="02020603050405020304" pitchFamily="18" charset="0"/>
                <a:cs typeface="Times New Roman" panose="02020603050405020304" pitchFamily="18" charset="0"/>
              </a:rPr>
              <a:t>- Уровень </a:t>
            </a:r>
            <a:r>
              <a:rPr lang="ru-RU" sz="2700" b="1" dirty="0">
                <a:solidFill>
                  <a:prstClr val="black"/>
                </a:solidFill>
                <a:latin typeface="Times New Roman" panose="02020603050405020304" pitchFamily="18" charset="0"/>
                <a:cs typeface="Times New Roman" panose="02020603050405020304" pitchFamily="18" charset="0"/>
              </a:rPr>
              <a:t>профессионального мастерства педагогов.</a:t>
            </a:r>
            <a:br>
              <a:rPr lang="ru-RU" sz="2700" b="1" dirty="0">
                <a:solidFill>
                  <a:prstClr val="black"/>
                </a:solidFill>
                <a:latin typeface="Times New Roman" panose="02020603050405020304" pitchFamily="18" charset="0"/>
                <a:cs typeface="Times New Roman" panose="02020603050405020304" pitchFamily="18" charset="0"/>
              </a:rPr>
            </a:br>
            <a:r>
              <a:rPr lang="ru-RU" sz="2700" b="1" dirty="0" smtClean="0">
                <a:solidFill>
                  <a:prstClr val="black"/>
                </a:solidFill>
                <a:latin typeface="Times New Roman" panose="02020603050405020304" pitchFamily="18" charset="0"/>
                <a:cs typeface="Times New Roman" panose="02020603050405020304" pitchFamily="18" charset="0"/>
              </a:rPr>
              <a:t>-  Участие </a:t>
            </a:r>
            <a:r>
              <a:rPr lang="ru-RU" sz="2700" b="1" dirty="0">
                <a:solidFill>
                  <a:prstClr val="black"/>
                </a:solidFill>
                <a:latin typeface="Times New Roman" panose="02020603050405020304" pitchFamily="18" charset="0"/>
                <a:cs typeface="Times New Roman" panose="02020603050405020304" pitchFamily="18" charset="0"/>
              </a:rPr>
              <a:t>учеников школы и учителей в олимпиадах и конкурсах различного уровня.</a:t>
            </a:r>
            <a:br>
              <a:rPr lang="ru-RU" sz="2700" b="1" dirty="0">
                <a:solidFill>
                  <a:prstClr val="black"/>
                </a:solidFill>
                <a:latin typeface="Times New Roman" panose="02020603050405020304" pitchFamily="18" charset="0"/>
                <a:cs typeface="Times New Roman" panose="02020603050405020304" pitchFamily="18" charset="0"/>
              </a:rPr>
            </a:br>
            <a:r>
              <a:rPr lang="ru-RU" sz="2700" b="1" dirty="0" smtClean="0">
                <a:solidFill>
                  <a:prstClr val="black"/>
                </a:solidFill>
                <a:latin typeface="Times New Roman" panose="02020603050405020304" pitchFamily="18" charset="0"/>
                <a:cs typeface="Times New Roman" panose="02020603050405020304" pitchFamily="18" charset="0"/>
              </a:rPr>
              <a:t>- Участие </a:t>
            </a:r>
            <a:r>
              <a:rPr lang="ru-RU" sz="2700" b="1" dirty="0">
                <a:solidFill>
                  <a:prstClr val="black"/>
                </a:solidFill>
                <a:latin typeface="Times New Roman" panose="02020603050405020304" pitchFamily="18" charset="0"/>
                <a:cs typeface="Times New Roman" panose="02020603050405020304" pitchFamily="18" charset="0"/>
              </a:rPr>
              <a:t>учеников школы и учителей в научно-исследовательской деятельности</a:t>
            </a:r>
            <a:r>
              <a:rPr lang="ru-RU" sz="2700" dirty="0">
                <a:solidFill>
                  <a:prstClr val="black"/>
                </a:solidFill>
                <a:latin typeface="Arial Black" pitchFamily="34" charset="0"/>
              </a:rPr>
              <a:t>.</a:t>
            </a:r>
            <a:br>
              <a:rPr lang="ru-RU" sz="2700" dirty="0">
                <a:solidFill>
                  <a:prstClr val="black"/>
                </a:solidFill>
                <a:latin typeface="Arial Black" pitchFamily="34" charset="0"/>
              </a:rPr>
            </a:br>
            <a:r>
              <a:rPr lang="ru-RU" sz="2700" dirty="0">
                <a:solidFill>
                  <a:prstClr val="black"/>
                </a:solidFill>
                <a:latin typeface="Calibri"/>
              </a:rPr>
              <a:t/>
            </a:r>
            <a:br>
              <a:rPr lang="ru-RU" sz="2700" dirty="0">
                <a:solidFill>
                  <a:prstClr val="black"/>
                </a:solidFill>
                <a:latin typeface="Calibri"/>
              </a:rPr>
            </a:br>
            <a:endParaRPr lang="ru-RU" sz="2700" dirty="0">
              <a:solidFill>
                <a:schemeClr val="tx1"/>
              </a:solidFill>
            </a:endParaRPr>
          </a:p>
        </p:txBody>
      </p:sp>
    </p:spTree>
    <p:extLst>
      <p:ext uri="{BB962C8B-B14F-4D97-AF65-F5344CB8AC3E}">
        <p14:creationId xmlns:p14="http://schemas.microsoft.com/office/powerpoint/2010/main" val="3901615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6331032"/>
          </a:xfrm>
        </p:spPr>
        <p:txBody>
          <a:bodyPr>
            <a:normAutofit fontScale="90000"/>
          </a:bodyPr>
          <a:lstStyle/>
          <a:p>
            <a:pPr marL="342900" lvl="0" indent="-342900" algn="l">
              <a:spcBef>
                <a:spcPct val="20000"/>
              </a:spcBef>
            </a:pPr>
            <a:r>
              <a:rPr lang="ru-RU" b="1" dirty="0">
                <a:solidFill>
                  <a:srgbClr val="A5C249">
                    <a:lumMod val="50000"/>
                  </a:srgbClr>
                </a:solidFill>
                <a:latin typeface="+mn-lt"/>
              </a:rPr>
              <a:t>Механизм реализации </a:t>
            </a:r>
            <a:r>
              <a:rPr lang="ru-RU" b="1" dirty="0" smtClean="0">
                <a:solidFill>
                  <a:srgbClr val="A5C249">
                    <a:lumMod val="50000"/>
                  </a:srgbClr>
                </a:solidFill>
                <a:latin typeface="+mn-lt"/>
              </a:rPr>
              <a:t>мониторинга:</a:t>
            </a:r>
            <a:br>
              <a:rPr lang="ru-RU" b="1" dirty="0" smtClean="0">
                <a:solidFill>
                  <a:srgbClr val="A5C249">
                    <a:lumMod val="50000"/>
                  </a:srgbClr>
                </a:solidFill>
                <a:latin typeface="+mn-lt"/>
              </a:rPr>
            </a:br>
            <a:r>
              <a:rPr lang="ru-RU" sz="3600" b="1" dirty="0">
                <a:solidFill>
                  <a:srgbClr val="A5C249">
                    <a:lumMod val="50000"/>
                  </a:srgbClr>
                </a:solidFill>
                <a:latin typeface="Arial Black" pitchFamily="34" charset="0"/>
              </a:rPr>
              <a:t/>
            </a:r>
            <a:br>
              <a:rPr lang="ru-RU" sz="3600" b="1" dirty="0">
                <a:solidFill>
                  <a:srgbClr val="A5C249">
                    <a:lumMod val="50000"/>
                  </a:srgbClr>
                </a:solidFill>
                <a:latin typeface="Arial Black" pitchFamily="34" charset="0"/>
              </a:rPr>
            </a:br>
            <a:r>
              <a:rPr lang="ru-RU" sz="3100" dirty="0" smtClean="0">
                <a:solidFill>
                  <a:prstClr val="black"/>
                </a:solidFill>
                <a:latin typeface="+mn-lt"/>
              </a:rPr>
              <a:t>Изучение </a:t>
            </a:r>
            <a:r>
              <a:rPr lang="ru-RU" sz="3100" dirty="0">
                <a:solidFill>
                  <a:prstClr val="black"/>
                </a:solidFill>
                <a:latin typeface="+mn-lt"/>
              </a:rPr>
              <a:t>удовлетворенности учащихся, родителей образовательным процессом в школе</a:t>
            </a:r>
            <a:r>
              <a:rPr lang="ru-RU" sz="3100" dirty="0" smtClean="0">
                <a:solidFill>
                  <a:prstClr val="black"/>
                </a:solidFill>
                <a:latin typeface="+mn-lt"/>
              </a:rPr>
              <a:t>.</a:t>
            </a:r>
            <a:br>
              <a:rPr lang="ru-RU" sz="3100" dirty="0" smtClean="0">
                <a:solidFill>
                  <a:prstClr val="black"/>
                </a:solidFill>
                <a:latin typeface="+mn-lt"/>
              </a:rPr>
            </a:br>
            <a:r>
              <a:rPr lang="ru-RU" sz="3100" dirty="0" smtClean="0">
                <a:solidFill>
                  <a:prstClr val="black"/>
                </a:solidFill>
                <a:latin typeface="+mn-lt"/>
              </a:rPr>
              <a:t/>
            </a:r>
            <a:br>
              <a:rPr lang="ru-RU" sz="3100" dirty="0" smtClean="0">
                <a:solidFill>
                  <a:prstClr val="black"/>
                </a:solidFill>
                <a:latin typeface="+mn-lt"/>
              </a:rPr>
            </a:br>
            <a:r>
              <a:rPr lang="ru-RU" sz="3100" dirty="0" smtClean="0">
                <a:solidFill>
                  <a:prstClr val="black"/>
                </a:solidFill>
                <a:latin typeface="+mn-lt"/>
              </a:rPr>
              <a:t> </a:t>
            </a:r>
            <a:r>
              <a:rPr lang="ru-RU" sz="3100" dirty="0">
                <a:solidFill>
                  <a:prstClr val="black"/>
                </a:solidFill>
                <a:latin typeface="+mn-lt"/>
              </a:rPr>
              <a:t>Изучение личности обучающихся, его учебных возможностей, здоровья.</a:t>
            </a:r>
            <a:br>
              <a:rPr lang="ru-RU" sz="3100" dirty="0">
                <a:solidFill>
                  <a:prstClr val="black"/>
                </a:solidFill>
                <a:latin typeface="+mn-lt"/>
              </a:rPr>
            </a:br>
            <a:r>
              <a:rPr lang="ru-RU" sz="3100" dirty="0">
                <a:solidFill>
                  <a:prstClr val="black"/>
                </a:solidFill>
                <a:latin typeface="+mn-lt"/>
              </a:rPr>
              <a:t> </a:t>
            </a:r>
            <a:r>
              <a:rPr lang="ru-RU" sz="3100" dirty="0" smtClean="0">
                <a:solidFill>
                  <a:prstClr val="black"/>
                </a:solidFill>
                <a:latin typeface="+mn-lt"/>
              </a:rPr>
              <a:t/>
            </a:r>
            <a:br>
              <a:rPr lang="ru-RU" sz="3100" dirty="0" smtClean="0">
                <a:solidFill>
                  <a:prstClr val="black"/>
                </a:solidFill>
                <a:latin typeface="+mn-lt"/>
              </a:rPr>
            </a:br>
            <a:r>
              <a:rPr lang="ru-RU" sz="3100" dirty="0" smtClean="0">
                <a:solidFill>
                  <a:prstClr val="black"/>
                </a:solidFill>
                <a:latin typeface="+mn-lt"/>
              </a:rPr>
              <a:t>Диагностика </a:t>
            </a:r>
            <a:r>
              <a:rPr lang="ru-RU" sz="3100" dirty="0">
                <a:solidFill>
                  <a:prstClr val="black"/>
                </a:solidFill>
                <a:latin typeface="+mn-lt"/>
              </a:rPr>
              <a:t>учебных достижений по дисциплинам.</a:t>
            </a:r>
            <a:br>
              <a:rPr lang="ru-RU" sz="3100" dirty="0">
                <a:solidFill>
                  <a:prstClr val="black"/>
                </a:solidFill>
                <a:latin typeface="+mn-lt"/>
              </a:rPr>
            </a:br>
            <a:r>
              <a:rPr lang="ru-RU" sz="3100" dirty="0">
                <a:solidFill>
                  <a:prstClr val="black"/>
                </a:solidFill>
                <a:latin typeface="+mn-lt"/>
              </a:rPr>
              <a:t/>
            </a:r>
            <a:br>
              <a:rPr lang="ru-RU" sz="3100" dirty="0">
                <a:solidFill>
                  <a:prstClr val="black"/>
                </a:solidFill>
                <a:latin typeface="+mn-lt"/>
              </a:rPr>
            </a:br>
            <a:endParaRPr lang="ru-RU" sz="3100" dirty="0">
              <a:latin typeface="+mn-lt"/>
            </a:endParaRPr>
          </a:p>
        </p:txBody>
      </p:sp>
    </p:spTree>
    <p:extLst>
      <p:ext uri="{BB962C8B-B14F-4D97-AF65-F5344CB8AC3E}">
        <p14:creationId xmlns:p14="http://schemas.microsoft.com/office/powerpoint/2010/main" val="2556264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7880"/>
            <a:ext cx="8424936" cy="6124754"/>
          </a:xfrm>
          <a:prstGeom prst="rect">
            <a:avLst/>
          </a:prstGeom>
        </p:spPr>
        <p:txBody>
          <a:bodyPr wrap="square">
            <a:spAutoFit/>
          </a:bodyPr>
          <a:lstStyle/>
          <a:p>
            <a:pPr marL="342900" lvl="0" indent="-342900">
              <a:spcBef>
                <a:spcPct val="20000"/>
              </a:spcBef>
              <a:buFont typeface="Arial" pitchFamily="34" charset="0"/>
              <a:buChar char="•"/>
            </a:pPr>
            <a:endParaRPr lang="ru-RU" sz="2800" b="1" dirty="0" smtClean="0">
              <a:solidFill>
                <a:prstClr val="black"/>
              </a:solidFill>
            </a:endParaRPr>
          </a:p>
          <a:p>
            <a:pPr lvl="0">
              <a:spcBef>
                <a:spcPct val="20000"/>
              </a:spcBef>
            </a:pPr>
            <a:r>
              <a:rPr lang="ru-RU" sz="2800" b="1" dirty="0">
                <a:solidFill>
                  <a:prstClr val="black"/>
                </a:solidFill>
              </a:rPr>
              <a:t> </a:t>
            </a:r>
            <a:r>
              <a:rPr lang="ru-RU" sz="2800" b="1" dirty="0" smtClean="0">
                <a:solidFill>
                  <a:prstClr val="black"/>
                </a:solidFill>
              </a:rPr>
              <a:t> В </a:t>
            </a:r>
            <a:r>
              <a:rPr lang="ru-RU" sz="2800" b="1" dirty="0">
                <a:solidFill>
                  <a:prstClr val="black"/>
                </a:solidFill>
              </a:rPr>
              <a:t>процессе мониторинга выявляются следующие вопросы:</a:t>
            </a:r>
          </a:p>
          <a:p>
            <a:pPr marL="342900" lvl="0" indent="-342900">
              <a:spcBef>
                <a:spcPct val="20000"/>
              </a:spcBef>
              <a:buFont typeface="Arial" pitchFamily="34" charset="0"/>
              <a:buChar char="•"/>
            </a:pPr>
            <a:r>
              <a:rPr lang="ru-RU" sz="2800" dirty="0">
                <a:solidFill>
                  <a:prstClr val="black"/>
                </a:solidFill>
              </a:rPr>
              <a:t>– достигается ли цель образовательного процесса;</a:t>
            </a:r>
          </a:p>
          <a:p>
            <a:pPr marL="342900" lvl="0" indent="-342900">
              <a:spcBef>
                <a:spcPct val="20000"/>
              </a:spcBef>
              <a:buFont typeface="Arial" pitchFamily="34" charset="0"/>
              <a:buChar char="•"/>
            </a:pPr>
            <a:r>
              <a:rPr lang="ru-RU" sz="2800" dirty="0">
                <a:solidFill>
                  <a:prstClr val="black"/>
                </a:solidFill>
              </a:rPr>
              <a:t>–существует ли положительная динамика в развитии учащегося по сравнению с предыдущими результатами диагностики;</a:t>
            </a:r>
          </a:p>
          <a:p>
            <a:pPr marL="342900" lvl="0" indent="-342900">
              <a:spcBef>
                <a:spcPct val="20000"/>
              </a:spcBef>
              <a:buFont typeface="Arial" pitchFamily="34" charset="0"/>
              <a:buChar char="•"/>
            </a:pPr>
            <a:r>
              <a:rPr lang="ru-RU" sz="2800" dirty="0">
                <a:solidFill>
                  <a:prstClr val="black"/>
                </a:solidFill>
              </a:rPr>
              <a:t>– соответствует ли уровень требований и уровень сложности учебного материала учебным возможностям обучающихся;</a:t>
            </a:r>
          </a:p>
          <a:p>
            <a:pPr marL="342900" lvl="0" indent="-342900">
              <a:spcBef>
                <a:spcPct val="20000"/>
              </a:spcBef>
              <a:buFont typeface="Arial" pitchFamily="34" charset="0"/>
              <a:buChar char="•"/>
            </a:pPr>
            <a:r>
              <a:rPr lang="ru-RU" sz="2800" dirty="0">
                <a:solidFill>
                  <a:prstClr val="black"/>
                </a:solidFill>
              </a:rPr>
              <a:t>– существуют ли предпосылки для совершенствования работы учителя.</a:t>
            </a:r>
          </a:p>
          <a:p>
            <a:pPr algn="ctr"/>
            <a:endParaRPr lang="ru-RU" sz="2800" dirty="0"/>
          </a:p>
        </p:txBody>
      </p:sp>
    </p:spTree>
    <p:extLst>
      <p:ext uri="{BB962C8B-B14F-4D97-AF65-F5344CB8AC3E}">
        <p14:creationId xmlns:p14="http://schemas.microsoft.com/office/powerpoint/2010/main" val="2307664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5400600"/>
          </a:xfrm>
        </p:spPr>
        <p:txBody>
          <a:bodyPr>
            <a:normAutofit fontScale="90000"/>
          </a:bodyPr>
          <a:lstStyle/>
          <a:p>
            <a:pPr marL="342900" lvl="0" indent="-342900" algn="l">
              <a:spcBef>
                <a:spcPct val="20000"/>
              </a:spcBef>
            </a:pPr>
            <a:r>
              <a:rPr lang="ru-RU" sz="3600" b="1" dirty="0" smtClean="0">
                <a:solidFill>
                  <a:srgbClr val="A5C249">
                    <a:lumMod val="50000"/>
                  </a:srgbClr>
                </a:solidFill>
                <a:latin typeface="Arial Black" pitchFamily="34" charset="0"/>
              </a:rPr>
              <a:t/>
            </a:r>
            <a:br>
              <a:rPr lang="ru-RU" sz="3600" b="1" dirty="0" smtClean="0">
                <a:solidFill>
                  <a:srgbClr val="A5C249">
                    <a:lumMod val="50000"/>
                  </a:srgbClr>
                </a:solidFill>
                <a:latin typeface="Arial Black" pitchFamily="34" charset="0"/>
              </a:rPr>
            </a:br>
            <a:r>
              <a:rPr lang="ru-RU" sz="3600" b="1" dirty="0">
                <a:solidFill>
                  <a:srgbClr val="A5C249">
                    <a:lumMod val="50000"/>
                  </a:srgbClr>
                </a:solidFill>
                <a:latin typeface="Arial Black" pitchFamily="34" charset="0"/>
              </a:rPr>
              <a:t/>
            </a:r>
            <a:br>
              <a:rPr lang="ru-RU" sz="3600" b="1" dirty="0">
                <a:solidFill>
                  <a:srgbClr val="A5C249">
                    <a:lumMod val="50000"/>
                  </a:srgbClr>
                </a:solidFill>
                <a:latin typeface="Arial Black" pitchFamily="34" charset="0"/>
              </a:rPr>
            </a:br>
            <a:r>
              <a:rPr lang="ru-RU" dirty="0" smtClean="0">
                <a:solidFill>
                  <a:srgbClr val="A5C249">
                    <a:lumMod val="50000"/>
                  </a:srgbClr>
                </a:solidFill>
                <a:latin typeface="+mn-lt"/>
              </a:rPr>
              <a:t>Модель </a:t>
            </a:r>
            <a:r>
              <a:rPr lang="ru-RU" dirty="0">
                <a:solidFill>
                  <a:srgbClr val="A5C249">
                    <a:lumMod val="50000"/>
                  </a:srgbClr>
                </a:solidFill>
                <a:latin typeface="+mn-lt"/>
              </a:rPr>
              <a:t>мониторинга качества </a:t>
            </a:r>
            <a:r>
              <a:rPr lang="ru-RU" dirty="0" smtClean="0">
                <a:solidFill>
                  <a:srgbClr val="A5C249">
                    <a:lumMod val="50000"/>
                  </a:srgbClr>
                </a:solidFill>
                <a:latin typeface="+mn-lt"/>
              </a:rPr>
              <a:t>образования</a:t>
            </a:r>
            <a:br>
              <a:rPr lang="ru-RU" dirty="0" smtClean="0">
                <a:solidFill>
                  <a:srgbClr val="A5C249">
                    <a:lumMod val="50000"/>
                  </a:srgbClr>
                </a:solidFill>
                <a:latin typeface="+mn-lt"/>
              </a:rPr>
            </a:br>
            <a:r>
              <a:rPr lang="ru-RU" sz="3100" dirty="0" smtClean="0">
                <a:solidFill>
                  <a:prstClr val="black"/>
                </a:solidFill>
                <a:latin typeface="+mn-lt"/>
              </a:rPr>
              <a:t>1</a:t>
            </a:r>
            <a:r>
              <a:rPr lang="ru-RU" sz="3100" dirty="0">
                <a:solidFill>
                  <a:prstClr val="black"/>
                </a:solidFill>
                <a:latin typeface="+mn-lt"/>
              </a:rPr>
              <a:t>. Диагностика усвоения и качества знаний </a:t>
            </a:r>
            <a:r>
              <a:rPr lang="ru-RU" sz="2900" dirty="0">
                <a:solidFill>
                  <a:prstClr val="black"/>
                </a:solidFill>
                <a:latin typeface="+mn-lt"/>
              </a:rPr>
              <a:t>учащихся  должна проводиться в течение учебного года по основным  учебным дисциплинам, по классам</a:t>
            </a:r>
            <a:r>
              <a:rPr lang="ru-RU" sz="2900" dirty="0" smtClean="0">
                <a:solidFill>
                  <a:prstClr val="black"/>
                </a:solidFill>
                <a:latin typeface="+mn-lt"/>
              </a:rPr>
              <a:t>.</a:t>
            </a:r>
            <a:br>
              <a:rPr lang="ru-RU" sz="2900" dirty="0" smtClean="0">
                <a:solidFill>
                  <a:prstClr val="black"/>
                </a:solidFill>
                <a:latin typeface="+mn-lt"/>
              </a:rPr>
            </a:br>
            <a:r>
              <a:rPr lang="ru-RU" sz="2900" dirty="0" smtClean="0">
                <a:solidFill>
                  <a:prstClr val="black"/>
                </a:solidFill>
                <a:latin typeface="+mn-lt"/>
              </a:rPr>
              <a:t>2</a:t>
            </a:r>
            <a:r>
              <a:rPr lang="ru-RU" sz="2900" dirty="0">
                <a:solidFill>
                  <a:prstClr val="black"/>
                </a:solidFill>
                <a:latin typeface="+mn-lt"/>
              </a:rPr>
              <a:t>. Обработка и анализ полученных результатов.</a:t>
            </a:r>
            <a:br>
              <a:rPr lang="ru-RU" sz="2900" dirty="0">
                <a:solidFill>
                  <a:prstClr val="black"/>
                </a:solidFill>
                <a:latin typeface="+mn-lt"/>
              </a:rPr>
            </a:br>
            <a:r>
              <a:rPr lang="ru-RU" sz="2900" dirty="0">
                <a:solidFill>
                  <a:prstClr val="black"/>
                </a:solidFill>
                <a:latin typeface="+mn-lt"/>
              </a:rPr>
              <a:t> По результатам диагностики составляются таблицы усвоения и качества знаний, затем представляются с помощью графиков и диаграмм. Анализ результатов предполагает сравнение показателей каждого этапа, сопоставление входных и итоговых показателей каждого этапа с результатами административных контрольных работ.</a:t>
            </a:r>
            <a:br>
              <a:rPr lang="ru-RU" sz="2900" dirty="0">
                <a:solidFill>
                  <a:prstClr val="black"/>
                </a:solidFill>
                <a:latin typeface="+mn-lt"/>
              </a:rPr>
            </a:br>
            <a:r>
              <a:rPr lang="ru-RU" sz="2400" dirty="0">
                <a:solidFill>
                  <a:prstClr val="black"/>
                </a:solidFill>
                <a:latin typeface="Calibri"/>
              </a:rPr>
              <a:t/>
            </a:r>
            <a:br>
              <a:rPr lang="ru-RU" sz="2400" dirty="0">
                <a:solidFill>
                  <a:prstClr val="black"/>
                </a:solidFill>
                <a:latin typeface="Calibri"/>
              </a:rPr>
            </a:br>
            <a:r>
              <a:rPr lang="ru-RU" sz="3200" dirty="0">
                <a:solidFill>
                  <a:prstClr val="black"/>
                </a:solidFill>
                <a:latin typeface="Calibri"/>
              </a:rPr>
              <a:t/>
            </a:r>
            <a:br>
              <a:rPr lang="ru-RU" sz="3200" dirty="0">
                <a:solidFill>
                  <a:prstClr val="black"/>
                </a:solidFill>
                <a:latin typeface="Calibri"/>
              </a:rPr>
            </a:br>
            <a:endParaRPr lang="ru-RU" dirty="0"/>
          </a:p>
        </p:txBody>
      </p:sp>
    </p:spTree>
    <p:extLst>
      <p:ext uri="{BB962C8B-B14F-4D97-AF65-F5344CB8AC3E}">
        <p14:creationId xmlns:p14="http://schemas.microsoft.com/office/powerpoint/2010/main" val="3181288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6259024"/>
          </a:xfrm>
        </p:spPr>
        <p:txBody>
          <a:bodyPr>
            <a:noAutofit/>
          </a:bodyPr>
          <a:lstStyle/>
          <a:p>
            <a:pPr marL="342900" lvl="0" indent="-342900" algn="l">
              <a:spcBef>
                <a:spcPct val="20000"/>
              </a:spcBef>
            </a:pPr>
            <a:r>
              <a:rPr lang="ru-RU" sz="2600" dirty="0" smtClean="0">
                <a:solidFill>
                  <a:prstClr val="black"/>
                </a:solidFill>
                <a:latin typeface="+mn-lt"/>
              </a:rPr>
              <a:t/>
            </a:r>
            <a:br>
              <a:rPr lang="ru-RU" sz="2600" dirty="0" smtClean="0">
                <a:solidFill>
                  <a:prstClr val="black"/>
                </a:solidFill>
                <a:latin typeface="+mn-lt"/>
              </a:rPr>
            </a:br>
            <a:r>
              <a:rPr lang="ru-RU" sz="2600" dirty="0" smtClean="0">
                <a:solidFill>
                  <a:prstClr val="black"/>
                </a:solidFill>
                <a:latin typeface="+mn-lt"/>
              </a:rPr>
              <a:t>3</a:t>
            </a:r>
            <a:r>
              <a:rPr lang="ru-RU" sz="2600" dirty="0">
                <a:solidFill>
                  <a:prstClr val="black"/>
                </a:solidFill>
                <a:latin typeface="+mn-lt"/>
              </a:rPr>
              <a:t>. Коррекция. Меры по коррекции включают в себя:</a:t>
            </a:r>
            <a:br>
              <a:rPr lang="ru-RU" sz="2600" dirty="0">
                <a:solidFill>
                  <a:prstClr val="black"/>
                </a:solidFill>
                <a:latin typeface="+mn-lt"/>
              </a:rPr>
            </a:br>
            <a:r>
              <a:rPr lang="ru-RU" sz="2600" dirty="0">
                <a:solidFill>
                  <a:prstClr val="black"/>
                </a:solidFill>
                <a:latin typeface="+mn-lt"/>
              </a:rPr>
              <a:t>Встречи с  родителями с указанием не только результатов обучения учащихся на каждом этапе и его текущих оценок, но и рейтинга по классу и тенденции успеваемости;</a:t>
            </a:r>
            <a:br>
              <a:rPr lang="ru-RU" sz="2600" dirty="0">
                <a:solidFill>
                  <a:prstClr val="black"/>
                </a:solidFill>
                <a:latin typeface="+mn-lt"/>
              </a:rPr>
            </a:br>
            <a:r>
              <a:rPr lang="ru-RU" sz="2600" dirty="0">
                <a:solidFill>
                  <a:prstClr val="black"/>
                </a:solidFill>
                <a:latin typeface="+mn-lt"/>
              </a:rPr>
              <a:t>обсуждение проблем учащихся на классных часах;</a:t>
            </a:r>
            <a:br>
              <a:rPr lang="ru-RU" sz="2600" dirty="0">
                <a:solidFill>
                  <a:prstClr val="black"/>
                </a:solidFill>
                <a:latin typeface="+mn-lt"/>
              </a:rPr>
            </a:br>
            <a:r>
              <a:rPr lang="ru-RU" sz="2600" dirty="0">
                <a:solidFill>
                  <a:prstClr val="black"/>
                </a:solidFill>
                <a:latin typeface="+mn-lt"/>
              </a:rPr>
              <a:t>обсуждение на заседаниях малого педагогического совета с приглашением родителей;</a:t>
            </a:r>
            <a:br>
              <a:rPr lang="ru-RU" sz="2600" dirty="0">
                <a:solidFill>
                  <a:prstClr val="black"/>
                </a:solidFill>
                <a:latin typeface="+mn-lt"/>
              </a:rPr>
            </a:br>
            <a:r>
              <a:rPr lang="ru-RU" sz="2600" dirty="0">
                <a:solidFill>
                  <a:prstClr val="black"/>
                </a:solidFill>
                <a:latin typeface="+mn-lt"/>
              </a:rPr>
              <a:t>формирование учебной мотивации;</a:t>
            </a:r>
            <a:br>
              <a:rPr lang="ru-RU" sz="2600" dirty="0">
                <a:solidFill>
                  <a:prstClr val="black"/>
                </a:solidFill>
                <a:latin typeface="+mn-lt"/>
              </a:rPr>
            </a:br>
            <a:r>
              <a:rPr lang="ru-RU" sz="2600" dirty="0">
                <a:solidFill>
                  <a:prstClr val="black"/>
                </a:solidFill>
                <a:latin typeface="+mn-lt"/>
              </a:rPr>
              <a:t>развитие профессиональных интересов;</a:t>
            </a:r>
            <a:br>
              <a:rPr lang="ru-RU" sz="2600" dirty="0">
                <a:solidFill>
                  <a:prstClr val="black"/>
                </a:solidFill>
                <a:latin typeface="+mn-lt"/>
              </a:rPr>
            </a:br>
            <a:r>
              <a:rPr lang="ru-RU" sz="2600" dirty="0">
                <a:solidFill>
                  <a:prstClr val="black"/>
                </a:solidFill>
                <a:latin typeface="+mn-lt"/>
              </a:rPr>
              <a:t>проведение дополнительных занятий по дисциплине с целью белее доступного изложения трудного материала;</a:t>
            </a:r>
            <a:br>
              <a:rPr lang="ru-RU" sz="2600" dirty="0">
                <a:solidFill>
                  <a:prstClr val="black"/>
                </a:solidFill>
                <a:latin typeface="+mn-lt"/>
              </a:rPr>
            </a:br>
            <a:r>
              <a:rPr lang="ru-RU" sz="2600" dirty="0">
                <a:solidFill>
                  <a:prstClr val="black"/>
                </a:solidFill>
                <a:latin typeface="+mn-lt"/>
              </a:rPr>
              <a:t>прогнозирование конечных уровней учебных достижений учащихся.</a:t>
            </a:r>
            <a:br>
              <a:rPr lang="ru-RU" sz="2600" dirty="0">
                <a:solidFill>
                  <a:prstClr val="black"/>
                </a:solidFill>
                <a:latin typeface="+mn-lt"/>
              </a:rPr>
            </a:br>
            <a:endParaRPr lang="ru-RU" sz="2600" dirty="0">
              <a:latin typeface="+mn-lt"/>
            </a:endParaRPr>
          </a:p>
        </p:txBody>
      </p:sp>
    </p:spTree>
    <p:extLst>
      <p:ext uri="{BB962C8B-B14F-4D97-AF65-F5344CB8AC3E}">
        <p14:creationId xmlns:p14="http://schemas.microsoft.com/office/powerpoint/2010/main" val="12726633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TotalTime>
  <Words>1617</Words>
  <Application>Microsoft Office PowerPoint</Application>
  <PresentationFormat>Экран (4:3)</PresentationFormat>
  <Paragraphs>1310</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Волна</vt:lpstr>
      <vt:lpstr>Государственное бюджетное специальное (коррекционное) образовательное учреждение города Севастополя «Общеобразовательная школа-интернат № 1» </vt:lpstr>
      <vt:lpstr>Развитие и образование ни одному человеку не могут быть даны или сообщены. Всякий, кто желает к ним приобщиться, должен достигнуть этого собственной деятельностью, собственными силами, собственным напряжением.                                           А. Дистервег             </vt:lpstr>
      <vt:lpstr>Мониторинг </vt:lpstr>
      <vt:lpstr>ЦЕЛЬ: – отслеживание качества образовательных услуг, оказываемых школой в динамике; – определение эффективности управления качеством обучения  ЗАДАЧИ:  – непрерывно наблюдать за состоянием учебно-воспитательного процесса и получать оперативную достоверную информацию о нем; –своевременно выявлять изменения, происходящие в учебно-воспитательном процессе, и факторы, вызывающие их; – предупреждать негативные тенденции в образовательном процессе; –осуществлять краткосрочное прогнозирование развития образовательного процесса; – оценивать эффективность методического обеспечения образовательного процесса.</vt:lpstr>
      <vt:lpstr> Основные проектные направления  - Уровень успеваемости, качества знаний, степени обученности учащихся. - Организация процесса обучения (посещаемость учебных занятий, использование ИКТ, работа с мотивированными учащимися, со слабоуспевающими учащимися, с учащимися, обучающимися на дому). - Уровень профессионального мастерства педагогов. -  Участие учеников школы и учителей в олимпиадах и конкурсах различного уровня. - Участие учеников школы и учителей в научно-исследовательской деятельности.  </vt:lpstr>
      <vt:lpstr>Механизм реализации мониторинга:  Изучение удовлетворенности учащихся, родителей образовательным процессом в школе.   Изучение личности обучающихся, его учебных возможностей, здоровья.   Диагностика учебных достижений по дисциплинам.  </vt:lpstr>
      <vt:lpstr>Презентация PowerPoint</vt:lpstr>
      <vt:lpstr>  Модель мониторинга качества образования 1. Диагностика усвоения и качества знаний учащихся  должна проводиться в течение учебного года по основным  учебным дисциплинам, по классам. 2. Обработка и анализ полученных результатов.  По результатам диагностики составляются таблицы усвоения и качества знаний, затем представляются с помощью графиков и диаграмм. Анализ результатов предполагает сравнение показателей каждого этапа, сопоставление входных и итоговых показателей каждого этапа с результатами административных контрольных работ.   </vt:lpstr>
      <vt:lpstr> 3. Коррекция. Меры по коррекции включают в себя: Встречи с  родителями с указанием не только результатов обучения учащихся на каждом этапе и его текущих оценок, но и рейтинга по классу и тенденции успеваемости; обсуждение проблем учащихся на классных часах; обсуждение на заседаниях малого педагогического совета с приглашением родителей; формирование учебной мотивации; развитие профессиональных интересов; проведение дополнительных занятий по дисциплине с целью белее доступного изложения трудного материала; прогнозирование конечных уровней учебных достижений учащихся. </vt:lpstr>
      <vt:lpstr>Выводы и рекомендации:  Качественный мониторинг  можно провести в следующих условиях:  1.Тестовые задания должны быть составлены в соответствии с образовательными стандартами, программой изучения данного предмета, соответствующими учебниками.           Итоговый мониторинг должен проводиться после того, как изучен весь учебный материал за текущий учебный год.  Все задания обучающиеся должны выполнять самостоятельно, для этого должны быть созданы необходимые (1 ученик за партой, наличие необходимого количества различных вариантов).       Количество заданий в тестах должно быть таким, чтобы «средний» ученик свободно уложился в отведённое время.  Присутствующие ассистенты не должны мешать обучающимся разговорами, передвижениями по классу во время проведения мониторинга.         Бланки для выполнения заданий должны быть достаточно простыми для их заполнения, особенно учащимися начальных классов.   </vt:lpstr>
      <vt:lpstr>Презентация PowerPoint</vt:lpstr>
      <vt:lpstr>Презентация PowerPoint</vt:lpstr>
      <vt:lpstr>Мониторинг качества образования в специальной   (коррекционной) общеобразовательной школе    является механизмом контроля и оценки   качества образования и позволяет получить данные,   характеризующие подготовку школьников на   промежуточных и завершающих этапах обучения. </vt:lpstr>
      <vt:lpstr>Презентация PowerPoint</vt:lpstr>
      <vt:lpstr>            Мониторинг качества образования в коррекционной школе является механизмом контроля и оценки качества образования и позволяет получить данные, характеризующие подготовку школьников на промежуточных и завершающих этапах обучения. Проверка и оценка достижений школьников является весьма существенной составляющей процесса обучения и одной из важных задач педагогической деятельности учителя. Этот компонент наряду с другими компонентами учебно-воспитательного процесса (содержание, методы, средства, формы организации) должен соответствовать современным требованиям общества, педагогической и методической наукам, основным приоритетам и целям образования в первом звене школы. </vt:lpstr>
      <vt:lpstr> Диагностическая карта,       составленная на основе Программы С(к)ОУ         (1-4 и 5-9 классы) позволяет: - выявить уровень освоения темы и рассмотреть динамику усвоения учебного материала;   определить типичные ошибки в знаниях и умениях учащихся по предмету;   скорректировать работу по устранению данных ошибок с целью повышения результативности коррекционно-образовательной работы. </vt:lpstr>
      <vt:lpstr>             Одной из основных задач обучения учащихся с ограниченными возможностями здоровья (ОВЗ) является формирование основ элементарных знаний в таких образовательных областях, как язык и речевая практика, математика и применение математических знаний, естествознание – практика взаимодействия с окружающим миром, знания о человеке – практика личного взаимодействия с людьми, знания в области искусств – практика художественного ремесла и художественного творчества, обществознание – практика жизни в социуме.  По этим основным параметрам построена таблица.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Диагностическая карта ученика(цы)    Условные обозначения: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Создание постоянно действующей системы мониторинга за качеством образования</dc:title>
  <dc:creator>Людмила</dc:creator>
  <cp:lastModifiedBy>Пользователь</cp:lastModifiedBy>
  <cp:revision>75</cp:revision>
  <dcterms:created xsi:type="dcterms:W3CDTF">2022-06-01T06:34:43Z</dcterms:created>
  <dcterms:modified xsi:type="dcterms:W3CDTF">2025-06-08T20:33:35Z</dcterms:modified>
</cp:coreProperties>
</file>