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82" r:id="rId9"/>
    <p:sldId id="262" r:id="rId10"/>
    <p:sldId id="283" r:id="rId11"/>
    <p:sldId id="318" r:id="rId12"/>
    <p:sldId id="272" r:id="rId13"/>
    <p:sldId id="284" r:id="rId14"/>
    <p:sldId id="301" r:id="rId15"/>
    <p:sldId id="264" r:id="rId16"/>
    <p:sldId id="285" r:id="rId17"/>
    <p:sldId id="302" r:id="rId18"/>
    <p:sldId id="268" r:id="rId19"/>
    <p:sldId id="286" r:id="rId20"/>
    <p:sldId id="303" r:id="rId21"/>
    <p:sldId id="263" r:id="rId22"/>
    <p:sldId id="287" r:id="rId23"/>
    <p:sldId id="304" r:id="rId24"/>
    <p:sldId id="265" r:id="rId25"/>
    <p:sldId id="288" r:id="rId26"/>
    <p:sldId id="305" r:id="rId27"/>
    <p:sldId id="266" r:id="rId28"/>
    <p:sldId id="289" r:id="rId29"/>
    <p:sldId id="306" r:id="rId30"/>
    <p:sldId id="269" r:id="rId31"/>
    <p:sldId id="290" r:id="rId32"/>
    <p:sldId id="307" r:id="rId33"/>
    <p:sldId id="270" r:id="rId34"/>
    <p:sldId id="291" r:id="rId35"/>
    <p:sldId id="308" r:id="rId36"/>
    <p:sldId id="273" r:id="rId37"/>
    <p:sldId id="292" r:id="rId38"/>
    <p:sldId id="309" r:id="rId39"/>
    <p:sldId id="271" r:id="rId40"/>
    <p:sldId id="293" r:id="rId41"/>
    <p:sldId id="310" r:id="rId42"/>
    <p:sldId id="274" r:id="rId43"/>
    <p:sldId id="294" r:id="rId44"/>
    <p:sldId id="311" r:id="rId45"/>
    <p:sldId id="279" r:id="rId46"/>
    <p:sldId id="295" r:id="rId47"/>
    <p:sldId id="312" r:id="rId48"/>
    <p:sldId id="278" r:id="rId49"/>
    <p:sldId id="296" r:id="rId50"/>
    <p:sldId id="313" r:id="rId51"/>
    <p:sldId id="277" r:id="rId52"/>
    <p:sldId id="297" r:id="rId53"/>
    <p:sldId id="314" r:id="rId54"/>
    <p:sldId id="276" r:id="rId55"/>
    <p:sldId id="298" r:id="rId56"/>
    <p:sldId id="315" r:id="rId57"/>
    <p:sldId id="275" r:id="rId58"/>
    <p:sldId id="299" r:id="rId59"/>
    <p:sldId id="316" r:id="rId60"/>
    <p:sldId id="267" r:id="rId61"/>
    <p:sldId id="300" r:id="rId62"/>
    <p:sldId id="317" r:id="rId63"/>
    <p:sldId id="280" r:id="rId6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BE5BD-B2C9-4275-9FC6-FD7D02D910B1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E9BE0-18AF-4731-82BC-ED7D8CF79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40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64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589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867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623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4814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99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91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8469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795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5611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58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17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4259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61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46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67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331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212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981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229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782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E9BE0-18AF-4731-82BC-ED7D8CF792E4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30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39D594-04E3-416B-A998-24FE9E768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3B0A76-AC35-4350-836F-01C02F5EC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B6F412-5088-47E9-AA96-2C68D6B1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3172C5-FAD2-4B71-80EB-260825D9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77DDAA-8996-4FCA-B857-CC008DA4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165E8-025C-4CB7-B15E-A064F98CA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12E1D7-AAFA-4A81-8FA9-BC5D3EF5A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ACEA9E-5196-41EF-A718-89CA58CBE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5D4D19-B2C5-4FFE-80DF-B55158739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84F3AB-1824-4CE5-A84D-6FF6A7001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7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01AC41D-1B96-478D-8B81-51BB649C2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FA4E66-3223-4885-8F6D-AB4732515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040686-8F42-47ED-BF5E-DA19004B0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629527-9B20-4A7E-AF4C-57E5BBA81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00A967-B62E-4762-B7EB-910180FA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43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AF3656-1641-4DF6-9D51-D0FE9DC3A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C3F44C-8088-4F0B-B42E-CBD4D0127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553356-5A9A-4D23-9238-12ABB567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6787F0-78E4-4CE3-9360-339DB5AE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794A84-BBB6-45D8-9309-CDB50CE1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19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8C3F5-05CE-4A7A-8CF9-8F8417902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CB01DE-D96D-4B8E-B3E7-23363CEE5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6FED04-5D3A-43EE-BD56-BC61980A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3DAA11-2505-4273-995D-7986D672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B89877-8BCC-4F25-9593-8B9A310FE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3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ED52F2-0F00-4887-BA25-995D55492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D09FE0-5648-4265-8F4A-64637B2BC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E2A63F-CB0C-446D-A512-5876960B1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E55336-E5D7-4D40-A8C3-2362CBE14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D1A86F-866C-4691-9B31-2EE5C0B4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DBB4B1-22F7-477B-8F78-11BF800A7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9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92EA6-B4ED-4ABD-8C09-41DA8CBE4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D8ED28-C87A-46A1-ABAF-F2C4BD501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34D151-5142-4FDA-9718-DA019BD37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E570790-6181-4BF9-A475-AB47AA2E5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FB9AA33-ED40-48FB-86F3-DEB7CBE298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6208B0C-C925-41CB-9D5A-85F27304B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E2E4A6-8A9A-4B04-AE01-5A4FB1E5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14B0953-2D56-4E6A-B40F-BF4ECD32B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79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17BF0A-2B46-4F9A-B810-FD7862DD6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276239-6A50-4011-9F08-BBF8D2E0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A7F69C-1D83-4D62-8AAC-2F154F7AA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6CFB19-E66C-4FC4-8584-58A05B57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55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EF3ACAE-0724-46B1-995B-A2A1988E6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2179FEF-D802-4F16-BF9F-2EC2BE4FB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14DB81-19EB-429E-AF9A-15652F61D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7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A3A4E2-9076-4135-971A-1BEAAEF33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904D1D-B503-4D0E-AF63-D8CD9BF1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C278DF-670A-46FF-9E0F-7E07EC054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8EDFC0-2700-4CEF-A07F-993F67F5A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197121-21ED-4DDD-94CC-CB08DFDCF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FDE321-5492-45BE-B075-E58CE590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4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B1FBC-D041-4185-8617-E35B6E5C9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003728-08C7-43CE-84DB-EC1CD976E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CFBFAE-B6A3-43B9-A18E-2073450A0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01DAE8-51EC-49B4-BA44-E65DEEBCB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B85630-F023-4ACE-B19D-8BA288F5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CCDF45-75FC-4FDC-B15F-BB6429F6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42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2">
                <a:lumMod val="60000"/>
                <a:lumOff val="40000"/>
              </a:schemeClr>
            </a:gs>
            <a:gs pos="7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12F964-B1D6-4AD4-A00F-5A06F5F09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8D4DB8-5983-454C-AC5F-3E9212332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E5DDEC-CBAD-4A5E-B34D-A48DFFFB7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E22D4-EDAB-4BB5-97D3-016AB92D9A25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15AC5B-F653-4B78-A8AA-63312A80A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B37EC9-6EF7-469A-B4A1-54F75FA4C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C2502-F3D4-4D89-BA93-338E938F6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87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0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3DE57C-F3B2-49C1-8C55-A89A193C37B6}"/>
              </a:ext>
            </a:extLst>
          </p:cNvPr>
          <p:cNvSpPr txBox="1"/>
          <p:nvPr/>
        </p:nvSpPr>
        <p:spPr>
          <a:xfrm>
            <a:off x="872196" y="998806"/>
            <a:ext cx="100584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 Black" panose="020B0A04020102020204" pitchFamily="34" charset="0"/>
              </a:rPr>
              <a:t>Quiz</a:t>
            </a:r>
          </a:p>
          <a:p>
            <a:pPr algn="ctr"/>
            <a:endParaRPr lang="en-US" sz="4000" dirty="0">
              <a:latin typeface="Arial Black" panose="020B0A04020102020204" pitchFamily="34" charset="0"/>
            </a:endParaRPr>
          </a:p>
          <a:p>
            <a:pPr algn="ctr"/>
            <a:r>
              <a:rPr lang="en-US" sz="4000" dirty="0">
                <a:latin typeface="Arial Black" panose="020B0A04020102020204" pitchFamily="34" charset="0"/>
              </a:rPr>
              <a:t>“On the Pages of English Books”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998F04-351B-45A2-B042-74E5AD8C3B6A}"/>
              </a:ext>
            </a:extLst>
          </p:cNvPr>
          <p:cNvSpPr txBox="1"/>
          <p:nvPr/>
        </p:nvSpPr>
        <p:spPr>
          <a:xfrm>
            <a:off x="7300686" y="4346917"/>
            <a:ext cx="46005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by 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Natalia Anatolievna Volodina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English Teacher 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School-Gymnasium, Yartsevo Smolensk Region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846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783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173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B453A-8C96-45CD-B041-B3F51B832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4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. How old was Juliet supposed </a:t>
            </a:r>
            <a:b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to be?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4CE258-C1CC-4A7F-AC2C-1F8444DB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271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18                                      16                                        14</a:t>
            </a:r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EE9C2ABA-6AB4-4394-BD7C-7B36E4AA280D}"/>
              </a:ext>
            </a:extLst>
          </p:cNvPr>
          <p:cNvSpPr/>
          <p:nvPr/>
        </p:nvSpPr>
        <p:spPr>
          <a:xfrm>
            <a:off x="1523999" y="2906485"/>
            <a:ext cx="667657" cy="493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id="{6516C8EA-96E0-4115-8549-2EDE528626B5}"/>
              </a:ext>
            </a:extLst>
          </p:cNvPr>
          <p:cNvSpPr/>
          <p:nvPr/>
        </p:nvSpPr>
        <p:spPr>
          <a:xfrm>
            <a:off x="4934856" y="2906485"/>
            <a:ext cx="667657" cy="493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B6EC1E6D-4826-44C1-83C5-5D13CF0909BF}"/>
              </a:ext>
            </a:extLst>
          </p:cNvPr>
          <p:cNvSpPr/>
          <p:nvPr/>
        </p:nvSpPr>
        <p:spPr>
          <a:xfrm>
            <a:off x="8519885" y="2906485"/>
            <a:ext cx="667657" cy="493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910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214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604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63420-AD10-4841-8413-DFAAF9EA8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5. Which of them is an English writer?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4DB165-D486-4059-AC1B-5E00F17B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         </a:t>
            </a:r>
            <a:r>
              <a:rPr lang="en-US" dirty="0">
                <a:latin typeface="Arial Black" panose="020B0A04020102020204" pitchFamily="34" charset="0"/>
              </a:rPr>
              <a:t>Ray Bradbury</a:t>
            </a:r>
            <a:r>
              <a:rPr lang="ru-RU" dirty="0">
                <a:latin typeface="Arial Black" panose="020B0A04020102020204" pitchFamily="34" charset="0"/>
              </a:rPr>
              <a:t>                 </a:t>
            </a:r>
            <a:r>
              <a:rPr lang="en-US" dirty="0">
                <a:latin typeface="Arial Black" panose="020B0A04020102020204" pitchFamily="34" charset="0"/>
              </a:rPr>
              <a:t>Mark Twain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William Makepeace Thackeray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028C10EC-B337-4806-A2FC-D79966222DE9}"/>
              </a:ext>
            </a:extLst>
          </p:cNvPr>
          <p:cNvSpPr/>
          <p:nvPr/>
        </p:nvSpPr>
        <p:spPr>
          <a:xfrm>
            <a:off x="1155700" y="2197102"/>
            <a:ext cx="7493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id="{9694DCC9-1E2D-49CB-A394-1BF728236B56}"/>
              </a:ext>
            </a:extLst>
          </p:cNvPr>
          <p:cNvSpPr/>
          <p:nvPr/>
        </p:nvSpPr>
        <p:spPr>
          <a:xfrm>
            <a:off x="5822950" y="2197102"/>
            <a:ext cx="7493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C3A1C6E5-8CAE-437A-8FAB-280650F6C762}"/>
              </a:ext>
            </a:extLst>
          </p:cNvPr>
          <p:cNvSpPr/>
          <p:nvPr/>
        </p:nvSpPr>
        <p:spPr>
          <a:xfrm>
            <a:off x="2095500" y="3251201"/>
            <a:ext cx="7493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887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572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192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87276D-DDC9-4F96-9ACB-9FFA681FD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58761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6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. How many years did Robinson Crusoe</a:t>
            </a:r>
            <a:r>
              <a:rPr lang="en-US" sz="4000" dirty="0">
                <a:latin typeface="Arial Black" panose="020B0A04020102020204" pitchFamily="34" charset="0"/>
              </a:rPr>
              <a:t> (in the novel by Daniel Defoe)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spend on a desert island?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FF4C7A-2608-4B7E-A712-DD88AA44E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3886"/>
            <a:ext cx="10515600" cy="375307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</a:t>
            </a:r>
          </a:p>
          <a:p>
            <a:pPr marL="0" indent="0">
              <a:buNone/>
            </a:pPr>
            <a:r>
              <a:rPr lang="en-US" dirty="0"/>
              <a:t>      </a:t>
            </a:r>
          </a:p>
          <a:p>
            <a:pPr marL="0" indent="0">
              <a:buNone/>
            </a:pPr>
            <a:r>
              <a:rPr lang="en-US" sz="3600" dirty="0">
                <a:latin typeface="Arial Black" panose="020B0A04020102020204" pitchFamily="34" charset="0"/>
              </a:rPr>
              <a:t>           12                 28                    40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37C88949-D65C-4202-A0FE-99A9AF400D2C}"/>
              </a:ext>
            </a:extLst>
          </p:cNvPr>
          <p:cNvSpPr/>
          <p:nvPr/>
        </p:nvSpPr>
        <p:spPr>
          <a:xfrm>
            <a:off x="1779815" y="3407227"/>
            <a:ext cx="740228" cy="566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9800CC55-F5D7-453F-B407-4D2FD083B166}"/>
              </a:ext>
            </a:extLst>
          </p:cNvPr>
          <p:cNvSpPr/>
          <p:nvPr/>
        </p:nvSpPr>
        <p:spPr>
          <a:xfrm>
            <a:off x="4942114" y="3410856"/>
            <a:ext cx="740228" cy="566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  <a:extLst>
              <a:ext uri="{FF2B5EF4-FFF2-40B4-BE49-F238E27FC236}">
                <a16:creationId xmlns:a16="http://schemas.microsoft.com/office/drawing/2014/main" id="{53B4D95A-9BF8-4FF6-A9BE-FC65AC3CD742}"/>
              </a:ext>
            </a:extLst>
          </p:cNvPr>
          <p:cNvSpPr/>
          <p:nvPr/>
        </p:nvSpPr>
        <p:spPr>
          <a:xfrm>
            <a:off x="8534400" y="3410857"/>
            <a:ext cx="740228" cy="566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648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58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9B317-6004-462E-A0A8-8A14FA2DC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Check yourself!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C4A8DD-1154-46F6-B345-343575BC9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You have to answer 20 questions.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Choose the suitable answer for each question.</a:t>
            </a: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Arial Black" panose="020B0A04020102020204" pitchFamily="34" charset="0"/>
              </a:rPr>
              <a:t>Good Luck!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44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130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586FA-4CE2-4FDD-B440-50CA2CA3B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7.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In which city William Shakespeare was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born?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5CF95D-3FEC-49E0-8CB1-C63B2F4F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                       </a:t>
            </a:r>
            <a:r>
              <a:rPr lang="en-US" dirty="0">
                <a:latin typeface="Arial Black" panose="020B0A04020102020204" pitchFamily="34" charset="0"/>
              </a:rPr>
              <a:t>Stratford - upon – Avon</a:t>
            </a: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   </a:t>
            </a:r>
            <a:r>
              <a:rPr lang="en-US" dirty="0">
                <a:latin typeface="Arial Black" panose="020B0A04020102020204" pitchFamily="34" charset="0"/>
              </a:rPr>
              <a:t>   </a:t>
            </a:r>
            <a:r>
              <a:rPr lang="ru-RU" dirty="0">
                <a:latin typeface="Arial Black" panose="020B0A04020102020204" pitchFamily="34" charset="0"/>
              </a:rPr>
              <a:t>            </a:t>
            </a:r>
            <a:r>
              <a:rPr lang="en-US" dirty="0">
                <a:latin typeface="Arial Black" panose="020B0A04020102020204" pitchFamily="34" charset="0"/>
              </a:rPr>
              <a:t>Boston                       Liverpool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9F6181F9-846C-40AB-9270-503FD91377E4}"/>
              </a:ext>
            </a:extLst>
          </p:cNvPr>
          <p:cNvSpPr/>
          <p:nvPr/>
        </p:nvSpPr>
        <p:spPr>
          <a:xfrm>
            <a:off x="2844800" y="2260600"/>
            <a:ext cx="723900" cy="46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AB15AAF7-5993-4DB0-BAB2-0CE7A84E95B1}"/>
              </a:ext>
            </a:extLst>
          </p:cNvPr>
          <p:cNvSpPr/>
          <p:nvPr/>
        </p:nvSpPr>
        <p:spPr>
          <a:xfrm>
            <a:off x="2266950" y="3327400"/>
            <a:ext cx="723900" cy="46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7CF2099B-AB0C-481F-A258-9C85C38CCBC0}"/>
              </a:ext>
            </a:extLst>
          </p:cNvPr>
          <p:cNvSpPr/>
          <p:nvPr/>
        </p:nvSpPr>
        <p:spPr>
          <a:xfrm>
            <a:off x="6276975" y="3327400"/>
            <a:ext cx="723900" cy="46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435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527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677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0AE21-A4AA-4DBE-8E5D-76594061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8.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What story is not from the book of Arthur Conan Doyle "The Adventures of Sherlock Holmes"?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C93ACF-BB21-4396-95DC-D6B83B64C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3751"/>
            <a:ext cx="10515600" cy="41432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"Ten Little Niggers“                    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"Union of redheads“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      "Five orange seeds"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/>
              <a:t>                           </a:t>
            </a:r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BBD6408C-5E36-496F-8BFD-B18D1E08B165}"/>
              </a:ext>
            </a:extLst>
          </p:cNvPr>
          <p:cNvSpPr/>
          <p:nvPr/>
        </p:nvSpPr>
        <p:spPr>
          <a:xfrm>
            <a:off x="1320800" y="2336800"/>
            <a:ext cx="812800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id="{D5352420-9BB5-4058-9B54-C3C594A88A18}"/>
              </a:ext>
            </a:extLst>
          </p:cNvPr>
          <p:cNvSpPr/>
          <p:nvPr/>
        </p:nvSpPr>
        <p:spPr>
          <a:xfrm>
            <a:off x="2373085" y="3316515"/>
            <a:ext cx="812800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AE552631-B0A4-4F79-96F7-BA01336545A2}"/>
              </a:ext>
            </a:extLst>
          </p:cNvPr>
          <p:cNvSpPr/>
          <p:nvPr/>
        </p:nvSpPr>
        <p:spPr>
          <a:xfrm>
            <a:off x="3672115" y="4296229"/>
            <a:ext cx="812800" cy="478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694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672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37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62716-BA3E-4F0F-BD1E-96787D1F1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365125"/>
            <a:ext cx="10862442" cy="1905109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9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. In which book of Shakespeare does a father decide to divide his kingdom among his children?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4DCBFE-A2C8-42CB-8331-19F7E2B6E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0233"/>
            <a:ext cx="10515600" cy="40832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</a:t>
            </a:r>
            <a:r>
              <a:rPr lang="en-US" sz="3200" dirty="0">
                <a:latin typeface="Arial Black" panose="020B0A04020102020204" pitchFamily="34" charset="0"/>
              </a:rPr>
              <a:t>"Macbeth" </a:t>
            </a:r>
            <a:r>
              <a:rPr lang="en-US" dirty="0">
                <a:latin typeface="Arial Black" panose="020B0A04020102020204" pitchFamily="34" charset="0"/>
              </a:rPr>
              <a:t>                       </a:t>
            </a:r>
            <a:r>
              <a:rPr lang="en-US" sz="3200" dirty="0">
                <a:latin typeface="Arial Black" panose="020B0A04020102020204" pitchFamily="34" charset="0"/>
              </a:rPr>
              <a:t>"King Lear“</a:t>
            </a:r>
          </a:p>
          <a:p>
            <a:pPr marL="0" indent="0">
              <a:buNone/>
            </a:pPr>
            <a:endParaRPr lang="en-US" sz="3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         </a:t>
            </a:r>
            <a:r>
              <a:rPr lang="en-US" sz="3200" dirty="0">
                <a:latin typeface="Arial Black" panose="020B0A04020102020204" pitchFamily="34" charset="0"/>
              </a:rPr>
              <a:t>"Richard II"</a:t>
            </a:r>
          </a:p>
          <a:p>
            <a:pPr marL="0" indent="0">
              <a:buNone/>
            </a:pPr>
            <a:r>
              <a:rPr lang="en-US" dirty="0"/>
              <a:t>       </a:t>
            </a:r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AA2D35A4-9A9C-431E-BADF-4A16E60C7440}"/>
              </a:ext>
            </a:extLst>
          </p:cNvPr>
          <p:cNvSpPr/>
          <p:nvPr/>
        </p:nvSpPr>
        <p:spPr>
          <a:xfrm>
            <a:off x="1545020" y="2727428"/>
            <a:ext cx="835573" cy="488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33B1A979-0A9C-4760-82DF-7B8CECB81330}"/>
              </a:ext>
            </a:extLst>
          </p:cNvPr>
          <p:cNvSpPr/>
          <p:nvPr/>
        </p:nvSpPr>
        <p:spPr>
          <a:xfrm>
            <a:off x="6780486" y="2727429"/>
            <a:ext cx="835573" cy="488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  <a:extLst>
              <a:ext uri="{FF2B5EF4-FFF2-40B4-BE49-F238E27FC236}">
                <a16:creationId xmlns:a16="http://schemas.microsoft.com/office/drawing/2014/main" id="{7FE3FB9A-D898-43BC-8C1F-56280D7110D7}"/>
              </a:ext>
            </a:extLst>
          </p:cNvPr>
          <p:cNvSpPr/>
          <p:nvPr/>
        </p:nvSpPr>
        <p:spPr>
          <a:xfrm>
            <a:off x="4025461" y="3870430"/>
            <a:ext cx="835573" cy="488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526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1755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18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E0A7B-DCB6-4147-9E4B-C6E94F142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2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. What is the name of the book that Conan Doyle wrote?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FA67F2-F1DA-4869-AB14-ABD16568E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0069"/>
            <a:ext cx="10515600" cy="3399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 Black" panose="020B0A04020102020204" pitchFamily="34" charset="0"/>
              </a:rPr>
              <a:t>             </a:t>
            </a:r>
            <a:r>
              <a:rPr lang="en-US" sz="2400" dirty="0">
                <a:latin typeface="Arial Black" panose="020B0A04020102020204" pitchFamily="34" charset="0"/>
              </a:rPr>
              <a:t>"The Adventures of Sherlock Holmes”</a:t>
            </a:r>
            <a:endParaRPr lang="ru-RU" sz="2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 Black" panose="020B0A04020102020204" pitchFamily="34" charset="0"/>
              </a:rPr>
              <a:t>             </a:t>
            </a:r>
            <a:r>
              <a:rPr lang="en-US" sz="2400" dirty="0">
                <a:latin typeface="Arial Black" panose="020B0A04020102020204" pitchFamily="34" charset="0"/>
              </a:rPr>
              <a:t>"The Adventures of Sherlock Holmes and Dr. Watson”</a:t>
            </a:r>
            <a:endParaRPr lang="ru-RU" sz="2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 Black" panose="020B0A04020102020204" pitchFamily="34" charset="0"/>
              </a:rPr>
              <a:t>             </a:t>
            </a:r>
            <a:r>
              <a:rPr lang="en-US" sz="2400" dirty="0">
                <a:latin typeface="Arial Black" panose="020B0A04020102020204" pitchFamily="34" charset="0"/>
              </a:rPr>
              <a:t>"All the Adventures of Sherlock Holmes"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387CF4CA-DCAE-4506-8584-C89CBAEBBAAE}"/>
              </a:ext>
            </a:extLst>
          </p:cNvPr>
          <p:cNvSpPr/>
          <p:nvPr/>
        </p:nvSpPr>
        <p:spPr>
          <a:xfrm>
            <a:off x="1280159" y="2421120"/>
            <a:ext cx="590843" cy="439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4BD950CA-B162-4D62-89F4-F77E02AD1F0B}"/>
              </a:ext>
            </a:extLst>
          </p:cNvPr>
          <p:cNvSpPr/>
          <p:nvPr/>
        </p:nvSpPr>
        <p:spPr>
          <a:xfrm>
            <a:off x="1280159" y="3310718"/>
            <a:ext cx="590843" cy="439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5ADD8FC5-900B-4849-8D98-635E15F9AFF8}"/>
              </a:ext>
            </a:extLst>
          </p:cNvPr>
          <p:cNvSpPr/>
          <p:nvPr/>
        </p:nvSpPr>
        <p:spPr>
          <a:xfrm>
            <a:off x="1280159" y="4180680"/>
            <a:ext cx="590843" cy="439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209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7A9A57-882F-4983-8B58-FB08F691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10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. How many books about Harry Potter was written?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166496-1CBD-4CEE-A400-22D85959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dirty="0">
                <a:latin typeface="Arial Black" panose="020B0A04020102020204" pitchFamily="34" charset="0"/>
              </a:rPr>
              <a:t>5                        8                         11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39678215-6C00-47DB-B4AD-F295AC8F58D2}"/>
              </a:ext>
            </a:extLst>
          </p:cNvPr>
          <p:cNvSpPr/>
          <p:nvPr/>
        </p:nvSpPr>
        <p:spPr>
          <a:xfrm>
            <a:off x="1718441" y="2695904"/>
            <a:ext cx="901387" cy="606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1863FC53-E94E-40DB-A65E-37C9496F0EF8}"/>
              </a:ext>
            </a:extLst>
          </p:cNvPr>
          <p:cNvSpPr/>
          <p:nvPr/>
        </p:nvSpPr>
        <p:spPr>
          <a:xfrm>
            <a:off x="4780956" y="2761342"/>
            <a:ext cx="901387" cy="540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  <a:extLst>
              <a:ext uri="{FF2B5EF4-FFF2-40B4-BE49-F238E27FC236}">
                <a16:creationId xmlns:a16="http://schemas.microsoft.com/office/drawing/2014/main" id="{D4C011F4-7150-4C8F-810B-E2A0D19B9E8B}"/>
              </a:ext>
            </a:extLst>
          </p:cNvPr>
          <p:cNvSpPr/>
          <p:nvPr/>
        </p:nvSpPr>
        <p:spPr>
          <a:xfrm>
            <a:off x="7908786" y="2745014"/>
            <a:ext cx="901386" cy="5406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292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8067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8796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B8C202-A3A4-4703-A232-75E75961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11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. "To be or not to be?" - From which work is this?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D2305C-6372-452A-A046-9AA741870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"Hamlet"                          "King Lear“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           "Richard II"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DD6C40B9-D02D-4B3B-B819-F3790FC27A49}"/>
              </a:ext>
            </a:extLst>
          </p:cNvPr>
          <p:cNvSpPr/>
          <p:nvPr/>
        </p:nvSpPr>
        <p:spPr>
          <a:xfrm>
            <a:off x="1814285" y="2307771"/>
            <a:ext cx="783772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61528B5A-64AF-4B51-9441-CEA7675C1CC3}"/>
              </a:ext>
            </a:extLst>
          </p:cNvPr>
          <p:cNvSpPr/>
          <p:nvPr/>
        </p:nvSpPr>
        <p:spPr>
          <a:xfrm>
            <a:off x="6741885" y="2307771"/>
            <a:ext cx="783772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53761016-F471-4F6A-8288-1753E1A0901B}"/>
              </a:ext>
            </a:extLst>
          </p:cNvPr>
          <p:cNvSpPr/>
          <p:nvPr/>
        </p:nvSpPr>
        <p:spPr>
          <a:xfrm>
            <a:off x="4310743" y="3280229"/>
            <a:ext cx="783772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8769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7196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7459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7F8D8-882E-4DD5-956D-78D9D29E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12. In which author's book was there a hero named Robert Walton?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9ED6BE-EBAB-44EB-BD39-86E11F59F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6513"/>
            <a:ext cx="10515600" cy="41304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>
                <a:latin typeface="Arial Black" panose="020B0A04020102020204" pitchFamily="34" charset="0"/>
              </a:rPr>
              <a:t>William Thackeray                Mary Shelley     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            Agatha Christie         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E3714B50-106C-4DE6-9599-C339F907EEEE}"/>
              </a:ext>
            </a:extLst>
          </p:cNvPr>
          <p:cNvSpPr/>
          <p:nvPr/>
        </p:nvSpPr>
        <p:spPr>
          <a:xfrm>
            <a:off x="1009491" y="2569026"/>
            <a:ext cx="898137" cy="552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70EF3F0F-A599-4C39-B29E-4EFB431347A0}"/>
              </a:ext>
            </a:extLst>
          </p:cNvPr>
          <p:cNvSpPr/>
          <p:nvPr/>
        </p:nvSpPr>
        <p:spPr>
          <a:xfrm>
            <a:off x="6582041" y="2569026"/>
            <a:ext cx="898137" cy="552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  <a:extLst>
              <a:ext uri="{FF2B5EF4-FFF2-40B4-BE49-F238E27FC236}">
                <a16:creationId xmlns:a16="http://schemas.microsoft.com/office/drawing/2014/main" id="{9CF97860-211B-4396-BD9B-F987A460C7B2}"/>
              </a:ext>
            </a:extLst>
          </p:cNvPr>
          <p:cNvSpPr/>
          <p:nvPr/>
        </p:nvSpPr>
        <p:spPr>
          <a:xfrm>
            <a:off x="4142826" y="3429000"/>
            <a:ext cx="980967" cy="554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3898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6032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1917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83BAD1-FEB7-46C3-A8D1-BB3EAB215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13. What is Agatha Christie</a:t>
            </a:r>
            <a:b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famous for?  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8CC7CA-3430-48D9-9902-98648F907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For adventures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For the stories about animals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         For detective stories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B975B959-BA4C-4354-859E-3E384A66AFE0}"/>
              </a:ext>
            </a:extLst>
          </p:cNvPr>
          <p:cNvSpPr/>
          <p:nvPr/>
        </p:nvSpPr>
        <p:spPr>
          <a:xfrm>
            <a:off x="725214" y="2222938"/>
            <a:ext cx="993227" cy="536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id="{5C8C852B-CB28-4FEA-BCBB-B1485230D010}"/>
              </a:ext>
            </a:extLst>
          </p:cNvPr>
          <p:cNvSpPr/>
          <p:nvPr/>
        </p:nvSpPr>
        <p:spPr>
          <a:xfrm>
            <a:off x="2270235" y="3200399"/>
            <a:ext cx="940676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EC1A1395-8156-4958-9A70-AC438BBBB192}"/>
              </a:ext>
            </a:extLst>
          </p:cNvPr>
          <p:cNvSpPr/>
          <p:nvPr/>
        </p:nvSpPr>
        <p:spPr>
          <a:xfrm>
            <a:off x="3815255" y="4293476"/>
            <a:ext cx="935421" cy="483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0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7851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1537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6739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C5E17-4900-4774-BF6B-DDFBE1738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68627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14.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Which of the following works does not belong to English literature?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2060DB-DBB9-4B29-BEA5-5D24FDA76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407"/>
            <a:ext cx="10515600" cy="398555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            </a:t>
            </a:r>
            <a:r>
              <a:rPr lang="en-US" dirty="0">
                <a:latin typeface="Arial Black" panose="020B0A04020102020204" pitchFamily="34" charset="0"/>
              </a:rPr>
              <a:t>"The Adventures of Gulliver”</a:t>
            </a: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                      </a:t>
            </a:r>
            <a:r>
              <a:rPr lang="en-US" dirty="0">
                <a:latin typeface="Arial Black" panose="020B0A04020102020204" pitchFamily="34" charset="0"/>
              </a:rPr>
              <a:t>"The Adventures of Robinson Crusoe”</a:t>
            </a: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                                     </a:t>
            </a:r>
            <a:r>
              <a:rPr lang="en-US" dirty="0">
                <a:latin typeface="Arial Black" panose="020B0A04020102020204" pitchFamily="34" charset="0"/>
              </a:rPr>
              <a:t>"Red and Black"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996AB0C3-3425-4AE6-9354-5F6FAF2505B1}"/>
              </a:ext>
            </a:extLst>
          </p:cNvPr>
          <p:cNvSpPr/>
          <p:nvPr/>
        </p:nvSpPr>
        <p:spPr>
          <a:xfrm>
            <a:off x="1261241" y="2632841"/>
            <a:ext cx="961697" cy="520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id="{164D5C58-A19F-4569-8F93-DBFB4CDD8627}"/>
              </a:ext>
            </a:extLst>
          </p:cNvPr>
          <p:cNvSpPr/>
          <p:nvPr/>
        </p:nvSpPr>
        <p:spPr>
          <a:xfrm>
            <a:off x="2406869" y="3666549"/>
            <a:ext cx="961697" cy="520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A0D5B235-812E-41F5-8678-DBE72189D3FA}"/>
              </a:ext>
            </a:extLst>
          </p:cNvPr>
          <p:cNvSpPr/>
          <p:nvPr/>
        </p:nvSpPr>
        <p:spPr>
          <a:xfrm>
            <a:off x="4120055" y="4624551"/>
            <a:ext cx="961697" cy="520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0584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9048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015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E22CE-51D1-46EF-90E2-6E44432D2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15. How many acts are there in Shakespeare's tragedy “Hamlet”?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BDFC32-F57D-46C2-B258-8D2BB843B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5                       4                        2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9774993F-0BEF-41E0-A5E7-EC48F9FAAA61}"/>
              </a:ext>
            </a:extLst>
          </p:cNvPr>
          <p:cNvSpPr/>
          <p:nvPr/>
        </p:nvSpPr>
        <p:spPr>
          <a:xfrm>
            <a:off x="1954925" y="2719549"/>
            <a:ext cx="945931" cy="59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5E6889D1-379A-496D-8D78-CD2CA9D73BD7}"/>
              </a:ext>
            </a:extLst>
          </p:cNvPr>
          <p:cNvSpPr/>
          <p:nvPr/>
        </p:nvSpPr>
        <p:spPr>
          <a:xfrm>
            <a:off x="4985845" y="2719549"/>
            <a:ext cx="945931" cy="59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47BEA2E7-86C0-4874-A1CB-B025680B5AEC}"/>
              </a:ext>
            </a:extLst>
          </p:cNvPr>
          <p:cNvSpPr/>
          <p:nvPr/>
        </p:nvSpPr>
        <p:spPr>
          <a:xfrm>
            <a:off x="8016766" y="2707722"/>
            <a:ext cx="945931" cy="591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8316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0936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5311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1E3710-E56F-4DC0-AD74-05D97BEB3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55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16. What literary genre does Emily Bronte's work "Wuthering Heights" belong to?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79F64E-C81E-480D-8779-2A5412B92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2579"/>
            <a:ext cx="10515600" cy="406438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Novel  </a:t>
            </a:r>
            <a:r>
              <a:rPr lang="ru-RU" dirty="0">
                <a:latin typeface="Arial Black" panose="020B0A04020102020204" pitchFamily="34" charset="0"/>
              </a:rPr>
              <a:t>      </a:t>
            </a:r>
            <a:r>
              <a:rPr lang="en-US" dirty="0">
                <a:latin typeface="Arial Black" panose="020B0A04020102020204" pitchFamily="34" charset="0"/>
              </a:rPr>
              <a:t>  </a:t>
            </a:r>
            <a:r>
              <a:rPr lang="ru-RU" dirty="0">
                <a:latin typeface="Arial Black" panose="020B0A04020102020204" pitchFamily="34" charset="0"/>
              </a:rPr>
              <a:t>          </a:t>
            </a:r>
            <a:r>
              <a:rPr lang="en-US" dirty="0">
                <a:latin typeface="Arial Black" panose="020B0A04020102020204" pitchFamily="34" charset="0"/>
              </a:rPr>
              <a:t>Story                     Novella  </a:t>
            </a:r>
            <a:r>
              <a:rPr lang="en-US" dirty="0"/>
              <a:t>                                                                   </a:t>
            </a:r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204A9187-B459-49F9-912A-7F01F5940F05}"/>
              </a:ext>
            </a:extLst>
          </p:cNvPr>
          <p:cNvSpPr/>
          <p:nvPr/>
        </p:nvSpPr>
        <p:spPr>
          <a:xfrm>
            <a:off x="1229708" y="3013842"/>
            <a:ext cx="867104" cy="50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5C83D29F-C8C5-4C6C-869C-C53074072D82}"/>
              </a:ext>
            </a:extLst>
          </p:cNvPr>
          <p:cNvSpPr/>
          <p:nvPr/>
        </p:nvSpPr>
        <p:spPr>
          <a:xfrm>
            <a:off x="4737536" y="3013842"/>
            <a:ext cx="867104" cy="50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B563E739-6D56-4CD4-8496-B5CF926DBAC4}"/>
              </a:ext>
            </a:extLst>
          </p:cNvPr>
          <p:cNvSpPr/>
          <p:nvPr/>
        </p:nvSpPr>
        <p:spPr>
          <a:xfrm>
            <a:off x="8245364" y="3013842"/>
            <a:ext cx="867104" cy="50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0909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99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2634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1578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B0F757-BD75-41D2-953B-C82E443E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17. What was the name of the Linton estate?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6AB3C2-D1FC-4A5B-8BD7-F69EC70B0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2221"/>
            <a:ext cx="10515600" cy="41747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</a:t>
            </a:r>
            <a:r>
              <a:rPr lang="en-US" dirty="0" err="1">
                <a:latin typeface="Arial Black" panose="020B0A04020102020204" pitchFamily="34" charset="0"/>
              </a:rPr>
              <a:t>Myza</a:t>
            </a:r>
            <a:r>
              <a:rPr lang="en-US" dirty="0">
                <a:latin typeface="Arial Black" panose="020B0A04020102020204" pitchFamily="34" charset="0"/>
              </a:rPr>
              <a:t> Skvortsov                   Finches ' Manor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  The Manor of Swallows         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EE33D1F1-521C-42C8-AB63-8A05CF9B7EF3}"/>
              </a:ext>
            </a:extLst>
          </p:cNvPr>
          <p:cNvSpPr/>
          <p:nvPr/>
        </p:nvSpPr>
        <p:spPr>
          <a:xfrm>
            <a:off x="1150883" y="2435772"/>
            <a:ext cx="851338" cy="528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9C36691E-13BA-4BC2-835E-EACD462E851F}"/>
              </a:ext>
            </a:extLst>
          </p:cNvPr>
          <p:cNvSpPr/>
          <p:nvPr/>
        </p:nvSpPr>
        <p:spPr>
          <a:xfrm>
            <a:off x="6474373" y="2435771"/>
            <a:ext cx="851338" cy="488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F72B1142-A1C7-4AAB-9C8E-5865591F2E1F}"/>
              </a:ext>
            </a:extLst>
          </p:cNvPr>
          <p:cNvSpPr/>
          <p:nvPr/>
        </p:nvSpPr>
        <p:spPr>
          <a:xfrm>
            <a:off x="3221421" y="3429000"/>
            <a:ext cx="851338" cy="488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4173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4330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3033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ED329-5D45-48B4-AEFB-46637F7B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18. What did the monster demand from Frankenstein?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028F9C-58F8-4FA9-82F4-9BA9AF88E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To introduce him into human society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To create a girlfriend for him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To stay with him forever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D4D3F11A-A59E-4150-86F4-8EBCE0F91116}"/>
              </a:ext>
            </a:extLst>
          </p:cNvPr>
          <p:cNvSpPr/>
          <p:nvPr/>
        </p:nvSpPr>
        <p:spPr>
          <a:xfrm>
            <a:off x="2187516" y="2139722"/>
            <a:ext cx="961697" cy="55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ACA72D97-9BAF-4023-BDE1-DB850D62E7BA}"/>
              </a:ext>
            </a:extLst>
          </p:cNvPr>
          <p:cNvSpPr/>
          <p:nvPr/>
        </p:nvSpPr>
        <p:spPr>
          <a:xfrm>
            <a:off x="2170385" y="3216315"/>
            <a:ext cx="961697" cy="55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  <a:extLst>
              <a:ext uri="{FF2B5EF4-FFF2-40B4-BE49-F238E27FC236}">
                <a16:creationId xmlns:a16="http://schemas.microsoft.com/office/drawing/2014/main" id="{A294A3DA-D932-4EEC-BFFB-4821B0D9BDCD}"/>
              </a:ext>
            </a:extLst>
          </p:cNvPr>
          <p:cNvSpPr/>
          <p:nvPr/>
        </p:nvSpPr>
        <p:spPr>
          <a:xfrm>
            <a:off x="2170386" y="4310310"/>
            <a:ext cx="961697" cy="55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29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9405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3792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73C7FF-0578-4305-8A83-8D966BAA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8348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19. How many times has Elizabeth Bennet from the work "Pride and Prejudice" offered the hand and heart?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91D83C-2817-4261-89FF-5DA487EA8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48151"/>
            <a:ext cx="10515600" cy="322881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1                           2                               3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CFA6B238-5A87-47B5-92A4-1391278ECD38}"/>
              </a:ext>
            </a:extLst>
          </p:cNvPr>
          <p:cNvSpPr/>
          <p:nvPr/>
        </p:nvSpPr>
        <p:spPr>
          <a:xfrm>
            <a:off x="1497724" y="3893480"/>
            <a:ext cx="945931" cy="520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D6C69323-7D3F-4FA8-A56E-5BD58186B2B7}"/>
              </a:ext>
            </a:extLst>
          </p:cNvPr>
          <p:cNvSpPr/>
          <p:nvPr/>
        </p:nvSpPr>
        <p:spPr>
          <a:xfrm>
            <a:off x="5023945" y="3893479"/>
            <a:ext cx="945931" cy="520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  <a:extLst>
              <a:ext uri="{FF2B5EF4-FFF2-40B4-BE49-F238E27FC236}">
                <a16:creationId xmlns:a16="http://schemas.microsoft.com/office/drawing/2014/main" id="{4C8D2587-CE31-44DC-82A3-15537DC3799F}"/>
              </a:ext>
            </a:extLst>
          </p:cNvPr>
          <p:cNvSpPr/>
          <p:nvPr/>
        </p:nvSpPr>
        <p:spPr>
          <a:xfrm>
            <a:off x="8960069" y="3893480"/>
            <a:ext cx="945931" cy="520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4061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6350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09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8DE4D9-BE8A-4C37-9BA9-8F9C51438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65125"/>
            <a:ext cx="11141612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2.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Who is the author of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the book</a:t>
            </a:r>
            <a:b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  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“The Picture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of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Dorian Gray"?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F4320E-339D-43F0-B14D-84418E220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</a:t>
            </a: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Jack London                  Oscar Wilde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           Daniel Defoe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856456EE-DCDB-4F05-A45E-EC2FAA69D730}"/>
              </a:ext>
            </a:extLst>
          </p:cNvPr>
          <p:cNvSpPr/>
          <p:nvPr/>
        </p:nvSpPr>
        <p:spPr>
          <a:xfrm>
            <a:off x="1545492" y="2349500"/>
            <a:ext cx="6604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B38E2AE2-770B-4880-8B44-887E80312B84}"/>
              </a:ext>
            </a:extLst>
          </p:cNvPr>
          <p:cNvSpPr/>
          <p:nvPr/>
        </p:nvSpPr>
        <p:spPr>
          <a:xfrm>
            <a:off x="6208346" y="2349500"/>
            <a:ext cx="6604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  <a:extLst>
              <a:ext uri="{FF2B5EF4-FFF2-40B4-BE49-F238E27FC236}">
                <a16:creationId xmlns:a16="http://schemas.microsoft.com/office/drawing/2014/main" id="{2D3186B1-BF33-41FF-86D7-486CBAABFEDD}"/>
              </a:ext>
            </a:extLst>
          </p:cNvPr>
          <p:cNvSpPr/>
          <p:nvPr/>
        </p:nvSpPr>
        <p:spPr>
          <a:xfrm>
            <a:off x="4381500" y="3314700"/>
            <a:ext cx="660400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22565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B2C2D0-EFB5-4798-A666-ABB3D4E4E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20. Where did William Thackeray borrow the image of "vanity fair"?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1BA7EC-FF01-419E-8695-8B3819E6A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0689"/>
            <a:ext cx="10515600" cy="420627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From the Bible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From the allegory of </a:t>
            </a:r>
            <a:r>
              <a:rPr lang="en-US" dirty="0" err="1">
                <a:latin typeface="Arial Black" panose="020B0A04020102020204" pitchFamily="34" charset="0"/>
              </a:rPr>
              <a:t>J.Bunyan</a:t>
            </a: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         From Shakespeare's Dramas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A97F0C5F-93DF-4DA6-9ADC-B19B620ED1D3}"/>
              </a:ext>
            </a:extLst>
          </p:cNvPr>
          <p:cNvSpPr/>
          <p:nvPr/>
        </p:nvSpPr>
        <p:spPr>
          <a:xfrm>
            <a:off x="1592317" y="2427889"/>
            <a:ext cx="945931" cy="55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3" action="ppaction://hlinksldjump"/>
            <a:extLst>
              <a:ext uri="{FF2B5EF4-FFF2-40B4-BE49-F238E27FC236}">
                <a16:creationId xmlns:a16="http://schemas.microsoft.com/office/drawing/2014/main" id="{9664CAC1-9AA8-4C81-91BC-A28A183D11EA}"/>
              </a:ext>
            </a:extLst>
          </p:cNvPr>
          <p:cNvSpPr/>
          <p:nvPr/>
        </p:nvSpPr>
        <p:spPr>
          <a:xfrm>
            <a:off x="2737945" y="3429000"/>
            <a:ext cx="945931" cy="55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2" action="ppaction://hlinksldjump"/>
            <a:extLst>
              <a:ext uri="{FF2B5EF4-FFF2-40B4-BE49-F238E27FC236}">
                <a16:creationId xmlns:a16="http://schemas.microsoft.com/office/drawing/2014/main" id="{DFAA8A9A-DFE4-45C6-957F-DF76C0325F25}"/>
              </a:ext>
            </a:extLst>
          </p:cNvPr>
          <p:cNvSpPr/>
          <p:nvPr/>
        </p:nvSpPr>
        <p:spPr>
          <a:xfrm>
            <a:off x="3836276" y="4435365"/>
            <a:ext cx="945931" cy="55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6173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2742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9907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B4B5F-CCBF-470D-98F7-AED48AD9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Count your result!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977695-082B-48EB-85C5-524A5BD32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58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10 and more right answers </a:t>
            </a:r>
            <a:r>
              <a:rPr lang="en-US" dirty="0"/>
              <a:t>– Congratulations!!!</a:t>
            </a:r>
          </a:p>
          <a:p>
            <a:pPr marL="0" indent="0">
              <a:buNone/>
            </a:pPr>
            <a:r>
              <a:rPr lang="en-US" dirty="0"/>
              <a:t>                                              You know the English literature rather well!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9 and less right answers </a:t>
            </a:r>
            <a:r>
              <a:rPr lang="en-US" dirty="0"/>
              <a:t>– You don’t know these books well!!!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Read more!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Only 1–3 right answers </a:t>
            </a:r>
            <a:r>
              <a:rPr lang="en-US" dirty="0"/>
              <a:t>– You know nothing about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English literature!!!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Try to correct this situation!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8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02E61CC-FD31-4AC3-A3E4-339DAC0B5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9" y="1065971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43F78F-C4E2-499D-A715-773799E842A0}"/>
              </a:ext>
            </a:extLst>
          </p:cNvPr>
          <p:cNvSpPr txBox="1"/>
          <p:nvPr/>
        </p:nvSpPr>
        <p:spPr>
          <a:xfrm>
            <a:off x="3915507" y="5417309"/>
            <a:ext cx="340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Well done!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1ACDAB-A609-4016-8D56-98409A4448EF}"/>
              </a:ext>
            </a:extLst>
          </p:cNvPr>
          <p:cNvSpPr/>
          <p:nvPr/>
        </p:nvSpPr>
        <p:spPr>
          <a:xfrm>
            <a:off x="9678572" y="5417309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158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0BD9981-AA18-4A11-9330-57FDECF002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9" r="22055"/>
          <a:stretch/>
        </p:blipFill>
        <p:spPr bwMode="auto">
          <a:xfrm>
            <a:off x="3587260" y="734085"/>
            <a:ext cx="429064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E75304-E710-421F-B8C6-3D90ECDEDA96}"/>
              </a:ext>
            </a:extLst>
          </p:cNvPr>
          <p:cNvSpPr txBox="1"/>
          <p:nvPr/>
        </p:nvSpPr>
        <p:spPr>
          <a:xfrm>
            <a:off x="4051495" y="5085423"/>
            <a:ext cx="369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Try again!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5" name="Управляющая кнопка: &quot;На главную&quot; 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57AC178-BAD6-4F0C-9479-B4329B751358}"/>
              </a:ext>
            </a:extLst>
          </p:cNvPr>
          <p:cNvSpPr/>
          <p:nvPr/>
        </p:nvSpPr>
        <p:spPr>
          <a:xfrm>
            <a:off x="10508566" y="550046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126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14C97-B26B-4AB6-95DB-97E1FA864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Black" panose="020B0A04020102020204" pitchFamily="34" charset="0"/>
              </a:rPr>
              <a:t>3. Which of the following works was written by Shakespeare?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771FFF-5D8E-4259-BEF0-D2794A1B7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 Black" panose="020B0A04020102020204" pitchFamily="34" charset="0"/>
              </a:rPr>
              <a:t>                   </a:t>
            </a:r>
          </a:p>
          <a:p>
            <a:pPr marL="0" indent="0">
              <a:buNone/>
            </a:pPr>
            <a:r>
              <a:rPr lang="ru-RU" sz="2400" dirty="0">
                <a:latin typeface="Arial Black" panose="020B0A04020102020204" pitchFamily="34" charset="0"/>
              </a:rPr>
              <a:t>               </a:t>
            </a:r>
          </a:p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           </a:t>
            </a:r>
            <a:r>
              <a:rPr lang="en-US" dirty="0">
                <a:latin typeface="Arial Black" panose="020B0A04020102020204" pitchFamily="34" charset="0"/>
              </a:rPr>
              <a:t>"Vanity Fair”</a:t>
            </a:r>
            <a:r>
              <a:rPr lang="ru-RU" dirty="0">
                <a:latin typeface="Arial Black" panose="020B0A04020102020204" pitchFamily="34" charset="0"/>
              </a:rPr>
              <a:t>                    </a:t>
            </a:r>
            <a:r>
              <a:rPr lang="en-US" dirty="0">
                <a:latin typeface="Arial Black" panose="020B0A04020102020204" pitchFamily="34" charset="0"/>
              </a:rPr>
              <a:t>"Pygmalion"      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                         "The Taming of the Shrew"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>
            <a:hlinkClick r:id="rId2" action="ppaction://hlinksldjump"/>
            <a:extLst>
              <a:ext uri="{FF2B5EF4-FFF2-40B4-BE49-F238E27FC236}">
                <a16:creationId xmlns:a16="http://schemas.microsoft.com/office/drawing/2014/main" id="{11DEEDC0-1B6A-411F-9C37-3741F76C6E22}"/>
              </a:ext>
            </a:extLst>
          </p:cNvPr>
          <p:cNvSpPr/>
          <p:nvPr/>
        </p:nvSpPr>
        <p:spPr>
          <a:xfrm>
            <a:off x="1371600" y="2687636"/>
            <a:ext cx="723900" cy="460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2" action="ppaction://hlinksldjump"/>
            <a:extLst>
              <a:ext uri="{FF2B5EF4-FFF2-40B4-BE49-F238E27FC236}">
                <a16:creationId xmlns:a16="http://schemas.microsoft.com/office/drawing/2014/main" id="{D12A0F23-8C2A-420C-A5A6-66ADE8F32B60}"/>
              </a:ext>
            </a:extLst>
          </p:cNvPr>
          <p:cNvSpPr/>
          <p:nvPr/>
        </p:nvSpPr>
        <p:spPr>
          <a:xfrm>
            <a:off x="6248400" y="2687637"/>
            <a:ext cx="723900" cy="460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3" action="ppaction://hlinksldjump"/>
            <a:extLst>
              <a:ext uri="{FF2B5EF4-FFF2-40B4-BE49-F238E27FC236}">
                <a16:creationId xmlns:a16="http://schemas.microsoft.com/office/drawing/2014/main" id="{E0F3E09C-B417-443F-8A20-0287B912FA08}"/>
              </a:ext>
            </a:extLst>
          </p:cNvPr>
          <p:cNvSpPr/>
          <p:nvPr/>
        </p:nvSpPr>
        <p:spPr>
          <a:xfrm>
            <a:off x="3111500" y="3654425"/>
            <a:ext cx="723900" cy="460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349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777</Words>
  <Application>Microsoft Office PowerPoint</Application>
  <PresentationFormat>Широкоэкранный</PresentationFormat>
  <Paragraphs>193</Paragraphs>
  <Slides>63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9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Check yourself!</vt:lpstr>
      <vt:lpstr>1. What is the name of the book that Conan Doyle wrote?</vt:lpstr>
      <vt:lpstr>Презентация PowerPoint</vt:lpstr>
      <vt:lpstr>Презентация PowerPoint</vt:lpstr>
      <vt:lpstr>2. Who is the author of the book     “The Picture of Dorian Gray"?</vt:lpstr>
      <vt:lpstr>Презентация PowerPoint</vt:lpstr>
      <vt:lpstr>Презентация PowerPoint</vt:lpstr>
      <vt:lpstr>3. Which of the following works was written by Shakespeare?</vt:lpstr>
      <vt:lpstr>Презентация PowerPoint</vt:lpstr>
      <vt:lpstr>Презентация PowerPoint</vt:lpstr>
      <vt:lpstr>4. How old was Juliet supposed  to be?</vt:lpstr>
      <vt:lpstr>Презентация PowerPoint</vt:lpstr>
      <vt:lpstr>Презентация PowerPoint</vt:lpstr>
      <vt:lpstr>5. Which of them is an English writer?</vt:lpstr>
      <vt:lpstr>Презентация PowerPoint</vt:lpstr>
      <vt:lpstr>Презентация PowerPoint</vt:lpstr>
      <vt:lpstr>6. How many years did Robinson Crusoe (in the novel by Daniel Defoe) spend on a desert island?</vt:lpstr>
      <vt:lpstr>Презентация PowerPoint</vt:lpstr>
      <vt:lpstr>Презентация PowerPoint</vt:lpstr>
      <vt:lpstr>7. In which city William Shakespeare was born?</vt:lpstr>
      <vt:lpstr>Презентация PowerPoint</vt:lpstr>
      <vt:lpstr>Презентация PowerPoint</vt:lpstr>
      <vt:lpstr>8. What story is not from the book of Arthur Conan Doyle "The Adventures of Sherlock Holmes"?</vt:lpstr>
      <vt:lpstr>Презентация PowerPoint</vt:lpstr>
      <vt:lpstr>Презентация PowerPoint</vt:lpstr>
      <vt:lpstr>9. In which book of Shakespeare does a father decide to divide his kingdom among his children?</vt:lpstr>
      <vt:lpstr>Презентация PowerPoint</vt:lpstr>
      <vt:lpstr>Презентация PowerPoint</vt:lpstr>
      <vt:lpstr>10. How many books about Harry Potter was written?</vt:lpstr>
      <vt:lpstr>Презентация PowerPoint</vt:lpstr>
      <vt:lpstr>Презентация PowerPoint</vt:lpstr>
      <vt:lpstr>11. "To be or not to be?" - From which work is this?</vt:lpstr>
      <vt:lpstr>Презентация PowerPoint</vt:lpstr>
      <vt:lpstr>Презентация PowerPoint</vt:lpstr>
      <vt:lpstr>12. In which author's book was there a hero named Robert Walton?</vt:lpstr>
      <vt:lpstr>Презентация PowerPoint</vt:lpstr>
      <vt:lpstr>Презентация PowerPoint</vt:lpstr>
      <vt:lpstr>13. What is Agatha Christie  famous for?  </vt:lpstr>
      <vt:lpstr>Презентация PowerPoint</vt:lpstr>
      <vt:lpstr>Презентация PowerPoint</vt:lpstr>
      <vt:lpstr>14. Which of the following works does not belong to English literature?</vt:lpstr>
      <vt:lpstr>Презентация PowerPoint</vt:lpstr>
      <vt:lpstr>Презентация PowerPoint</vt:lpstr>
      <vt:lpstr>15. How many acts are there in Shakespeare's tragedy “Hamlet”?</vt:lpstr>
      <vt:lpstr>Презентация PowerPoint</vt:lpstr>
      <vt:lpstr>Презентация PowerPoint</vt:lpstr>
      <vt:lpstr>16. What literary genre does Emily Bronte's work "Wuthering Heights" belong to?</vt:lpstr>
      <vt:lpstr>Презентация PowerPoint</vt:lpstr>
      <vt:lpstr>Презентация PowerPoint</vt:lpstr>
      <vt:lpstr>17. What was the name of the Linton estate?</vt:lpstr>
      <vt:lpstr>Презентация PowerPoint</vt:lpstr>
      <vt:lpstr>Презентация PowerPoint</vt:lpstr>
      <vt:lpstr>18. What did the monster demand from Frankenstein?</vt:lpstr>
      <vt:lpstr>Презентация PowerPoint</vt:lpstr>
      <vt:lpstr>Презентация PowerPoint</vt:lpstr>
      <vt:lpstr>19. How many times has Elizabeth Bennet from the work "Pride and Prejudice" offered the hand and heart?</vt:lpstr>
      <vt:lpstr>Презентация PowerPoint</vt:lpstr>
      <vt:lpstr>Презентация PowerPoint</vt:lpstr>
      <vt:lpstr>20. Where did William Thackeray borrow the image of "vanity fair"?</vt:lpstr>
      <vt:lpstr>Презентация PowerPoint</vt:lpstr>
      <vt:lpstr>Презентация PowerPoint</vt:lpstr>
      <vt:lpstr>Count your result!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Наталия Володина</cp:lastModifiedBy>
  <cp:revision>21</cp:revision>
  <dcterms:created xsi:type="dcterms:W3CDTF">2022-04-11T19:07:23Z</dcterms:created>
  <dcterms:modified xsi:type="dcterms:W3CDTF">2025-06-03T19:53:02Z</dcterms:modified>
</cp:coreProperties>
</file>