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7" r:id="rId2"/>
    <p:sldId id="264" r:id="rId3"/>
    <p:sldId id="263" r:id="rId4"/>
    <p:sldId id="262" r:id="rId5"/>
    <p:sldId id="261" r:id="rId6"/>
    <p:sldId id="267" r:id="rId7"/>
    <p:sldId id="260" r:id="rId8"/>
    <p:sldId id="266" r:id="rId9"/>
    <p:sldId id="265" r:id="rId10"/>
    <p:sldId id="259" r:id="rId11"/>
    <p:sldId id="269"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82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BFA22-A17D-4BE2-AA97-BB186993B98A}" type="datetimeFigureOut">
              <a:rPr lang="ru-RU" smtClean="0"/>
              <a:t>17.03.2025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25293-ED0F-4C5C-A54A-7BB0FE60E792}" type="slidenum">
              <a:rPr lang="ru-RU" smtClean="0"/>
              <a:t>‹#›</a:t>
            </a:fld>
            <a:endParaRPr lang="ru-RU"/>
          </a:p>
        </p:txBody>
      </p:sp>
    </p:spTree>
    <p:extLst>
      <p:ext uri="{BB962C8B-B14F-4D97-AF65-F5344CB8AC3E}">
        <p14:creationId xmlns:p14="http://schemas.microsoft.com/office/powerpoint/2010/main" val="429425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272907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350841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125109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286505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556315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118A98-B6F4-4113-B93B-F9C0A137D2C4}"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2838578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118A98-B6F4-4113-B93B-F9C0A137D2C4}" type="datetimeFigureOut">
              <a:rPr lang="ru-RU" smtClean="0"/>
              <a:t>17.03.2025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3142552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118A98-B6F4-4113-B93B-F9C0A137D2C4}" type="datetimeFigureOut">
              <a:rPr lang="ru-RU" smtClean="0"/>
              <a:t>17.03.2025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1313043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118A98-B6F4-4113-B93B-F9C0A137D2C4}" type="datetimeFigureOut">
              <a:rPr lang="ru-RU" smtClean="0"/>
              <a:t>17.03.2025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127227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18A98-B6F4-4113-B93B-F9C0A137D2C4}"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1723021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C118A98-B6F4-4113-B93B-F9C0A137D2C4}" type="datetimeFigureOut">
              <a:rPr lang="ru-RU" smtClean="0"/>
              <a:t>17.03.2025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43073BD-4632-4A11-AEF0-3E5B023E6FD1}" type="slidenum">
              <a:rPr lang="ru-RU" smtClean="0"/>
              <a:t>‹#›</a:t>
            </a:fld>
            <a:endParaRPr lang="ru-RU"/>
          </a:p>
        </p:txBody>
      </p:sp>
    </p:spTree>
    <p:extLst>
      <p:ext uri="{BB962C8B-B14F-4D97-AF65-F5344CB8AC3E}">
        <p14:creationId xmlns:p14="http://schemas.microsoft.com/office/powerpoint/2010/main" val="121799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18A98-B6F4-4113-B93B-F9C0A137D2C4}" type="datetimeFigureOut">
              <a:rPr lang="ru-RU" smtClean="0"/>
              <a:t>17.03.2025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3073BD-4632-4A11-AEF0-3E5B023E6FD1}" type="slidenum">
              <a:rPr lang="ru-RU" smtClean="0"/>
              <a:t>‹#›</a:t>
            </a:fld>
            <a:endParaRPr lang="ru-RU"/>
          </a:p>
        </p:txBody>
      </p:sp>
    </p:spTree>
    <p:extLst>
      <p:ext uri="{BB962C8B-B14F-4D97-AF65-F5344CB8AC3E}">
        <p14:creationId xmlns:p14="http://schemas.microsoft.com/office/powerpoint/2010/main" val="3754976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755576" y="548680"/>
            <a:ext cx="7560840" cy="5632311"/>
          </a:xfrm>
          <a:prstGeom prst="rect">
            <a:avLst/>
          </a:prstGeom>
        </p:spPr>
        <p:txBody>
          <a:bodyPr wrap="square">
            <a:spAutoFit/>
          </a:bodyPr>
          <a:lstStyle/>
          <a:p>
            <a:r>
              <a:rPr lang="ru-RU" dirty="0" smtClean="0"/>
              <a:t>  </a:t>
            </a:r>
          </a:p>
          <a:p>
            <a:endParaRPr lang="ru-RU" dirty="0"/>
          </a:p>
          <a:p>
            <a:endParaRPr lang="ru-RU" dirty="0" smtClean="0"/>
          </a:p>
          <a:p>
            <a:pPr algn="ctr"/>
            <a:r>
              <a:rPr lang="ru-RU" sz="3600" dirty="0">
                <a:latin typeface="Times New Roman" panose="02020603050405020304" pitchFamily="18" charset="0"/>
                <a:cs typeface="Times New Roman" panose="02020603050405020304" pitchFamily="18" charset="0"/>
              </a:rPr>
              <a:t>Применение технологии </a:t>
            </a:r>
            <a:r>
              <a:rPr lang="ru-RU" sz="3600" b="1" dirty="0" smtClean="0">
                <a:latin typeface="Times New Roman" panose="02020603050405020304" pitchFamily="18" charset="0"/>
                <a:cs typeface="Times New Roman" panose="02020603050405020304" pitchFamily="18" charset="0"/>
              </a:rPr>
              <a:t>Кроссенс </a:t>
            </a:r>
            <a:r>
              <a:rPr lang="ru-RU" sz="3600" dirty="0" smtClean="0">
                <a:latin typeface="Times New Roman" panose="02020603050405020304" pitchFamily="18" charset="0"/>
                <a:cs typeface="Times New Roman" panose="02020603050405020304" pitchFamily="18" charset="0"/>
              </a:rPr>
              <a:t> </a:t>
            </a:r>
            <a:r>
              <a:rPr lang="ru-RU" sz="3600" dirty="0">
                <a:latin typeface="Times New Roman" panose="02020603050405020304" pitchFamily="18" charset="0"/>
                <a:cs typeface="Times New Roman" panose="02020603050405020304" pitchFamily="18" charset="0"/>
              </a:rPr>
              <a:t>в речевом развитии детей дошкольного </a:t>
            </a:r>
            <a:r>
              <a:rPr lang="ru-RU" sz="3600" dirty="0" smtClean="0">
                <a:latin typeface="Times New Roman" panose="02020603050405020304" pitchFamily="18" charset="0"/>
                <a:cs typeface="Times New Roman" panose="02020603050405020304" pitchFamily="18" charset="0"/>
              </a:rPr>
              <a:t>возраста</a:t>
            </a:r>
          </a:p>
          <a:p>
            <a:pPr algn="ctr"/>
            <a:endParaRPr lang="ru-RU" sz="3600" dirty="0">
              <a:latin typeface="Times New Roman" panose="02020603050405020304" pitchFamily="18" charset="0"/>
              <a:cs typeface="Times New Roman" panose="02020603050405020304" pitchFamily="18" charset="0"/>
            </a:endParaRPr>
          </a:p>
          <a:p>
            <a:pPr algn="ctr"/>
            <a:endParaRPr lang="ru-RU" sz="3600"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r>
              <a:rPr lang="ru-RU" dirty="0" smtClean="0">
                <a:latin typeface="Times New Roman" panose="02020603050405020304" pitchFamily="18" charset="0"/>
                <a:cs typeface="Times New Roman" panose="02020603050405020304" pitchFamily="18" charset="0"/>
              </a:rPr>
              <a:t>                                                    Подготовила воспитатель </a:t>
            </a:r>
          </a:p>
          <a:p>
            <a:pPr algn="ctr"/>
            <a:r>
              <a:rPr lang="ru-RU" dirty="0" smtClean="0">
                <a:latin typeface="Times New Roman" panose="02020603050405020304" pitchFamily="18" charset="0"/>
                <a:cs typeface="Times New Roman" panose="02020603050405020304" pitchFamily="18" charset="0"/>
              </a:rPr>
              <a:t>                                                        МАДОУ № 66 г.Сыктывкар </a:t>
            </a:r>
          </a:p>
          <a:p>
            <a:pPr algn="ctr"/>
            <a:r>
              <a:rPr lang="ru-RU" dirty="0" smtClean="0">
                <a:latin typeface="Times New Roman" panose="02020603050405020304" pitchFamily="18" charset="0"/>
                <a:cs typeface="Times New Roman" panose="02020603050405020304" pitchFamily="18" charset="0"/>
              </a:rPr>
              <a:t>                                 Поздеева Е.Г.</a:t>
            </a:r>
            <a:endParaRPr lang="ru-RU" dirty="0">
              <a:latin typeface="Times New Roman" panose="02020603050405020304" pitchFamily="18" charset="0"/>
              <a:cs typeface="Times New Roman" panose="02020603050405020304" pitchFamily="18" charset="0"/>
            </a:endParaRPr>
          </a:p>
        </p:txBody>
      </p:sp>
      <p:pic>
        <p:nvPicPr>
          <p:cNvPr id="6146" name="Picture 2" descr="C:\Users\user\Desktop\detsad-544432-157925039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814" y="3454606"/>
            <a:ext cx="2963154" cy="221931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458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user\Desktop\кроссенг\91176fd619b034fdf681547c85654e63e5e7a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17202"/>
            <a:ext cx="2941239" cy="3003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7" name="Picture 5" descr="C:\Users\user\Desktop\кроссенг\V3yAfaBc2MI.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870" t="23205" r="8930" b="20612"/>
          <a:stretch/>
        </p:blipFill>
        <p:spPr bwMode="auto">
          <a:xfrm>
            <a:off x="3779912" y="2852936"/>
            <a:ext cx="3267635" cy="3281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3635896" y="1124744"/>
            <a:ext cx="4896544" cy="584775"/>
          </a:xfrm>
          <a:prstGeom prst="rect">
            <a:avLst/>
          </a:prstGeom>
        </p:spPr>
        <p:txBody>
          <a:bodyPr wrap="square">
            <a:spAutoFit/>
          </a:bodyPr>
          <a:lstStyle/>
          <a:p>
            <a:r>
              <a:rPr lang="ru-RU" sz="3200" b="1" dirty="0" smtClean="0">
                <a:latin typeface="Times New Roman" panose="02020603050405020304" pitchFamily="18" charset="0"/>
                <a:cs typeface="Times New Roman" panose="02020603050405020304" pitchFamily="18" charset="0"/>
              </a:rPr>
              <a:t>    Тема </a:t>
            </a:r>
            <a:r>
              <a:rPr lang="ru-RU" sz="3200" b="1" dirty="0">
                <a:latin typeface="Times New Roman" panose="02020603050405020304" pitchFamily="18" charset="0"/>
                <a:cs typeface="Times New Roman" panose="02020603050405020304" pitchFamily="18" charset="0"/>
              </a:rPr>
              <a:t>«Времена года»</a:t>
            </a:r>
          </a:p>
        </p:txBody>
      </p:sp>
    </p:spTree>
    <p:extLst>
      <p:ext uri="{BB962C8B-B14F-4D97-AF65-F5344CB8AC3E}">
        <p14:creationId xmlns:p14="http://schemas.microsoft.com/office/powerpoint/2010/main" val="1327663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907704" y="3244334"/>
            <a:ext cx="6109053"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Тема «Счет», «Геометрические фигуры»</a:t>
            </a:r>
          </a:p>
        </p:txBody>
      </p:sp>
      <p:pic>
        <p:nvPicPr>
          <p:cNvPr id="14338" name="Picture 2" descr="C:\Users\user\Desktop\кроссенг\slide-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200" t="19996" r="4522"/>
          <a:stretch/>
        </p:blipFill>
        <p:spPr bwMode="auto">
          <a:xfrm>
            <a:off x="5004048" y="476672"/>
            <a:ext cx="3458279" cy="2374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4339" name="Picture 3" descr="C:\Users\user\Desktop\кроссенг\slide-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638" t="19818" r="4113"/>
          <a:stretch/>
        </p:blipFill>
        <p:spPr bwMode="auto">
          <a:xfrm>
            <a:off x="579022" y="476672"/>
            <a:ext cx="3631594" cy="24997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Рисунок 7" descr="C:\Users\user\Desktop\кроссенг\jgMKxVOcvnY.jpg"/>
          <p:cNvPicPr/>
          <p:nvPr/>
        </p:nvPicPr>
        <p:blipFill rotWithShape="1">
          <a:blip r:embed="rId5" cstate="print">
            <a:extLst>
              <a:ext uri="{28A0092B-C50C-407E-A947-70E740481C1C}">
                <a14:useLocalDpi xmlns:a14="http://schemas.microsoft.com/office/drawing/2010/main" val="0"/>
              </a:ext>
            </a:extLst>
          </a:blip>
          <a:srcRect l="12177" t="23346" r="8071" b="20605"/>
          <a:stretch/>
        </p:blipFill>
        <p:spPr bwMode="auto">
          <a:xfrm>
            <a:off x="3332021" y="3682535"/>
            <a:ext cx="2448272"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798284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187624" y="1484784"/>
            <a:ext cx="7212187" cy="1323439"/>
          </a:xfrm>
          <a:prstGeom prst="rect">
            <a:avLst/>
          </a:prstGeom>
        </p:spPr>
        <p:txBody>
          <a:bodyPr wrap="square">
            <a:spAutoFit/>
          </a:bodyPr>
          <a:lstStyle/>
          <a:p>
            <a:endParaRPr lang="ru-RU" sz="4000" dirty="0" smtClean="0">
              <a:latin typeface="Times New Roman" panose="02020603050405020304" pitchFamily="18" charset="0"/>
              <a:cs typeface="Times New Roman" panose="02020603050405020304" pitchFamily="18" charset="0"/>
            </a:endParaRPr>
          </a:p>
          <a:p>
            <a:pPr algn="ctr"/>
            <a:r>
              <a:rPr lang="ru-RU" sz="4000" b="1" i="1" dirty="0" smtClean="0">
                <a:latin typeface="Times New Roman" panose="02020603050405020304" pitchFamily="18" charset="0"/>
                <a:cs typeface="Times New Roman" panose="02020603050405020304" pitchFamily="18" charset="0"/>
              </a:rPr>
              <a:t>Спасибо </a:t>
            </a:r>
            <a:r>
              <a:rPr lang="ru-RU" sz="4000" b="1" i="1" dirty="0">
                <a:latin typeface="Times New Roman" panose="02020603050405020304" pitchFamily="18" charset="0"/>
                <a:cs typeface="Times New Roman" panose="02020603050405020304" pitchFamily="18" charset="0"/>
              </a:rPr>
              <a:t>за внимание!</a:t>
            </a:r>
          </a:p>
        </p:txBody>
      </p:sp>
    </p:spTree>
    <p:extLst>
      <p:ext uri="{BB962C8B-B14F-4D97-AF65-F5344CB8AC3E}">
        <p14:creationId xmlns:p14="http://schemas.microsoft.com/office/powerpoint/2010/main" val="891625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620687"/>
            <a:ext cx="8424936" cy="4524315"/>
          </a:xfrm>
          <a:prstGeom prst="rect">
            <a:avLst/>
          </a:prstGeom>
        </p:spPr>
        <p:txBody>
          <a:bodyPr wrap="square">
            <a:spAutoFit/>
          </a:bodyPr>
          <a:lstStyle/>
          <a:p>
            <a:endParaRPr lang="ru-RU" dirty="0" smtClean="0"/>
          </a:p>
          <a:p>
            <a:pPr algn="just"/>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связи с интенсивной </a:t>
            </a:r>
            <a:r>
              <a:rPr lang="ru-RU" b="1" dirty="0">
                <a:latin typeface="Times New Roman" panose="02020603050405020304" pitchFamily="18" charset="0"/>
                <a:cs typeface="Times New Roman" panose="02020603050405020304" pitchFamily="18" charset="0"/>
              </a:rPr>
              <a:t>технологизацией</a:t>
            </a:r>
            <a:r>
              <a:rPr lang="ru-RU" dirty="0">
                <a:latin typeface="Times New Roman" panose="02020603050405020304" pitchFamily="18" charset="0"/>
                <a:cs typeface="Times New Roman" panose="02020603050405020304" pitchFamily="18" charset="0"/>
              </a:rPr>
              <a:t> образовательного процесса передовые идеи обучения и воспитания облекаются в форму </a:t>
            </a:r>
            <a:r>
              <a:rPr lang="ru-RU" b="1" dirty="0">
                <a:latin typeface="Times New Roman" panose="02020603050405020304" pitchFamily="18" charset="0"/>
                <a:cs typeface="Times New Roman" panose="02020603050405020304" pitchFamily="18" charset="0"/>
              </a:rPr>
              <a:t>технологий</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Одной из общепризнанных является - </a:t>
            </a:r>
            <a:r>
              <a:rPr lang="ru-RU" b="1" dirty="0">
                <a:latin typeface="Times New Roman" panose="02020603050405020304" pitchFamily="18" charset="0"/>
                <a:cs typeface="Times New Roman" panose="02020603050405020304" pitchFamily="18" charset="0"/>
              </a:rPr>
              <a:t>технология развивающего обучения</a:t>
            </a:r>
            <a:r>
              <a:rPr lang="ru-RU" dirty="0">
                <a:latin typeface="Times New Roman" panose="02020603050405020304" pitchFamily="18" charset="0"/>
                <a:cs typeface="Times New Roman" panose="02020603050405020304" pitchFamily="18" charset="0"/>
              </a:rPr>
              <a:t>. Если обратиться к Стандарту </a:t>
            </a:r>
            <a:r>
              <a:rPr lang="ru-RU" b="1" dirty="0">
                <a:latin typeface="Times New Roman" panose="02020603050405020304" pitchFamily="18" charset="0"/>
                <a:cs typeface="Times New Roman" panose="02020603050405020304" pitchFamily="18" charset="0"/>
              </a:rPr>
              <a:t>дошкольного образования</a:t>
            </a:r>
            <a:r>
              <a:rPr lang="ru-RU" dirty="0">
                <a:latin typeface="Times New Roman" panose="02020603050405020304" pitchFamily="18" charset="0"/>
                <a:cs typeface="Times New Roman" panose="02020603050405020304" pitchFamily="18" charset="0"/>
              </a:rPr>
              <a:t>, то основная его задача, что бы дети ставили перед собой цели. Достигали их и оценивали результаты.</a:t>
            </a:r>
          </a:p>
          <a:p>
            <a:pPr algn="just"/>
            <a:r>
              <a:rPr lang="ru-RU" dirty="0">
                <a:latin typeface="Times New Roman" panose="02020603050405020304" pitchFamily="18" charset="0"/>
                <a:cs typeface="Times New Roman" panose="02020603050405020304" pitchFamily="18" charset="0"/>
              </a:rPr>
              <a:t>Это важная задача требует от ребенка </a:t>
            </a:r>
            <a:r>
              <a:rPr lang="ru-RU" b="1" dirty="0">
                <a:latin typeface="Times New Roman" panose="02020603050405020304" pitchFamily="18" charset="0"/>
                <a:cs typeface="Times New Roman" panose="02020603050405020304" pitchFamily="18" charset="0"/>
              </a:rPr>
              <a:t>критического мышления</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Критическое </a:t>
            </a:r>
            <a:r>
              <a:rPr lang="ru-RU" b="1" dirty="0">
                <a:latin typeface="Times New Roman" panose="02020603050405020304" pitchFamily="18" charset="0"/>
                <a:cs typeface="Times New Roman" panose="02020603050405020304" pitchFamily="18" charset="0"/>
              </a:rPr>
              <a:t>мышление</a:t>
            </a:r>
            <a:r>
              <a:rPr lang="ru-RU" dirty="0">
                <a:latin typeface="Times New Roman" panose="02020603050405020304" pitchFamily="18" charset="0"/>
                <a:cs typeface="Times New Roman" panose="02020603050405020304" pitchFamily="18" charset="0"/>
              </a:rPr>
              <a:t> – это умение мыслить.</a:t>
            </a:r>
          </a:p>
          <a:p>
            <a:pPr algn="just"/>
            <a:r>
              <a:rPr lang="ru-RU" b="1" dirty="0">
                <a:latin typeface="Times New Roman" panose="02020603050405020304" pitchFamily="18" charset="0"/>
                <a:cs typeface="Times New Roman" panose="02020603050405020304" pitchFamily="18" charset="0"/>
              </a:rPr>
              <a:t>Критическое мышление складывается</a:t>
            </a:r>
            <a:r>
              <a:rPr lang="ru-RU" dirty="0">
                <a:latin typeface="Times New Roman" panose="02020603050405020304" pitchFamily="18" charset="0"/>
                <a:cs typeface="Times New Roman" panose="02020603050405020304" pitchFamily="18" charset="0"/>
              </a:rPr>
              <a:t> из умения получить  и работать с информацией  и использовать ее в реальной ситуации;  научить из огромного потока информации выбирать нужное, делать аргументированные выводы. Это очень важно в век информационных технологий, когда нужно уметь отфильтровывать не нужную информацию. Если мы хотим воспитать ребенка неординарной личностью, стоит не просто пичкать его информацией, но побуждать его делать собственные умозаключения на основании полученной информации, размышлять, ставить правильные вопросы.</a:t>
            </a:r>
          </a:p>
        </p:txBody>
      </p:sp>
    </p:spTree>
    <p:extLst>
      <p:ext uri="{BB962C8B-B14F-4D97-AF65-F5344CB8AC3E}">
        <p14:creationId xmlns:p14="http://schemas.microsoft.com/office/powerpoint/2010/main" val="4105334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23528" y="197346"/>
            <a:ext cx="8568952" cy="5570756"/>
          </a:xfrm>
          <a:prstGeom prst="rect">
            <a:avLst/>
          </a:prstGeom>
        </p:spPr>
        <p:txBody>
          <a:bodyPr wrap="square">
            <a:spAutoFit/>
          </a:bodyPr>
          <a:lstStyle/>
          <a:p>
            <a:endParaRPr lang="ru-RU" b="1" dirty="0" smtClean="0"/>
          </a:p>
          <a:p>
            <a:endParaRPr lang="ru-RU" b="1" dirty="0"/>
          </a:p>
          <a:p>
            <a:r>
              <a:rPr lang="ru-RU" sz="2000" b="1" dirty="0" smtClean="0">
                <a:latin typeface="Times New Roman" panose="02020603050405020304" pitchFamily="18" charset="0"/>
                <a:cs typeface="Times New Roman" panose="02020603050405020304" pitchFamily="18" charset="0"/>
              </a:rPr>
              <a:t>Технология </a:t>
            </a:r>
            <a:r>
              <a:rPr lang="ru-RU" sz="2000" b="1" dirty="0">
                <a:latin typeface="Times New Roman" panose="02020603050405020304" pitchFamily="18" charset="0"/>
                <a:cs typeface="Times New Roman" panose="02020603050405020304" pitchFamily="18" charset="0"/>
              </a:rPr>
              <a:t> «Кроссенс»  позволяет:</a:t>
            </a:r>
            <a:endParaRPr lang="ru-RU"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 упражнять детей в умении выделять и называть предметы, их признаки,</a:t>
            </a:r>
          </a:p>
          <a:p>
            <a:r>
              <a:rPr lang="ru-RU" sz="2000" dirty="0">
                <a:latin typeface="Times New Roman" panose="02020603050405020304" pitchFamily="18" charset="0"/>
                <a:cs typeface="Times New Roman" panose="02020603050405020304" pitchFamily="18" charset="0"/>
              </a:rPr>
              <a:t>состояния, действия;</a:t>
            </a:r>
          </a:p>
          <a:p>
            <a:r>
              <a:rPr lang="ru-RU" sz="2000" dirty="0">
                <a:latin typeface="Times New Roman" panose="02020603050405020304" pitchFamily="18" charset="0"/>
                <a:cs typeface="Times New Roman" panose="02020603050405020304" pitchFamily="18" charset="0"/>
              </a:rPr>
              <a:t>- учить детей классифицировать и обобщать предметы, явления;</a:t>
            </a:r>
          </a:p>
          <a:p>
            <a:r>
              <a:rPr lang="ru-RU" sz="2000" dirty="0">
                <a:latin typeface="Times New Roman" panose="02020603050405020304" pitchFamily="18" charset="0"/>
                <a:cs typeface="Times New Roman" panose="02020603050405020304" pitchFamily="18" charset="0"/>
              </a:rPr>
              <a:t>- развивать зрительное восприятие;</a:t>
            </a:r>
          </a:p>
          <a:p>
            <a:r>
              <a:rPr lang="ru-RU" sz="2000" dirty="0">
                <a:latin typeface="Times New Roman" panose="02020603050405020304" pitchFamily="18" charset="0"/>
                <a:cs typeface="Times New Roman" panose="02020603050405020304" pitchFamily="18" charset="0"/>
              </a:rPr>
              <a:t>- учить определять пространственные отношения символов, размещенных в таблице;</a:t>
            </a:r>
          </a:p>
          <a:p>
            <a:r>
              <a:rPr lang="ru-RU" sz="2000" dirty="0">
                <a:latin typeface="Times New Roman" panose="02020603050405020304" pitchFamily="18" charset="0"/>
                <a:cs typeface="Times New Roman" panose="02020603050405020304" pitchFamily="18" charset="0"/>
              </a:rPr>
              <a:t>- учить употреблять в речи предложно-падежные конструкции;</a:t>
            </a:r>
          </a:p>
          <a:p>
            <a:r>
              <a:rPr lang="ru-RU" sz="2000" dirty="0">
                <a:latin typeface="Times New Roman" panose="02020603050405020304" pitchFamily="18" charset="0"/>
                <a:cs typeface="Times New Roman" panose="02020603050405020304" pitchFamily="18" charset="0"/>
              </a:rPr>
              <a:t>- учить детей анализировать, вычленять части, объединять в пары, группы, целое, систематизировать предметы по основному и второстепенным признакам;</a:t>
            </a:r>
          </a:p>
          <a:p>
            <a:r>
              <a:rPr lang="ru-RU" sz="2000" dirty="0">
                <a:latin typeface="Times New Roman" panose="02020603050405020304" pitchFamily="18" charset="0"/>
                <a:cs typeface="Times New Roman" panose="02020603050405020304" pitchFamily="18" charset="0"/>
              </a:rPr>
              <a:t>- развивать логику;</a:t>
            </a:r>
          </a:p>
          <a:p>
            <a:r>
              <a:rPr lang="ru-RU" sz="2000" dirty="0">
                <a:latin typeface="Times New Roman" panose="02020603050405020304" pitchFamily="18" charset="0"/>
                <a:cs typeface="Times New Roman" panose="02020603050405020304" pitchFamily="18" charset="0"/>
              </a:rPr>
              <a:t>- развивать образное мышление;</a:t>
            </a:r>
          </a:p>
          <a:p>
            <a:r>
              <a:rPr lang="ru-RU" sz="2000" dirty="0">
                <a:latin typeface="Times New Roman" panose="02020603050405020304" pitchFamily="18" charset="0"/>
                <a:cs typeface="Times New Roman" panose="02020603050405020304" pitchFamily="18" charset="0"/>
              </a:rPr>
              <a:t>- учить детей связно мыслить, составлять рассказы, перекодировать</a:t>
            </a:r>
          </a:p>
          <a:p>
            <a:r>
              <a:rPr lang="ru-RU" sz="2000" dirty="0">
                <a:latin typeface="Times New Roman" panose="02020603050405020304" pitchFamily="18" charset="0"/>
                <a:cs typeface="Times New Roman" panose="02020603050405020304" pitchFamily="18" charset="0"/>
              </a:rPr>
              <a:t>информацию;</a:t>
            </a:r>
          </a:p>
          <a:p>
            <a:r>
              <a:rPr lang="ru-RU" sz="2000" dirty="0">
                <a:latin typeface="Times New Roman" panose="02020603050405020304" pitchFamily="18" charset="0"/>
                <a:cs typeface="Times New Roman" panose="02020603050405020304" pitchFamily="18" charset="0"/>
              </a:rPr>
              <a:t>- развивать смекалку, тренировать внимание</a:t>
            </a:r>
          </a:p>
        </p:txBody>
      </p:sp>
    </p:spTree>
    <p:extLst>
      <p:ext uri="{BB962C8B-B14F-4D97-AF65-F5344CB8AC3E}">
        <p14:creationId xmlns:p14="http://schemas.microsoft.com/office/powerpoint/2010/main" val="2450713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51520" y="188640"/>
            <a:ext cx="8640960" cy="6186309"/>
          </a:xfrm>
          <a:prstGeom prst="rect">
            <a:avLst/>
          </a:prstGeom>
        </p:spPr>
        <p:txBody>
          <a:bodyPr wrap="square">
            <a:spAutoFit/>
          </a:bodyPr>
          <a:lstStyle/>
          <a:p>
            <a:endParaRPr lang="ru-RU" dirty="0"/>
          </a:p>
          <a:p>
            <a:r>
              <a:rPr lang="ru-RU" dirty="0" smtClean="0"/>
              <a:t>Этот </a:t>
            </a:r>
            <a:r>
              <a:rPr lang="ru-RU" dirty="0"/>
              <a:t>метод разработан Сергеем Фединым и Владимиром Бусленко.</a:t>
            </a:r>
          </a:p>
          <a:p>
            <a:r>
              <a:rPr lang="ru-RU" dirty="0"/>
              <a:t>Слово </a:t>
            </a:r>
            <a:r>
              <a:rPr lang="ru-RU" i="1" dirty="0"/>
              <a:t>«</a:t>
            </a:r>
            <a:r>
              <a:rPr lang="ru-RU" b="1" i="1" dirty="0"/>
              <a:t>кроссенс</a:t>
            </a:r>
            <a:r>
              <a:rPr lang="ru-RU" i="1" dirty="0"/>
              <a:t>»</a:t>
            </a:r>
            <a:r>
              <a:rPr lang="ru-RU" dirty="0"/>
              <a:t> придумано авторами по аналогии со словом </a:t>
            </a:r>
            <a:r>
              <a:rPr lang="ru-RU" b="1" dirty="0"/>
              <a:t>кроссворд</a:t>
            </a:r>
            <a:r>
              <a:rPr lang="ru-RU" dirty="0"/>
              <a:t>, которое в переводе с английского означает - пересечение слов.</a:t>
            </a:r>
          </a:p>
          <a:p>
            <a:r>
              <a:rPr lang="ru-RU" dirty="0"/>
              <a:t>При решении </a:t>
            </a:r>
            <a:r>
              <a:rPr lang="ru-RU" b="1" dirty="0"/>
              <a:t>кроссенса развиваются все аспекты мышления - память</a:t>
            </a:r>
            <a:r>
              <a:rPr lang="ru-RU" dirty="0"/>
              <a:t>, ассоциации, синтез и поиск информации, неординарность </a:t>
            </a:r>
            <a:r>
              <a:rPr lang="ru-RU" b="1" dirty="0"/>
              <a:t>мышления</a:t>
            </a:r>
            <a:r>
              <a:rPr lang="ru-RU" dirty="0"/>
              <a:t>. Слово </a:t>
            </a:r>
            <a:r>
              <a:rPr lang="ru-RU" i="1" dirty="0"/>
              <a:t>«</a:t>
            </a:r>
            <a:r>
              <a:rPr lang="ru-RU" b="1" i="1" dirty="0"/>
              <a:t>КРОССЕНС</a:t>
            </a:r>
            <a:r>
              <a:rPr lang="ru-RU" i="1" dirty="0"/>
              <a:t>»</a:t>
            </a:r>
            <a:r>
              <a:rPr lang="ru-RU" dirty="0"/>
              <a:t> означает </a:t>
            </a:r>
            <a:r>
              <a:rPr lang="ru-RU" i="1" dirty="0"/>
              <a:t>«пересечение смыслов»</a:t>
            </a:r>
            <a:r>
              <a:rPr lang="ru-RU" dirty="0"/>
              <a:t>.</a:t>
            </a:r>
          </a:p>
          <a:p>
            <a:r>
              <a:rPr lang="ru-RU" b="1" dirty="0"/>
              <a:t>Кроссенс представляет</a:t>
            </a:r>
            <a:r>
              <a:rPr lang="ru-RU" dirty="0"/>
              <a:t> собой ассоциативную цепочку из серии картинок, символов, каждое изображение, которого связано с </a:t>
            </a:r>
            <a:r>
              <a:rPr lang="ru-RU" b="1" dirty="0"/>
              <a:t>предыдущим и </a:t>
            </a:r>
            <a:r>
              <a:rPr lang="ru-RU" dirty="0"/>
              <a:t>последующим по смыслу. Символы размещены в таблицу из 9 ячеек, в центре таблицы пустой квадрат. По желанию автора, он может быть связан по смыслу со всеми изображениями в </a:t>
            </a:r>
            <a:r>
              <a:rPr lang="ru-RU" b="1" dirty="0"/>
              <a:t>кроссенсе</a:t>
            </a:r>
            <a:r>
              <a:rPr lang="ru-RU" dirty="0"/>
              <a:t>. </a:t>
            </a:r>
          </a:p>
          <a:p>
            <a:r>
              <a:rPr lang="ru-RU" dirty="0"/>
              <a:t>Читать </a:t>
            </a:r>
            <a:r>
              <a:rPr lang="ru-RU" b="1" dirty="0"/>
              <a:t>кроссенс</a:t>
            </a:r>
            <a:r>
              <a:rPr lang="ru-RU" dirty="0"/>
              <a:t> нужно сверху вниз и слева направо, далее двигаться только вперед и заканчивать на центральном квадрате, таким образом, получается цепочка. Начать можно как с первой, так и с любой узнаваемой картинки. Решить </a:t>
            </a:r>
            <a:r>
              <a:rPr lang="ru-RU" b="1" dirty="0"/>
              <a:t>кроссенс</a:t>
            </a:r>
            <a:r>
              <a:rPr lang="ru-RU" dirty="0"/>
              <a:t> – это разгадать символ, который находится в центральном квадрате.</a:t>
            </a:r>
          </a:p>
          <a:p>
            <a:r>
              <a:rPr lang="ru-RU" u="sng" dirty="0"/>
              <a:t>Задача детей</a:t>
            </a:r>
            <a:r>
              <a:rPr lang="ru-RU" dirty="0"/>
              <a:t>: объяснить </a:t>
            </a:r>
            <a:r>
              <a:rPr lang="ru-RU" b="1" dirty="0"/>
              <a:t>кроссенс посредством</a:t>
            </a:r>
            <a:r>
              <a:rPr lang="ru-RU" dirty="0"/>
              <a:t> видения взаимосвязи изображений, составить рассказ. Такой прием позволяет организовать работу с текстом, рисунками, символами. Чтобы разгадывать </a:t>
            </a:r>
            <a:r>
              <a:rPr lang="ru-RU" b="1" dirty="0"/>
              <a:t>кроссворды</a:t>
            </a:r>
            <a:r>
              <a:rPr lang="ru-RU" dirty="0"/>
              <a:t> детям нужно уметь читать и писать, или постоянно обращаться к помощи взрослых. С </a:t>
            </a:r>
            <a:r>
              <a:rPr lang="ru-RU" b="1" dirty="0"/>
              <a:t>кроссенсами – другое дело</a:t>
            </a:r>
            <a:r>
              <a:rPr lang="ru-RU" dirty="0"/>
              <a:t>. Поняв смысл и суть, дети могут разгадывать </a:t>
            </a:r>
            <a:r>
              <a:rPr lang="ru-RU" b="1" dirty="0"/>
              <a:t>кроссенсы сами</a:t>
            </a:r>
            <a:r>
              <a:rPr lang="ru-RU" dirty="0"/>
              <a:t>, и даже составлять их, подбирая необходимые по теме и смыслу картинки.</a:t>
            </a:r>
          </a:p>
        </p:txBody>
      </p:sp>
    </p:spTree>
    <p:extLst>
      <p:ext uri="{BB962C8B-B14F-4D97-AF65-F5344CB8AC3E}">
        <p14:creationId xmlns:p14="http://schemas.microsoft.com/office/powerpoint/2010/main" val="406301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67544" y="476672"/>
            <a:ext cx="8208912" cy="1200329"/>
          </a:xfrm>
          <a:prstGeom prst="rect">
            <a:avLst/>
          </a:prstGeom>
        </p:spPr>
        <p:txBody>
          <a:bodyPr wrap="square">
            <a:spAutoFit/>
          </a:bodyPr>
          <a:lstStyle/>
          <a:p>
            <a:r>
              <a:rPr lang="ru-RU" dirty="0">
                <a:latin typeface="Times New Roman" panose="02020603050405020304" pitchFamily="18" charset="0"/>
                <a:cs typeface="Times New Roman" panose="02020603050405020304" pitchFamily="18" charset="0"/>
              </a:rPr>
              <a:t>Технология «Кроссенс» имеет множество вариантов применения на любом этапе работы с детьми, основываясь на идее метода, можно для начала предложить детям для разгадывания: кроссенс с полем из </a:t>
            </a:r>
            <a:r>
              <a:rPr lang="ru-RU" dirty="0" smtClean="0">
                <a:latin typeface="Times New Roman" panose="02020603050405020304" pitchFamily="18" charset="0"/>
                <a:cs typeface="Times New Roman" panose="02020603050405020304" pitchFamily="18" charset="0"/>
              </a:rPr>
              <a:t>2, 4 </a:t>
            </a:r>
            <a:r>
              <a:rPr lang="ru-RU" dirty="0">
                <a:latin typeface="Times New Roman" panose="02020603050405020304" pitchFamily="18" charset="0"/>
                <a:cs typeface="Times New Roman" panose="02020603050405020304" pitchFamily="18" charset="0"/>
              </a:rPr>
              <a:t>и 6 </a:t>
            </a:r>
            <a:r>
              <a:rPr lang="ru-RU" dirty="0" smtClean="0">
                <a:latin typeface="Times New Roman" panose="02020603050405020304" pitchFamily="18" charset="0"/>
                <a:cs typeface="Times New Roman" panose="02020603050405020304" pitchFamily="18" charset="0"/>
              </a:rPr>
              <a:t>квадратов,   и потом из 8 . (Крест, солнышко, улитка).</a:t>
            </a:r>
            <a:endParaRPr lang="ru-RU" dirty="0">
              <a:latin typeface="Times New Roman" panose="02020603050405020304" pitchFamily="18" charset="0"/>
              <a:cs typeface="Times New Roman" panose="02020603050405020304" pitchFamily="18" charset="0"/>
            </a:endParaRPr>
          </a:p>
        </p:txBody>
      </p:sp>
      <p:pic>
        <p:nvPicPr>
          <p:cNvPr id="7" name="Рисунок 6" descr="C:\Users\user\Desktop\6797246a486fc428456641.png"/>
          <p:cNvPicPr/>
          <p:nvPr/>
        </p:nvPicPr>
        <p:blipFill>
          <a:blip r:embed="rId3">
            <a:extLst>
              <a:ext uri="{28A0092B-C50C-407E-A947-70E740481C1C}">
                <a14:useLocalDpi xmlns:a14="http://schemas.microsoft.com/office/drawing/2010/main" val="0"/>
              </a:ext>
            </a:extLst>
          </a:blip>
          <a:srcRect/>
          <a:stretch>
            <a:fillRect/>
          </a:stretch>
        </p:blipFill>
        <p:spPr bwMode="auto">
          <a:xfrm>
            <a:off x="485728" y="1973143"/>
            <a:ext cx="3297396" cy="984193"/>
          </a:xfrm>
          <a:prstGeom prst="rect">
            <a:avLst/>
          </a:prstGeom>
          <a:ln w="88900" cap="sq" cmpd="thickThin">
            <a:solidFill>
              <a:srgbClr val="000000"/>
            </a:solidFill>
            <a:prstDash val="solid"/>
            <a:miter lim="800000"/>
          </a:ln>
          <a:effectLst>
            <a:innerShdw blurRad="76200">
              <a:srgbClr val="000000"/>
            </a:innerShdw>
          </a:effectLst>
        </p:spPr>
      </p:pic>
      <p:pic>
        <p:nvPicPr>
          <p:cNvPr id="8" name="Рисунок 7" descr="C:\Users\user\Desktop\6797246a4874f183055612.png"/>
          <p:cNvPicPr/>
          <p:nvPr/>
        </p:nvPicPr>
        <p:blipFill>
          <a:blip r:embed="rId4">
            <a:extLst>
              <a:ext uri="{28A0092B-C50C-407E-A947-70E740481C1C}">
                <a14:useLocalDpi xmlns:a14="http://schemas.microsoft.com/office/drawing/2010/main" val="0"/>
              </a:ext>
            </a:extLst>
          </a:blip>
          <a:srcRect/>
          <a:stretch>
            <a:fillRect/>
          </a:stretch>
        </p:blipFill>
        <p:spPr bwMode="auto">
          <a:xfrm>
            <a:off x="6433231" y="1677001"/>
            <a:ext cx="1883186" cy="1797060"/>
          </a:xfrm>
          <a:prstGeom prst="rect">
            <a:avLst/>
          </a:prstGeom>
          <a:ln w="88900" cap="sq" cmpd="thickThin">
            <a:solidFill>
              <a:srgbClr val="000000"/>
            </a:solidFill>
            <a:prstDash val="solid"/>
            <a:miter lim="800000"/>
          </a:ln>
          <a:effectLst>
            <a:innerShdw blurRad="76200">
              <a:srgbClr val="000000"/>
            </a:innerShdw>
          </a:effectLst>
        </p:spPr>
      </p:pic>
      <p:pic>
        <p:nvPicPr>
          <p:cNvPr id="9" name="Рисунок 8" descr="C:\Users\user\Desktop\6797246a48790503863440.png"/>
          <p:cNvPicPr/>
          <p:nvPr/>
        </p:nvPicPr>
        <p:blipFill>
          <a:blip r:embed="rId5">
            <a:extLst>
              <a:ext uri="{28A0092B-C50C-407E-A947-70E740481C1C}">
                <a14:useLocalDpi xmlns:a14="http://schemas.microsoft.com/office/drawing/2010/main" val="0"/>
              </a:ext>
            </a:extLst>
          </a:blip>
          <a:srcRect/>
          <a:stretch>
            <a:fillRect/>
          </a:stretch>
        </p:blipFill>
        <p:spPr bwMode="auto">
          <a:xfrm>
            <a:off x="3995936" y="1677001"/>
            <a:ext cx="1800200" cy="1797060"/>
          </a:xfrm>
          <a:prstGeom prst="rect">
            <a:avLst/>
          </a:prstGeom>
          <a:ln w="88900" cap="sq" cmpd="thickThin">
            <a:solidFill>
              <a:srgbClr val="000000"/>
            </a:solidFill>
            <a:prstDash val="solid"/>
            <a:miter lim="800000"/>
          </a:ln>
          <a:effectLst>
            <a:innerShdw blurRad="76200">
              <a:srgbClr val="000000"/>
            </a:innerShdw>
          </a:effectLst>
        </p:spPr>
      </p:pic>
      <p:pic>
        <p:nvPicPr>
          <p:cNvPr id="10" name="Рисунок 9" descr="C:\Users\user\Desktop\6797246a4880c060125431.png"/>
          <p:cNvPicPr/>
          <p:nvPr/>
        </p:nvPicPr>
        <p:blipFill>
          <a:blip r:embed="rId6">
            <a:extLst>
              <a:ext uri="{28A0092B-C50C-407E-A947-70E740481C1C}">
                <a14:useLocalDpi xmlns:a14="http://schemas.microsoft.com/office/drawing/2010/main" val="0"/>
              </a:ext>
            </a:extLst>
          </a:blip>
          <a:srcRect/>
          <a:stretch>
            <a:fillRect/>
          </a:stretch>
        </p:blipFill>
        <p:spPr bwMode="auto">
          <a:xfrm>
            <a:off x="864269" y="3474061"/>
            <a:ext cx="2273935" cy="1912620"/>
          </a:xfrm>
          <a:prstGeom prst="rect">
            <a:avLst/>
          </a:prstGeom>
          <a:ln w="88900" cap="sq" cmpd="thickThin">
            <a:solidFill>
              <a:srgbClr val="000000"/>
            </a:solidFill>
            <a:prstDash val="solid"/>
            <a:miter lim="800000"/>
          </a:ln>
          <a:effectLst>
            <a:innerShdw blurRad="76200">
              <a:srgbClr val="000000"/>
            </a:innerShdw>
          </a:effectLst>
        </p:spPr>
      </p:pic>
      <p:pic>
        <p:nvPicPr>
          <p:cNvPr id="11" name="Рисунок 10" descr="C:\Users\user\Desktop\6797246a488c9968167146.png"/>
          <p:cNvPicPr/>
          <p:nvPr/>
        </p:nvPicPr>
        <p:blipFill>
          <a:blip r:embed="rId7">
            <a:extLst>
              <a:ext uri="{28A0092B-C50C-407E-A947-70E740481C1C}">
                <a14:useLocalDpi xmlns:a14="http://schemas.microsoft.com/office/drawing/2010/main" val="0"/>
              </a:ext>
            </a:extLst>
          </a:blip>
          <a:srcRect/>
          <a:stretch>
            <a:fillRect/>
          </a:stretch>
        </p:blipFill>
        <p:spPr bwMode="auto">
          <a:xfrm>
            <a:off x="3995936" y="3933056"/>
            <a:ext cx="2088232" cy="208823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42516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esktop\6797246a489ef96232936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548680"/>
            <a:ext cx="3752005" cy="12062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user\Desktop\6797246a48a26394825982 (1).png"/>
          <p:cNvPicPr>
            <a:picLocks noChangeAspect="1" noChangeArrowheads="1"/>
          </p:cNvPicPr>
          <p:nvPr/>
        </p:nvPicPr>
        <p:blipFill rotWithShape="1">
          <a:blip r:embed="rId4">
            <a:extLst>
              <a:ext uri="{28A0092B-C50C-407E-A947-70E740481C1C}">
                <a14:useLocalDpi xmlns:a14="http://schemas.microsoft.com/office/drawing/2010/main" val="0"/>
              </a:ext>
            </a:extLst>
          </a:blip>
          <a:srcRect r="27844"/>
          <a:stretch/>
        </p:blipFill>
        <p:spPr bwMode="auto">
          <a:xfrm>
            <a:off x="623682" y="2072759"/>
            <a:ext cx="3637090" cy="1265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user\Desktop\6797246a48ad140365682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548680"/>
            <a:ext cx="2416266" cy="320039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Рисунок 9" descr="C:\Users\user\Desktop\кроссенг\CEHCJqFlR1c.jpg"/>
          <p:cNvPicPr/>
          <p:nvPr/>
        </p:nvPicPr>
        <p:blipFill rotWithShape="1">
          <a:blip r:embed="rId6" cstate="print">
            <a:extLst>
              <a:ext uri="{28A0092B-C50C-407E-A947-70E740481C1C}">
                <a14:useLocalDpi xmlns:a14="http://schemas.microsoft.com/office/drawing/2010/main" val="0"/>
              </a:ext>
            </a:extLst>
          </a:blip>
          <a:srcRect l="5337" t="51410" r="58236" b="36296"/>
          <a:stretch/>
        </p:blipFill>
        <p:spPr bwMode="auto">
          <a:xfrm>
            <a:off x="464263" y="3609305"/>
            <a:ext cx="3075950" cy="1479335"/>
          </a:xfrm>
          <a:prstGeom prst="rect">
            <a:avLst/>
          </a:prstGeom>
          <a:ln w="38100"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3079" name="Picture 7" descr="C:\Users\user\Desktop\кроссенг\1640250850_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1920" y="4653136"/>
            <a:ext cx="2962304" cy="14542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234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user\Desktop\6797246a48b7681013249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260648"/>
            <a:ext cx="2582754" cy="3817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C:\Users\user\Desktop\6797246a48b3f70162711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38073"/>
            <a:ext cx="2591172" cy="38168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9" name="Picture 3" descr="C:\Users\user\Desktop\6797246a48a6214271432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9333" y="2689963"/>
            <a:ext cx="2666804" cy="3804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70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0"/>
            <a:ext cx="917394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user\Desktop\6797246a48bee3689029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69" y="2973900"/>
            <a:ext cx="2344897" cy="25337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3" name="Picture 3" descr="C:\Users\user\Desktop\6797246a48c2718248403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69" y="499049"/>
            <a:ext cx="2968845" cy="21174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25" name="Picture 5" descr="C:\Users\user\Desktop\6797246a48cd909134045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6346" y="2380079"/>
            <a:ext cx="3121363" cy="198542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 name="Picture 4" descr="C:\Users\user\Desktop\6797246a48c5e615573002.png"/>
          <p:cNvPicPr/>
          <p:nvPr/>
        </p:nvPicPr>
        <p:blipFill rotWithShape="1">
          <a:blip r:embed="rId6">
            <a:extLst>
              <a:ext uri="{28A0092B-C50C-407E-A947-70E740481C1C}">
                <a14:useLocalDpi xmlns:a14="http://schemas.microsoft.com/office/drawing/2010/main" val="0"/>
              </a:ext>
            </a:extLst>
          </a:blip>
          <a:srcRect l="32422"/>
          <a:stretch/>
        </p:blipFill>
        <p:spPr bwMode="auto">
          <a:xfrm>
            <a:off x="6346936" y="438821"/>
            <a:ext cx="2344035" cy="1800200"/>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pic>
        <p:nvPicPr>
          <p:cNvPr id="11" name="Picture 6" descr="C:\Users\user\Desktop\6797246a48c99123652500.png"/>
          <p:cNvPicPr/>
          <p:nvPr/>
        </p:nvPicPr>
        <p:blipFill rotWithShape="1">
          <a:blip r:embed="rId7">
            <a:extLst>
              <a:ext uri="{28A0092B-C50C-407E-A947-70E740481C1C}">
                <a14:useLocalDpi xmlns:a14="http://schemas.microsoft.com/office/drawing/2010/main" val="0"/>
              </a:ext>
            </a:extLst>
          </a:blip>
          <a:srcRect l="28110"/>
          <a:stretch/>
        </p:blipFill>
        <p:spPr bwMode="auto">
          <a:xfrm>
            <a:off x="2917930" y="4739742"/>
            <a:ext cx="3278196" cy="1535811"/>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a14="http://schemas.microsoft.com/office/drawing/2010/main"/>
            </a:ext>
          </a:extLst>
        </p:spPr>
      </p:pic>
      <p:sp>
        <p:nvSpPr>
          <p:cNvPr id="4" name="Прямоугольник 3"/>
          <p:cNvSpPr/>
          <p:nvPr/>
        </p:nvSpPr>
        <p:spPr>
          <a:xfrm>
            <a:off x="3707904" y="499049"/>
            <a:ext cx="3150095" cy="1754326"/>
          </a:xfrm>
          <a:prstGeom prst="rect">
            <a:avLst/>
          </a:prstGeom>
        </p:spPr>
        <p:txBody>
          <a:bodyPr wrap="square">
            <a:spAutoFit/>
          </a:bodyPr>
          <a:lstStyle/>
          <a:p>
            <a:r>
              <a:rPr lang="ru-RU" b="1" dirty="0">
                <a:latin typeface="Times New Roman" panose="02020603050405020304" pitchFamily="18" charset="0"/>
                <a:cs typeface="Times New Roman" panose="02020603050405020304" pitchFamily="18" charset="0"/>
              </a:rPr>
              <a:t>Составлять </a:t>
            </a:r>
            <a:r>
              <a:rPr lang="ru-RU" b="1" dirty="0" smtClean="0">
                <a:latin typeface="Times New Roman" panose="02020603050405020304" pitchFamily="18" charset="0"/>
                <a:cs typeface="Times New Roman" panose="02020603050405020304" pitchFamily="18" charset="0"/>
              </a:rPr>
              <a:t>кроссенс </a:t>
            </a:r>
          </a:p>
          <a:p>
            <a:r>
              <a:rPr lang="ru-RU" b="1" dirty="0" smtClean="0">
                <a:latin typeface="Times New Roman" panose="02020603050405020304" pitchFamily="18" charset="0"/>
                <a:cs typeface="Times New Roman" panose="02020603050405020304" pitchFamily="18" charset="0"/>
              </a:rPr>
              <a:t>можно по всем образовательным </a:t>
            </a:r>
          </a:p>
          <a:p>
            <a:r>
              <a:rPr lang="ru-RU" b="1" dirty="0" smtClean="0">
                <a:latin typeface="Times New Roman" panose="02020603050405020304" pitchFamily="18" charset="0"/>
                <a:cs typeface="Times New Roman" panose="02020603050405020304" pitchFamily="18" charset="0"/>
              </a:rPr>
              <a:t>областям</a:t>
            </a:r>
            <a:r>
              <a:rPr lang="ru-RU" b="1" dirty="0">
                <a:latin typeface="Times New Roman" panose="02020603050405020304" pitchFamily="18" charset="0"/>
                <a:cs typeface="Times New Roman" panose="02020603050405020304" pitchFamily="18" charset="0"/>
              </a:rPr>
              <a:t>,  </a:t>
            </a:r>
            <a:endParaRPr lang="ru-RU" b="1" dirty="0" smtClean="0">
              <a:latin typeface="Times New Roman" panose="02020603050405020304" pitchFamily="18" charset="0"/>
              <a:cs typeface="Times New Roman" panose="02020603050405020304" pitchFamily="18" charset="0"/>
            </a:endParaRPr>
          </a:p>
          <a:p>
            <a:r>
              <a:rPr lang="ru-RU" b="1" dirty="0" smtClean="0">
                <a:latin typeface="Times New Roman" panose="02020603050405020304" pitchFamily="18" charset="0"/>
                <a:cs typeface="Times New Roman" panose="02020603050405020304" pitchFamily="18" charset="0"/>
              </a:rPr>
              <a:t>разнообразным </a:t>
            </a:r>
          </a:p>
          <a:p>
            <a:r>
              <a:rPr lang="ru-RU" b="1" dirty="0" smtClean="0">
                <a:latin typeface="Times New Roman" panose="02020603050405020304" pitchFamily="18" charset="0"/>
                <a:cs typeface="Times New Roman" panose="02020603050405020304" pitchFamily="18" charset="0"/>
              </a:rPr>
              <a:t>тематикам</a:t>
            </a:r>
            <a:r>
              <a:rPr lang="ru-RU" b="1" dirty="0">
                <a:latin typeface="Times New Roman" panose="02020603050405020304" pitchFamily="18" charset="0"/>
                <a:cs typeface="Times New Roman" panose="02020603050405020304" pitchFamily="18" charset="0"/>
              </a:rPr>
              <a:t>.</a:t>
            </a:r>
          </a:p>
        </p:txBody>
      </p:sp>
      <p:pic>
        <p:nvPicPr>
          <p:cNvPr id="5127" name="Picture 7" descr="C:\Users\user\Desktop\6797246a48d12055241672.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3713" y="3386238"/>
            <a:ext cx="2363991" cy="3283122"/>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262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user\Desktop\1117489_1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44" y="-24281"/>
            <a:ext cx="917394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2411760" y="3244334"/>
            <a:ext cx="4320479" cy="461665"/>
          </a:xfrm>
          <a:prstGeom prst="rect">
            <a:avLst/>
          </a:prstGeom>
        </p:spPr>
        <p:txBody>
          <a:bodyPr wrap="square">
            <a:spAutoFit/>
          </a:bodyPr>
          <a:lstStyle/>
          <a:p>
            <a:r>
              <a:rPr lang="ru-RU" sz="2400" b="1" dirty="0">
                <a:latin typeface="Times New Roman" panose="02020603050405020304" pitchFamily="18" charset="0"/>
                <a:cs typeface="Times New Roman" panose="02020603050405020304" pitchFamily="18" charset="0"/>
              </a:rPr>
              <a:t>Тема «Дикие животные»</a:t>
            </a:r>
          </a:p>
        </p:txBody>
      </p:sp>
      <p:pic>
        <p:nvPicPr>
          <p:cNvPr id="7170" name="Picture 2" descr="C:\Users\user\Desktop\кроссенг\im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560" y="332656"/>
            <a:ext cx="3704828" cy="278553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7171" name="Picture 3" descr="C:\Users\user\Desktop\кроссенг\imag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227" y="3705999"/>
            <a:ext cx="3785411" cy="284617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39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122</Words>
  <Application>Microsoft Office PowerPoint</Application>
  <PresentationFormat>Экран (4:3)</PresentationFormat>
  <Paragraphs>52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10</cp:revision>
  <dcterms:created xsi:type="dcterms:W3CDTF">2025-03-17T09:39:47Z</dcterms:created>
  <dcterms:modified xsi:type="dcterms:W3CDTF">2025-03-17T12:00:12Z</dcterms:modified>
</cp:coreProperties>
</file>