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72" r:id="rId4"/>
    <p:sldId id="266" r:id="rId5"/>
    <p:sldId id="269" r:id="rId6"/>
    <p:sldId id="258" r:id="rId7"/>
    <p:sldId id="259" r:id="rId8"/>
    <p:sldId id="260" r:id="rId9"/>
    <p:sldId id="270" r:id="rId10"/>
    <p:sldId id="262" r:id="rId11"/>
    <p:sldId id="261" r:id="rId12"/>
    <p:sldId id="277" r:id="rId13"/>
    <p:sldId id="273" r:id="rId14"/>
    <p:sldId id="274" r:id="rId15"/>
    <p:sldId id="271" r:id="rId16"/>
    <p:sldId id="278" r:id="rId17"/>
    <p:sldId id="280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DB9E-4200-48A5-B8F1-BB45EDDFE323}" type="datetimeFigureOut">
              <a:rPr lang="ru-RU" smtClean="0"/>
              <a:t>24.05.2025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ED32-E97F-460F-9FEA-4CF511B67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87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DB9E-4200-48A5-B8F1-BB45EDDFE323}" type="datetimeFigureOut">
              <a:rPr lang="ru-RU" smtClean="0"/>
              <a:t>24.05.2025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ED32-E97F-460F-9FEA-4CF511B67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9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DB9E-4200-48A5-B8F1-BB45EDDFE323}" type="datetimeFigureOut">
              <a:rPr lang="ru-RU" smtClean="0"/>
              <a:t>24.05.2025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ED32-E97F-460F-9FEA-4CF511B67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00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DB9E-4200-48A5-B8F1-BB45EDDFE323}" type="datetimeFigureOut">
              <a:rPr lang="ru-RU" smtClean="0"/>
              <a:t>24.05.2025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ED32-E97F-460F-9FEA-4CF511B67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DB9E-4200-48A5-B8F1-BB45EDDFE323}" type="datetimeFigureOut">
              <a:rPr lang="ru-RU" smtClean="0"/>
              <a:t>24.05.2025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ED32-E97F-460F-9FEA-4CF511B67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6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DB9E-4200-48A5-B8F1-BB45EDDFE323}" type="datetimeFigureOut">
              <a:rPr lang="ru-RU" smtClean="0"/>
              <a:t>24.05.2025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ED32-E97F-460F-9FEA-4CF511B67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8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DB9E-4200-48A5-B8F1-BB45EDDFE323}" type="datetimeFigureOut">
              <a:rPr lang="ru-RU" smtClean="0"/>
              <a:t>24.05.2025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ED32-E97F-460F-9FEA-4CF511B67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8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DB9E-4200-48A5-B8F1-BB45EDDFE323}" type="datetimeFigureOut">
              <a:rPr lang="ru-RU" smtClean="0"/>
              <a:t>24.05.2025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ED32-E97F-460F-9FEA-4CF511B67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DB9E-4200-48A5-B8F1-BB45EDDFE323}" type="datetimeFigureOut">
              <a:rPr lang="ru-RU" smtClean="0"/>
              <a:t>24.05.2025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ED32-E97F-460F-9FEA-4CF511B67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3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DB9E-4200-48A5-B8F1-BB45EDDFE323}" type="datetimeFigureOut">
              <a:rPr lang="ru-RU" smtClean="0"/>
              <a:t>24.05.2025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ED32-E97F-460F-9FEA-4CF511B67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6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DB9E-4200-48A5-B8F1-BB45EDDFE323}" type="datetimeFigureOut">
              <a:rPr lang="ru-RU" smtClean="0"/>
              <a:t>24.05.2025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ED32-E97F-460F-9FEA-4CF511B67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3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EDB9E-4200-48A5-B8F1-BB45EDDFE323}" type="datetimeFigureOut">
              <a:rPr lang="ru-RU" smtClean="0"/>
              <a:t>24.05.2025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6ED32-E97F-460F-9FEA-4CF511B67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90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4portfolio.ru/artefact/file/download.php?file=587864&amp;view=136235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153" y="-38100"/>
            <a:ext cx="9144000" cy="688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43188" y="500063"/>
            <a:ext cx="400050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Constantia" pitchFamily="18" charset="0"/>
              </a:rPr>
              <a:t>Роды литературы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9348" y="2427983"/>
            <a:ext cx="2357437" cy="71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Constantia" pitchFamily="18" charset="0"/>
              </a:rPr>
              <a:t>эпос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3377" y="2406651"/>
            <a:ext cx="2571750" cy="714375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Constantia" pitchFamily="18" charset="0"/>
              </a:rPr>
              <a:t>лирика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72225" y="2452688"/>
            <a:ext cx="2205038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Constantia" pitchFamily="18" charset="0"/>
              </a:rPr>
              <a:t>драма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2268538" y="1214438"/>
            <a:ext cx="2089150" cy="1062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392613" y="1214438"/>
            <a:ext cx="0" cy="1152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356100" y="1196975"/>
            <a:ext cx="2733675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867400" y="3881438"/>
            <a:ext cx="2952750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i="1" dirty="0">
                <a:solidFill>
                  <a:schemeClr val="tx2"/>
                </a:solidFill>
                <a:latin typeface="Georgia" pitchFamily="18" charset="0"/>
                <a:cs typeface="Arial" charset="0"/>
              </a:rPr>
              <a:t>для  сцены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7259638" y="3103563"/>
            <a:ext cx="431800" cy="720725"/>
          </a:xfrm>
          <a:prstGeom prst="down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1376" y="3798007"/>
            <a:ext cx="2447925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i="1" dirty="0">
                <a:solidFill>
                  <a:schemeClr val="tx2"/>
                </a:solidFill>
                <a:latin typeface="Georgia" pitchFamily="18" charset="0"/>
                <a:cs typeface="Arial" charset="0"/>
              </a:rPr>
              <a:t> </a:t>
            </a:r>
            <a:r>
              <a:rPr lang="ru-RU" sz="2000" i="1" dirty="0">
                <a:latin typeface="Georgia" pitchFamily="18" charset="0"/>
                <a:cs typeface="Arial" charset="0"/>
              </a:rPr>
              <a:t>проза</a:t>
            </a:r>
          </a:p>
          <a:p>
            <a:pPr eaLnBrk="1" hangingPunct="1">
              <a:defRPr/>
            </a:pPr>
            <a:endParaRPr lang="ru-RU" sz="2000" i="1" dirty="0">
              <a:solidFill>
                <a:schemeClr val="tx2"/>
              </a:solidFill>
              <a:latin typeface="Georgia" pitchFamily="18" charset="0"/>
              <a:cs typeface="Arial" charset="0"/>
            </a:endParaRPr>
          </a:p>
          <a:p>
            <a:pPr eaLnBrk="1" hangingPunct="1">
              <a:defRPr/>
            </a:pPr>
            <a:endParaRPr lang="ru-RU" sz="2000" i="1" dirty="0">
              <a:solidFill>
                <a:schemeClr val="tx2"/>
              </a:solidFill>
              <a:latin typeface="Georgia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2000" i="1" dirty="0">
                <a:solidFill>
                  <a:schemeClr val="tx2"/>
                </a:solidFill>
                <a:latin typeface="Georgia" pitchFamily="18" charset="0"/>
                <a:cs typeface="Arial" charset="0"/>
              </a:rPr>
              <a:t>Рассказ </a:t>
            </a:r>
          </a:p>
          <a:p>
            <a:pPr algn="ctr" eaLnBrk="1" hangingPunct="1">
              <a:defRPr/>
            </a:pPr>
            <a:r>
              <a:rPr lang="ru-RU" sz="2000" i="1" dirty="0">
                <a:solidFill>
                  <a:schemeClr val="tx2"/>
                </a:solidFill>
                <a:latin typeface="Georgia" pitchFamily="18" charset="0"/>
                <a:cs typeface="Arial" charset="0"/>
              </a:rPr>
              <a:t>Поветь</a:t>
            </a:r>
          </a:p>
          <a:p>
            <a:pPr algn="ctr" eaLnBrk="1" hangingPunct="1">
              <a:defRPr/>
            </a:pPr>
            <a:r>
              <a:rPr lang="ru-RU" sz="2000" i="1" dirty="0" smtClean="0">
                <a:solidFill>
                  <a:schemeClr val="tx2"/>
                </a:solidFill>
                <a:latin typeface="Georgia" pitchFamily="18" charset="0"/>
                <a:cs typeface="Arial" charset="0"/>
              </a:rPr>
              <a:t>Роман</a:t>
            </a:r>
          </a:p>
          <a:p>
            <a:pPr algn="ctr" eaLnBrk="1" hangingPunct="1"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Сказ</a:t>
            </a:r>
            <a:endParaRPr lang="ru-RU" sz="2000" b="1" i="1" dirty="0">
              <a:solidFill>
                <a:srgbClr val="FF0000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1415157" y="3176588"/>
            <a:ext cx="360362" cy="647700"/>
          </a:xfrm>
          <a:prstGeom prst="down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170238" y="3856038"/>
            <a:ext cx="2520950" cy="1938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i="1" dirty="0">
                <a:latin typeface="Georgia" pitchFamily="18" charset="0"/>
                <a:cs typeface="Arial" charset="0"/>
              </a:rPr>
              <a:t>отражает  жизнь человека через чувства</a:t>
            </a:r>
            <a:r>
              <a:rPr lang="ru-RU" sz="2000" i="1" dirty="0">
                <a:solidFill>
                  <a:schemeClr val="tx2"/>
                </a:solidFill>
                <a:latin typeface="Georgia" pitchFamily="18" charset="0"/>
                <a:cs typeface="Arial" charset="0"/>
              </a:rPr>
              <a:t> </a:t>
            </a:r>
          </a:p>
          <a:p>
            <a:pPr eaLnBrk="1" hangingPunct="1">
              <a:defRPr/>
            </a:pPr>
            <a:endParaRPr lang="ru-RU" sz="2000" i="1" dirty="0">
              <a:solidFill>
                <a:schemeClr val="tx2"/>
              </a:solidFill>
              <a:latin typeface="Georgia" pitchFamily="18" charset="0"/>
              <a:cs typeface="Arial" charset="0"/>
            </a:endParaRPr>
          </a:p>
          <a:p>
            <a:pPr eaLnBrk="1" hangingPunct="1">
              <a:defRPr/>
            </a:pPr>
            <a:r>
              <a:rPr lang="ru-RU" sz="2000" i="1" dirty="0">
                <a:solidFill>
                  <a:schemeClr val="tx2"/>
                </a:solidFill>
                <a:latin typeface="Georgia" pitchFamily="18" charset="0"/>
                <a:cs typeface="Arial" charset="0"/>
              </a:rPr>
              <a:t>Стихотворение</a:t>
            </a:r>
          </a:p>
          <a:p>
            <a:pPr algn="ctr" eaLnBrk="1" hangingPunct="1">
              <a:defRPr/>
            </a:pPr>
            <a:endParaRPr lang="ru-RU" sz="2000" i="1" dirty="0">
              <a:solidFill>
                <a:schemeClr val="tx2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160838" y="3176588"/>
            <a:ext cx="431800" cy="647700"/>
          </a:xfrm>
          <a:prstGeom prst="down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9427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23" grpId="0" animBg="1"/>
      <p:bldP spid="24" grpId="0" animBg="1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4portfolio.ru/artefact/file/download.php?file=587864&amp;view=136235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428"/>
            <a:ext cx="9144000" cy="688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56255" y="4352617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Лескова </a:t>
            </a:r>
            <a:r>
              <a:rPr lang="ru-RU" sz="3200" dirty="0"/>
              <a:t>мучали приступы астмы, от которой впоследствии он и </a:t>
            </a:r>
            <a:r>
              <a:rPr lang="ru-RU" sz="3200" dirty="0" smtClean="0"/>
              <a:t>скончался в </a:t>
            </a:r>
            <a:r>
              <a:rPr lang="ru-RU" sz="3200" b="1" dirty="0" smtClean="0"/>
              <a:t>1895 году в </a:t>
            </a:r>
            <a:r>
              <a:rPr lang="ru-RU" sz="3200" b="1" dirty="0" err="1" smtClean="0"/>
              <a:t>Санк</a:t>
            </a:r>
            <a:r>
              <a:rPr lang="ru-RU" sz="3200" b="1" dirty="0" smtClean="0"/>
              <a:t>-Петербурге. </a:t>
            </a:r>
            <a:endParaRPr lang="ru-RU" sz="3200" b="1" dirty="0"/>
          </a:p>
        </p:txBody>
      </p:sp>
      <p:pic>
        <p:nvPicPr>
          <p:cNvPr id="5122" name="Picture 2" descr="https://cf.ppt-online.org/files1/slide/9/9ZcJI6DKBapyl08xkv3QOLFbEPwHjXmuzg2TWYCUr/slide-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372" y="281424"/>
            <a:ext cx="4024275" cy="2916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529" y="1650671"/>
            <a:ext cx="4535965" cy="26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4portfolio.ru/artefact/file/download.php?file=587864&amp;view=136235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2459"/>
            <a:ext cx="9144000" cy="688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8374" y="1624349"/>
            <a:ext cx="42694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</a:t>
            </a:r>
            <a:r>
              <a:rPr lang="ru-RU" sz="3200" b="1" dirty="0" smtClean="0">
                <a:solidFill>
                  <a:srgbClr val="FF0000"/>
                </a:solidFill>
              </a:rPr>
              <a:t>1881 году </a:t>
            </a:r>
            <a:r>
              <a:rPr lang="ru-RU" sz="3200" dirty="0" smtClean="0"/>
              <a:t>Лесков написал рассказ </a:t>
            </a:r>
            <a:r>
              <a:rPr lang="ru-RU" sz="32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“Левша”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smtClean="0"/>
              <a:t>(Сказ о тульском косом Левше и о стальной блохе) – старинной легенде о мастерах оружейного дела.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300931"/>
            <a:ext cx="8159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/>
              <a:t>«Левша»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(Сказ </a:t>
            </a:r>
            <a:r>
              <a:rPr lang="ru-RU" sz="2800" b="1" dirty="0"/>
              <a:t>о тульском косом Левше и о стальной блохе)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48" y="1190289"/>
            <a:ext cx="3990950" cy="30963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91" y="3999140"/>
            <a:ext cx="3983288" cy="278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4portfolio.ru/artefact/file/download.php?file=587864&amp;view=136235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998" y="23267"/>
            <a:ext cx="9144000" cy="688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2276872"/>
            <a:ext cx="81028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Сказ</a:t>
            </a:r>
          </a:p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это рассказ на основе народных преданий.</a:t>
            </a:r>
          </a:p>
          <a:p>
            <a:pPr marL="514350" indent="-514350">
              <a:buAutoNum type="arabicPeriod"/>
            </a:pP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7463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Словарная работа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70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4portfolio.ru/artefact/file/download.php?file=587864&amp;view=136235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998" y="23267"/>
            <a:ext cx="9144000" cy="688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24" y="3654789"/>
            <a:ext cx="87913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Откуда Николай Лесков брал образы для своих произведений?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чём особенность языка Лескова?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 чем скорбел (переживал) писатель?</a:t>
            </a:r>
          </a:p>
          <a:p>
            <a:pPr marL="514350" indent="-514350">
              <a:buAutoNum type="arabicPeriod"/>
            </a:pP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7463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Самостоятельная работа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7879" y="1578619"/>
            <a:ext cx="81028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Изучите статью на стр.269 – 270  со слов </a:t>
            </a:r>
            <a:r>
              <a:rPr lang="ru-RU" sz="36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«Герои Лескова…» </a:t>
            </a:r>
            <a:r>
              <a:rPr lang="ru-RU" sz="36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ответьте на вопросы.</a:t>
            </a:r>
          </a:p>
          <a:p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4portfolio.ru/artefact/file/download.php?file=587864&amp;view=136235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05" y="0"/>
            <a:ext cx="9144000" cy="688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8374" y="1624349"/>
            <a:ext cx="42694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</a:t>
            </a:r>
            <a:r>
              <a:rPr lang="ru-RU" sz="3200" b="1" dirty="0" smtClean="0">
                <a:solidFill>
                  <a:srgbClr val="FF0000"/>
                </a:solidFill>
              </a:rPr>
              <a:t>1881 году </a:t>
            </a:r>
            <a:r>
              <a:rPr lang="ru-RU" sz="3200" dirty="0" smtClean="0"/>
              <a:t>Лесков написал рассказ </a:t>
            </a:r>
            <a:r>
              <a:rPr lang="ru-RU" sz="32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“Левша”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smtClean="0"/>
              <a:t>(Сказ о тульском косом Левше и о стальной блохе) – старинной легенде о мастерах оружейного дела.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300931"/>
            <a:ext cx="8159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/>
              <a:t>«Левша»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(Сказ </a:t>
            </a:r>
            <a:r>
              <a:rPr lang="ru-RU" sz="2800" b="1" dirty="0"/>
              <a:t>о тульском косом Левше и о стальной блохе)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89" y="1450573"/>
            <a:ext cx="4273384" cy="31415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81" y="4055372"/>
            <a:ext cx="2124075" cy="2428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979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4portfolio.ru/artefact/file/download.php?file=587864&amp;view=136235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998" y="23267"/>
            <a:ext cx="9144000" cy="688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2276872"/>
            <a:ext cx="81028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жил Николай Лесков?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Какое произведение он написал?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 такое сказ?</a:t>
            </a:r>
          </a:p>
          <a:p>
            <a:pPr marL="514350" indent="-514350">
              <a:buAutoNum type="arabicPeriod"/>
            </a:pP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7463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Вопросы к уроку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6977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4portfolio.ru/artefact/file/download.php?file=587864&amp;view=136235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01" y="-26791"/>
            <a:ext cx="9144000" cy="688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274638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Филворд</a:t>
            </a:r>
            <a:endParaRPr lang="ru-RU" sz="2400" dirty="0"/>
          </a:p>
          <a:p>
            <a:pPr algn="ctr"/>
            <a:r>
              <a:rPr lang="ru-RU" sz="2400" b="1" dirty="0"/>
              <a:t>                      по теме </a:t>
            </a:r>
            <a:r>
              <a:rPr lang="ru-RU" sz="2400" b="1" dirty="0" err="1"/>
              <a:t>Н.Лесков</a:t>
            </a:r>
            <a:r>
              <a:rPr lang="ru-RU" sz="2400" b="1" dirty="0"/>
              <a:t> «Левша»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7937"/>
          <a:stretch/>
        </p:blipFill>
        <p:spPr>
          <a:xfrm>
            <a:off x="1583668" y="1105635"/>
            <a:ext cx="5976664" cy="508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4portfolio.ru/artefact/file/download.php?file=587864&amp;view=136235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998" y="23267"/>
            <a:ext cx="9144000" cy="688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274638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Филворд</a:t>
            </a:r>
            <a:endParaRPr lang="ru-RU" sz="2400" dirty="0"/>
          </a:p>
          <a:p>
            <a:pPr algn="ctr"/>
            <a:r>
              <a:rPr lang="ru-RU" sz="2400" b="1" dirty="0"/>
              <a:t>                      по теме </a:t>
            </a:r>
            <a:r>
              <a:rPr lang="ru-RU" sz="2400" b="1" dirty="0" err="1"/>
              <a:t>Н.Лесков</a:t>
            </a:r>
            <a:r>
              <a:rPr lang="ru-RU" sz="2400" b="1" dirty="0"/>
              <a:t> «Левша»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268760"/>
            <a:ext cx="5736441" cy="51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858555" y="1812749"/>
            <a:ext cx="241735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u="sng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Я всё понял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ошибки не допускал.</a:t>
            </a:r>
          </a:p>
          <a:p>
            <a:pPr eaLnBrk="1" hangingPunct="1"/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Я доволен результатом своей работы на уроке! 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011248" y="1803350"/>
            <a:ext cx="251817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u="sng" dirty="0">
                <a:solidFill>
                  <a:srgbClr val="FF0000"/>
                </a:solidFill>
                <a:latin typeface="Calibri" panose="020F0502020204030204" pitchFamily="34" charset="0"/>
              </a:rPr>
              <a:t>Я многое не понял</a:t>
            </a:r>
            <a:r>
              <a:rPr lang="ru-RU" altLang="ru-RU" dirty="0">
                <a:solidFill>
                  <a:srgbClr val="FF0000"/>
                </a:solidFill>
                <a:latin typeface="Calibri" panose="020F0502020204030204" pitchFamily="34" charset="0"/>
              </a:rPr>
              <a:t>, допустил ошибки. </a:t>
            </a:r>
          </a:p>
          <a:p>
            <a:pPr eaLnBrk="1" hangingPunct="1"/>
            <a:r>
              <a:rPr lang="ru-RU" altLang="ru-RU" dirty="0">
                <a:solidFill>
                  <a:srgbClr val="FF0000"/>
                </a:solidFill>
                <a:latin typeface="Calibri" panose="020F0502020204030204" pitchFamily="34" charset="0"/>
              </a:rPr>
              <a:t>Я не совсем доволен своей работой на уроке. Есть над чем работать.</a:t>
            </a:r>
            <a:endParaRPr lang="ru-RU" altLang="ru-RU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9035" y="2312497"/>
            <a:ext cx="203596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u="sng" dirty="0">
                <a:solidFill>
                  <a:schemeClr val="accent1"/>
                </a:solidFill>
                <a:latin typeface="Calibri" panose="020F0502020204030204" pitchFamily="34" charset="0"/>
              </a:rPr>
              <a:t>Я не всё понял</a:t>
            </a:r>
            <a:r>
              <a:rPr lang="ru-RU" altLang="ru-RU" b="1" dirty="0">
                <a:solidFill>
                  <a:schemeClr val="accent1"/>
                </a:solidFill>
                <a:latin typeface="Calibri" panose="020F0502020204030204" pitchFamily="34" charset="0"/>
              </a:rPr>
              <a:t>, </a:t>
            </a:r>
            <a:r>
              <a:rPr lang="ru-RU" altLang="ru-RU" dirty="0">
                <a:solidFill>
                  <a:schemeClr val="accent1"/>
                </a:solidFill>
                <a:latin typeface="Calibri" panose="020F0502020204030204" pitchFamily="34" charset="0"/>
              </a:rPr>
              <a:t>допускал ошибки. Но я доволен результатом своей работы на уроке! </a:t>
            </a:r>
          </a:p>
        </p:txBody>
      </p:sp>
      <p:pic>
        <p:nvPicPr>
          <p:cNvPr id="6" name="Рисунок 6" descr="палец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3571"/>
          <a:stretch>
            <a:fillRect/>
          </a:stretch>
        </p:blipFill>
        <p:spPr bwMode="auto">
          <a:xfrm>
            <a:off x="6698386" y="3297936"/>
            <a:ext cx="133945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8" descr="палец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31" y="3943255"/>
            <a:ext cx="1602581" cy="16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 descr="палец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>
            <a:fillRect/>
          </a:stretch>
        </p:blipFill>
        <p:spPr bwMode="auto">
          <a:xfrm>
            <a:off x="568771" y="3300317"/>
            <a:ext cx="10715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0" descr="палец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1391248" y="3266993"/>
            <a:ext cx="964406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355654" y="221272"/>
            <a:ext cx="4914680" cy="63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sz="2700" b="1" dirty="0" smtClean="0"/>
              <a:t>Рефлексия «Язык </a:t>
            </a:r>
            <a:r>
              <a:rPr lang="ru-RU" altLang="ru-RU" sz="2700" b="1" dirty="0"/>
              <a:t>жестов»</a:t>
            </a:r>
            <a:endParaRPr lang="ru-RU" altLang="ru-RU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4portfolio.ru/artefact/file/download.php?file=587864&amp;view=136235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998" y="23267"/>
            <a:ext cx="9144000" cy="688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2276872"/>
            <a:ext cx="81028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3-11 прочитать на стр. 273-288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Подготовить пересказ:</a:t>
            </a:r>
          </a:p>
          <a:p>
            <a:pPr marL="1438275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ряд  3,4,5 главы</a:t>
            </a:r>
          </a:p>
          <a:p>
            <a:pPr marL="1438275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ряд 6,7,8 главы</a:t>
            </a:r>
          </a:p>
          <a:p>
            <a:pPr marL="1438275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ряд 9,10,11 главы</a:t>
            </a:r>
          </a:p>
          <a:p>
            <a:pPr marL="514350" indent="-514350">
              <a:buAutoNum type="arabicPeriod"/>
            </a:pP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7463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Домашнее задание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8293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4portfolio.ru/artefact/file/download.php?file=587864&amp;view=136235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153" y="-38100"/>
            <a:ext cx="9144000" cy="688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332656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  <a:p>
            <a:pPr algn="ctr"/>
            <a:r>
              <a:rPr lang="ru-RU" sz="4000" b="1" dirty="0" smtClean="0"/>
              <a:t>Николай </a:t>
            </a:r>
            <a:r>
              <a:rPr lang="ru-RU" sz="4000" b="1" dirty="0"/>
              <a:t>Семёнович Лесков </a:t>
            </a:r>
            <a:endParaRPr lang="ru-RU" sz="4000" b="1" dirty="0" smtClean="0"/>
          </a:p>
          <a:p>
            <a:pPr algn="ctr"/>
            <a:r>
              <a:rPr lang="ru-RU" sz="3600" dirty="0" smtClean="0"/>
              <a:t>(</a:t>
            </a:r>
            <a:r>
              <a:rPr lang="ru-RU" sz="3600" dirty="0"/>
              <a:t>1831 — 1895) </a:t>
            </a:r>
            <a:endParaRPr lang="ru-RU" sz="2000" dirty="0"/>
          </a:p>
        </p:txBody>
      </p:sp>
      <p:pic>
        <p:nvPicPr>
          <p:cNvPr id="1028" name="Picture 4" descr="https://ds04.infourok.ru/uploads/ex/01c0/00137637-6a904faa/hello_html_m22dff77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904" y="1772816"/>
            <a:ext cx="3168352" cy="4071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55256" y="3296310"/>
            <a:ext cx="5836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– прозаик, народный писатель</a:t>
            </a:r>
          </a:p>
        </p:txBody>
      </p:sp>
    </p:spTree>
    <p:extLst>
      <p:ext uri="{BB962C8B-B14F-4D97-AF65-F5344CB8AC3E}">
        <p14:creationId xmlns:p14="http://schemas.microsoft.com/office/powerpoint/2010/main" val="19576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4portfolio.ru/artefact/file/download.php?file=587864&amp;view=136235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998" y="23267"/>
            <a:ext cx="9144000" cy="688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2276872"/>
            <a:ext cx="81028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жил Николай Лесков?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Какое произведение он написал?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 такое сказ?</a:t>
            </a:r>
          </a:p>
          <a:p>
            <a:pPr marL="514350" indent="-514350">
              <a:buAutoNum type="arabicPeriod"/>
            </a:pP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7463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Вопросы к уроку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258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4portfolio.ru/artefact/file/download.php?file=587864&amp;view=136235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2459"/>
            <a:ext cx="9144000" cy="688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75342" y="919874"/>
            <a:ext cx="42270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Ранние годы</a:t>
            </a:r>
            <a:endParaRPr lang="ru-RU" sz="3200" dirty="0"/>
          </a:p>
          <a:p>
            <a:r>
              <a:rPr lang="ru-RU" sz="3200" dirty="0"/>
              <a:t>Родился 4 февраля (16 февраля) 1831 года в </a:t>
            </a:r>
            <a:r>
              <a:rPr lang="ru-RU" sz="3200" b="1" dirty="0" smtClean="0"/>
              <a:t>Орловской </a:t>
            </a:r>
            <a:r>
              <a:rPr lang="ru-RU" sz="3200" b="1" dirty="0"/>
              <a:t>губернии </a:t>
            </a:r>
            <a:r>
              <a:rPr lang="ru-RU" sz="3200" dirty="0"/>
              <a:t>в семье следователя и дочери обедневшего дворянина. У них было пятеро детей, Николай был старшим ребенком. </a:t>
            </a:r>
          </a:p>
        </p:txBody>
      </p:sp>
      <p:pic>
        <p:nvPicPr>
          <p:cNvPr id="10244" name="Picture 4" descr="http://old.okrlib.ru/files/314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715" y="188640"/>
            <a:ext cx="4407627" cy="3375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2" name="Picture 2" descr="https://img1.liveinternet.ru/images/attach/b/3/20/809/20809986_0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8897" y="3262596"/>
            <a:ext cx="2428441" cy="3046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98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4portfolio.ru/artefact/file/download.php?file=587864&amp;view=136235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2459"/>
            <a:ext cx="9144000" cy="688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/>
              <a:t>Образование </a:t>
            </a:r>
            <a:endParaRPr lang="ru-RU" sz="2800" b="1" dirty="0" smtClean="0"/>
          </a:p>
          <a:p>
            <a:pPr algn="ctr"/>
            <a:r>
              <a:rPr lang="ru-RU" sz="2800" dirty="0" smtClean="0"/>
              <a:t>В </a:t>
            </a:r>
            <a:r>
              <a:rPr lang="ru-RU" sz="2800" dirty="0"/>
              <a:t>1841 году в возрасте 10 лет Лесков поступил в Орловскую гимназию. С учебой у будущего писателя не складывалось – </a:t>
            </a:r>
            <a:r>
              <a:rPr lang="ru-RU" sz="2800" dirty="0" smtClean="0"/>
              <a:t>гимназию поэт не закончил.</a:t>
            </a:r>
            <a:endParaRPr lang="ru-RU" sz="2800" dirty="0"/>
          </a:p>
        </p:txBody>
      </p:sp>
      <p:pic>
        <p:nvPicPr>
          <p:cNvPr id="9218" name="Picture 2" descr="http://znakka4estva.ru/uploads/category_items/sources/fd1f46a8bbbd6386e15951b517fd53ec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7188" y="2820533"/>
            <a:ext cx="4752528" cy="3983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urgenevmus.ru/wp-content/gallery/gimnaziya/8Gimnaziy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478907"/>
            <a:ext cx="4362903" cy="2894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7445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4portfolio.ru/artefact/file/download.php?file=587864&amp;view=136235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2459"/>
            <a:ext cx="9144000" cy="688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</a:t>
            </a:r>
            <a:r>
              <a:rPr lang="ru-RU" sz="3200" b="1" dirty="0"/>
              <a:t>1847</a:t>
            </a:r>
            <a:r>
              <a:rPr lang="ru-RU" sz="3200" dirty="0"/>
              <a:t> году Лесков благодаря помощи друзей отца устроился на работу в </a:t>
            </a:r>
            <a:r>
              <a:rPr lang="ru-RU" sz="3200" b="1" dirty="0"/>
              <a:t>Орловскую уголовную палату суда </a:t>
            </a:r>
            <a:r>
              <a:rPr lang="ru-RU" sz="3200" dirty="0"/>
              <a:t>канцелярским служащим. </a:t>
            </a:r>
          </a:p>
        </p:txBody>
      </p:sp>
      <p:pic>
        <p:nvPicPr>
          <p:cNvPr id="8" name="Picture 2" descr="https://rosnoust.ru/wp-content/uploads/fullsize1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2906649"/>
            <a:ext cx="5687726" cy="340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7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4portfolio.ru/artefact/file/download.php?file=587864&amp;view=136235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2459"/>
            <a:ext cx="9144000" cy="688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</a:t>
            </a:r>
            <a:r>
              <a:rPr lang="ru-RU" sz="2800" b="1" dirty="0" smtClean="0"/>
              <a:t>1857</a:t>
            </a:r>
            <a:r>
              <a:rPr lang="ru-RU" sz="2800" dirty="0" smtClean="0"/>
              <a:t> Лесков ушел с работы и поступил на коммерческую службу в большую </a:t>
            </a:r>
            <a:r>
              <a:rPr lang="ru-RU" sz="2800" b="1" dirty="0" smtClean="0"/>
              <a:t>сельскохозяйственную компанию</a:t>
            </a:r>
            <a:r>
              <a:rPr lang="ru-RU" sz="2800" dirty="0" smtClean="0"/>
              <a:t> своего дяди-англичанина, по делам которой за три года объездил большую часть России. </a:t>
            </a:r>
            <a:endParaRPr lang="ru-RU" sz="2800" dirty="0"/>
          </a:p>
        </p:txBody>
      </p:sp>
      <p:pic>
        <p:nvPicPr>
          <p:cNvPr id="8194" name="Picture 2" descr="https://rosnoust.ru/wp-content/uploads/fullsize1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2606700"/>
            <a:ext cx="4647099" cy="2779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https://ds03.infourok.ru/uploads/ex/030d/00008bc4-9dd5a5ae/img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287" y="2999088"/>
            <a:ext cx="4660603" cy="3464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37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4portfolio.ru/artefact/file/download.php?file=587864&amp;view=136235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2459"/>
            <a:ext cx="9144000" cy="688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-79653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pPr algn="ctr"/>
            <a:r>
              <a:rPr lang="ru-RU" sz="2800" b="1" dirty="0" smtClean="0"/>
              <a:t>Творческая </a:t>
            </a:r>
            <a:r>
              <a:rPr lang="ru-RU" sz="2800" b="1" dirty="0"/>
              <a:t>жизнь</a:t>
            </a:r>
          </a:p>
          <a:p>
            <a:pPr algn="just"/>
            <a:r>
              <a:rPr lang="ru-RU" sz="2800" b="1" dirty="0"/>
              <a:t>1860</a:t>
            </a:r>
            <a:r>
              <a:rPr lang="ru-RU" sz="2800" dirty="0"/>
              <a:t> год считают началом творческого Лескова-писателя, в это время он пишет и публикует статьи в различные журналы. </a:t>
            </a:r>
            <a:endParaRPr lang="ru-RU" sz="2800" dirty="0" smtClean="0"/>
          </a:p>
          <a:p>
            <a:pPr algn="just"/>
            <a:r>
              <a:rPr lang="ru-RU" sz="2800" dirty="0" smtClean="0"/>
              <a:t>В </a:t>
            </a:r>
            <a:r>
              <a:rPr lang="ru-RU" sz="2800" b="1" dirty="0"/>
              <a:t>1862</a:t>
            </a:r>
            <a:r>
              <a:rPr lang="ru-RU" sz="2800" dirty="0"/>
              <a:t> году Лесков стал постоянным сотрудником газеты “Северная пчела</a:t>
            </a:r>
            <a:r>
              <a:rPr lang="ru-RU" sz="2800" dirty="0" smtClean="0"/>
              <a:t>”.</a:t>
            </a:r>
            <a:endParaRPr lang="ru-RU" sz="2800" dirty="0"/>
          </a:p>
        </p:txBody>
      </p:sp>
      <p:pic>
        <p:nvPicPr>
          <p:cNvPr id="7170" name="Picture 2" descr="https://cloud.prezentacii.org/19/03/133119/images/screen1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2852936"/>
            <a:ext cx="5688632" cy="3708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8791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4portfolio.ru/artefact/file/download.php?file=587864&amp;view=136235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0" y="-26791"/>
            <a:ext cx="9144000" cy="688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10944" y="426684"/>
            <a:ext cx="41044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pPr algn="ctr"/>
            <a:r>
              <a:rPr lang="ru-RU" sz="2800" b="1" dirty="0" smtClean="0"/>
              <a:t>Творческая </a:t>
            </a:r>
            <a:r>
              <a:rPr lang="ru-RU" sz="2800" b="1" dirty="0"/>
              <a:t>жизнь</a:t>
            </a:r>
          </a:p>
          <a:p>
            <a:pPr algn="just"/>
            <a:r>
              <a:rPr lang="ru-RU" sz="2800" dirty="0" smtClean="0"/>
              <a:t>С первых дней Лесков проявил себя страстным </a:t>
            </a:r>
            <a:r>
              <a:rPr lang="ru-RU" sz="2800" b="1" u="sng" dirty="0" smtClean="0"/>
              <a:t>полемистом.</a:t>
            </a:r>
            <a:r>
              <a:rPr lang="ru-RU" sz="2800" dirty="0" smtClean="0"/>
              <a:t> За что был отлучен от журналов</a:t>
            </a:r>
            <a:endParaRPr lang="ru-RU" sz="2800" dirty="0"/>
          </a:p>
        </p:txBody>
      </p:sp>
      <p:pic>
        <p:nvPicPr>
          <p:cNvPr id="7170" name="Picture 2" descr="https://cloud.prezentacii.org/19/03/133119/images/screen1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633" y="912795"/>
            <a:ext cx="3799111" cy="2476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57200" y="4839863"/>
            <a:ext cx="81299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/>
              <a:t>ПОЛЕМИСТ </a:t>
            </a:r>
            <a:r>
              <a:rPr lang="ru-RU" sz="3200" dirty="0" smtClean="0"/>
              <a:t>– это человек, любящий </a:t>
            </a:r>
          </a:p>
          <a:p>
            <a:r>
              <a:rPr lang="ru-RU" sz="3200" dirty="0" smtClean="0"/>
              <a:t>участвовать в спорах на определенные темы.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066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492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Constantia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Asus</cp:lastModifiedBy>
  <cp:revision>19</cp:revision>
  <dcterms:created xsi:type="dcterms:W3CDTF">2021-01-27T18:33:58Z</dcterms:created>
  <dcterms:modified xsi:type="dcterms:W3CDTF">2025-05-24T15:04:51Z</dcterms:modified>
</cp:coreProperties>
</file>