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69" r:id="rId4"/>
    <p:sldId id="274" r:id="rId5"/>
    <p:sldId id="273" r:id="rId6"/>
    <p:sldId id="260" r:id="rId7"/>
    <p:sldId id="271" r:id="rId8"/>
    <p:sldId id="262" r:id="rId9"/>
    <p:sldId id="270" r:id="rId10"/>
    <p:sldId id="279" r:id="rId11"/>
    <p:sldId id="275" r:id="rId12"/>
    <p:sldId id="276" r:id="rId13"/>
    <p:sldId id="27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6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6777318" cy="173198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a typeface="Calibri"/>
                <a:cs typeface="Times New Roman"/>
              </a:rPr>
              <a:t>Организация и ведение процессов приготовления и подготовки к ассортименту, приготовление и способы реализации </a:t>
            </a:r>
            <a:r>
              <a:rPr lang="ru-RU" sz="2400" dirty="0" err="1" smtClean="0">
                <a:ea typeface="Calibri"/>
                <a:cs typeface="Times New Roman"/>
              </a:rPr>
              <a:t>пюреобразных</a:t>
            </a:r>
            <a:r>
              <a:rPr lang="ru-RU" sz="2400" dirty="0" smtClean="0">
                <a:ea typeface="Calibri"/>
                <a:cs typeface="Times New Roman"/>
              </a:rPr>
              <a:t> супов.</a:t>
            </a:r>
            <a:r>
              <a:rPr lang="ru-RU" sz="2400" b="1" dirty="0" smtClean="0"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661248"/>
            <a:ext cx="5760640" cy="936104"/>
          </a:xfrm>
        </p:spPr>
        <p:txBody>
          <a:bodyPr/>
          <a:lstStyle/>
          <a:p>
            <a:pPr algn="l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Анжела Михайловна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3265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Министерство образования и науки Мурманской области</a:t>
            </a:r>
            <a:br>
              <a:rPr lang="ru-RU" dirty="0" smtClean="0"/>
            </a:br>
            <a:r>
              <a:rPr lang="ru-RU" dirty="0" smtClean="0"/>
              <a:t>Государственное автономное профессиональное образовательное учреждение «Кольский транспортный колледж»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print"/>
          <a:srcRect l="14629" t="8769" r="13432" b="11790"/>
          <a:stretch>
            <a:fillRect/>
          </a:stretch>
        </p:blipFill>
        <p:spPr bwMode="auto">
          <a:xfrm>
            <a:off x="539552" y="3573016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46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1412776"/>
            <a:ext cx="7745505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Стоимость супа с наценкой 50%  137 рублей и 50 копеек.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/>
          <a:lstStyle/>
          <a:p>
            <a:r>
              <a:rPr lang="ru-RU" sz="3200" dirty="0" smtClean="0"/>
              <a:t>Расчет стоимость супа </a:t>
            </a:r>
            <a:endParaRPr lang="ru-RU" sz="3200" dirty="0"/>
          </a:p>
        </p:txBody>
      </p:sp>
      <p:pic>
        <p:nvPicPr>
          <p:cNvPr id="3074" name="Picture 2" descr="https://stolyar-26.ru/wp-content/uploads/2/6/0/260fc713dcb72cd0d4c0843ebaeae4d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1" y="4232038"/>
            <a:ext cx="3995427" cy="26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olyar-26.ru/wp-content/uploads/3/c/f/3cf7eb06504766a9eaa1915a760fb6df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59" y="1796978"/>
            <a:ext cx="5123112" cy="24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.povar.ru/uploads/0c/0e/e4/20/francuzskii_lukovii_sup-513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02" y="4224251"/>
            <a:ext cx="3942738" cy="26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864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Гарниры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пюреобразным супам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34076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Палочки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пайль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Вишисуа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772816"/>
            <a:ext cx="3312943" cy="3545306"/>
          </a:xfrm>
          <a:prstGeom prst="rect">
            <a:avLst/>
          </a:prstGeom>
          <a:noFill/>
          <a:ln/>
        </p:spPr>
      </p:pic>
      <p:pic>
        <p:nvPicPr>
          <p:cNvPr id="7" name="Picture 7" descr="Вишисуаз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1772816"/>
            <a:ext cx="3577390" cy="3613174"/>
          </a:xfrm>
          <a:prstGeom prst="rect">
            <a:avLst/>
          </a:prstGeo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179512" y="5301208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cs typeface="Times New Roman" pitchFamily="18" charset="0"/>
              </a:rPr>
              <a:t>Замесить пресное тесто.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cs typeface="Times New Roman" pitchFamily="18" charset="0"/>
              </a:rPr>
              <a:t>Раскатать его в тонкий пласт и нарезать полосками шириной 2 см.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cs typeface="Times New Roman" pitchFamily="18" charset="0"/>
              </a:rPr>
              <a:t>Черенок деревянной ложки вымыть, обсушить, присыпать мукой и обмотать полоской теста.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cs typeface="Times New Roman" pitchFamily="18" charset="0"/>
              </a:rPr>
              <a:t>Спиральки из теста разложить на противне, выстланном фольгой, присыпать пармезаном и выпек</a:t>
            </a:r>
            <a:r>
              <a:rPr lang="ru-RU" b="1" dirty="0" smtClean="0"/>
              <a:t>ать при 200</a:t>
            </a:r>
            <a:r>
              <a:rPr lang="ru-RU" b="1" baseline="30000" dirty="0" smtClean="0"/>
              <a:t>0</a:t>
            </a:r>
            <a:r>
              <a:rPr lang="ru-RU" b="1" dirty="0" smtClean="0"/>
              <a:t>С 10 мин.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0466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" lvl="0" algn="ctr">
              <a:spcBef>
                <a:spcPct val="0"/>
              </a:spcBef>
              <a:defRPr/>
            </a:pPr>
            <a:r>
              <a:rPr lang="ru-RU" sz="2000" b="1" dirty="0" smtClean="0"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Пряные гренки  </a:t>
            </a:r>
            <a:endParaRPr lang="ru-RU" sz="2000" b="1" dirty="0"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Суп из авока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4298127" cy="3111117"/>
          </a:xfrm>
          <a:prstGeom prst="rect">
            <a:avLst/>
          </a:prstGeom>
          <a:noFill/>
          <a:ln/>
        </p:spPr>
      </p:pic>
      <p:pic>
        <p:nvPicPr>
          <p:cNvPr id="4" name="Picture 6" descr="Суп из авокад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052736"/>
            <a:ext cx="3655155" cy="3240360"/>
          </a:xfrm>
          <a:prstGeom prst="rect">
            <a:avLst/>
          </a:prstGeo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683568" y="436510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Мяту разобрать на листики, вымыть, обсушить и измельчить.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Сливочное масло нагреть до комнатной температуры и растереть с измельченной мятой.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Батон нарезать на ломтики, не прорезая их до конца.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Намазать каждый кусок маслом с мятой.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301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Технологические дефекты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Консистенция неоднородная, имеются вкрапления не протёртых частиц овощей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ПРИЧИНА-  плохо запекли лук и недостаточно  пробили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блендером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Picture 3" descr="C:\Users\1\AppData\Roaming\Microsoft\Windows\Network Shortcuts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609278" cy="21614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7809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Имеются вкрапления частичек свернувшегося белка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льезон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добавили в слишком горячий суп,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подогревали суп, заправленный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льезоном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1\AppData\Roaming\Microsoft\Windows\Network Shortcuts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615567" cy="2141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964487" cy="5688631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процессе работы:</a:t>
            </a:r>
          </a:p>
          <a:p>
            <a:r>
              <a:rPr lang="ru-RU" dirty="0"/>
              <a:t>-  изучена тема «Организация и ведение процессов и подготовки к ассортименту, приготовление и способы реализации </a:t>
            </a:r>
            <a:r>
              <a:rPr lang="ru-RU" dirty="0" err="1"/>
              <a:t>пюреобразных</a:t>
            </a:r>
            <a:r>
              <a:rPr lang="ru-RU" dirty="0"/>
              <a:t> супов».</a:t>
            </a:r>
          </a:p>
          <a:p>
            <a:r>
              <a:rPr lang="ru-RU" dirty="0" smtClean="0"/>
              <a:t>- </a:t>
            </a:r>
            <a:r>
              <a:rPr lang="ru-RU" dirty="0"/>
              <a:t>изучена товароведческая характеристика сырья, используемого для приготовления супов;</a:t>
            </a:r>
          </a:p>
          <a:p>
            <a:r>
              <a:rPr lang="ru-RU" dirty="0"/>
              <a:t>- приобретены навыки разработки технологической карты;</a:t>
            </a:r>
          </a:p>
          <a:p>
            <a:r>
              <a:rPr lang="ru-RU" dirty="0"/>
              <a:t>- составлены рецептуры блюд; </a:t>
            </a:r>
          </a:p>
          <a:p>
            <a:r>
              <a:rPr lang="ru-RU" dirty="0"/>
              <a:t>- рассчитана пищевая и энергетическая ценность блюд; </a:t>
            </a:r>
          </a:p>
          <a:p>
            <a:r>
              <a:rPr lang="ru-RU" dirty="0"/>
              <a:t>- </a:t>
            </a:r>
            <a:r>
              <a:rPr lang="ru-RU" dirty="0" smtClean="0"/>
              <a:t>-  </a:t>
            </a:r>
            <a:r>
              <a:rPr lang="ru-RU" dirty="0"/>
              <a:t>рассчитаны цены продажи блюда с наценкой 50%; </a:t>
            </a:r>
          </a:p>
          <a:p>
            <a:r>
              <a:rPr lang="ru-RU" dirty="0"/>
              <a:t>- составлена сводно-сырьевая ведомость.</a:t>
            </a:r>
          </a:p>
          <a:p>
            <a:pPr marL="0" indent="0" algn="just">
              <a:buNone/>
            </a:pPr>
            <a:r>
              <a:rPr lang="ru-RU" dirty="0" smtClean="0"/>
              <a:t>   Цели </a:t>
            </a:r>
            <a:r>
              <a:rPr lang="ru-RU" dirty="0"/>
              <a:t>и задачи при написании работы выполнены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</a:rPr>
              <a:t>ЗАКЛЮЧЕНИЕ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9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12967" cy="6480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solidFill>
                <a:srgbClr val="895D1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895D1D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895D1D"/>
                </a:solidFill>
                <a:ea typeface="+mj-ea"/>
                <a:cs typeface="+mj-cs"/>
              </a:rPr>
              <a:t>Цель дипломной </a:t>
            </a:r>
            <a:r>
              <a:rPr lang="ru-RU" sz="2800" dirty="0">
                <a:solidFill>
                  <a:srgbClr val="895D1D"/>
                </a:solidFill>
                <a:ea typeface="+mj-ea"/>
                <a:cs typeface="+mj-cs"/>
              </a:rPr>
              <a:t>работы</a:t>
            </a:r>
            <a:r>
              <a:rPr lang="ru-RU" sz="2800" dirty="0" smtClean="0">
                <a:solidFill>
                  <a:srgbClr val="895D1D"/>
                </a:solidFill>
                <a:ea typeface="+mj-ea"/>
                <a:cs typeface="+mj-cs"/>
              </a:rPr>
              <a:t>: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57" y="3717032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Задача исследования:</a:t>
            </a:r>
          </a:p>
          <a:p>
            <a:r>
              <a:rPr lang="ru-RU" sz="2000" dirty="0" smtClean="0"/>
              <a:t>1)Рассмотреть </a:t>
            </a:r>
            <a:r>
              <a:rPr lang="ru-RU" sz="2000" dirty="0"/>
              <a:t>организационные </a:t>
            </a:r>
            <a:r>
              <a:rPr lang="ru-RU" sz="2000" dirty="0" smtClean="0"/>
              <a:t>основы;</a:t>
            </a:r>
          </a:p>
          <a:p>
            <a:r>
              <a:rPr lang="ru-RU" sz="2000" dirty="0"/>
              <a:t>2</a:t>
            </a:r>
            <a:r>
              <a:rPr lang="ru-RU" sz="2000" dirty="0" smtClean="0"/>
              <a:t>)Разработать </a:t>
            </a:r>
            <a:r>
              <a:rPr lang="ru-RU" sz="2000" dirty="0"/>
              <a:t>технологические </a:t>
            </a:r>
            <a:r>
              <a:rPr lang="ru-RU" sz="2000" dirty="0" smtClean="0"/>
              <a:t>карты;</a:t>
            </a:r>
          </a:p>
          <a:p>
            <a:r>
              <a:rPr lang="ru-RU" sz="2000" dirty="0"/>
              <a:t>3</a:t>
            </a:r>
            <a:r>
              <a:rPr lang="ru-RU" sz="2000" dirty="0" smtClean="0"/>
              <a:t>)Произвести </a:t>
            </a:r>
            <a:r>
              <a:rPr lang="ru-RU" sz="2000" dirty="0"/>
              <a:t>разработку технологических карт, расчеты пище-вой ценности изделий, составление калькуляционной карты, расчет </a:t>
            </a:r>
            <a:r>
              <a:rPr lang="ru-RU" sz="2000" dirty="0" smtClean="0"/>
              <a:t>сырья, </a:t>
            </a:r>
            <a:r>
              <a:rPr lang="ru-RU" sz="2000" dirty="0"/>
              <a:t>технологические </a:t>
            </a:r>
            <a:r>
              <a:rPr lang="ru-RU" sz="2000" dirty="0" smtClean="0"/>
              <a:t>схемы.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Изучить </a:t>
            </a:r>
            <a:r>
              <a:rPr lang="ru-RU" dirty="0" smtClean="0"/>
              <a:t>организацию технологического  </a:t>
            </a:r>
            <a:r>
              <a:rPr lang="ru-RU" dirty="0"/>
              <a:t>процесса </a:t>
            </a:r>
            <a:r>
              <a:rPr lang="ru-RU" dirty="0" smtClean="0"/>
              <a:t>при приготовлении и способы реализации </a:t>
            </a:r>
            <a:r>
              <a:rPr lang="ru-RU" dirty="0" err="1" smtClean="0"/>
              <a:t>пюреобразных</a:t>
            </a:r>
            <a:r>
              <a:rPr lang="ru-RU" dirty="0" smtClean="0"/>
              <a:t> супов.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260648"/>
            <a:ext cx="4824536" cy="6480719"/>
          </a:xfrm>
        </p:spPr>
        <p:txBody>
          <a:bodyPr>
            <a:normAutofit/>
          </a:bodyPr>
          <a:lstStyle/>
          <a:p>
            <a:r>
              <a:rPr lang="ru-RU" dirty="0" smtClean="0"/>
              <a:t>Кафе — </a:t>
            </a:r>
            <a:r>
              <a:rPr lang="ru-RU" dirty="0"/>
              <a:t>предприятие общественного питания с широким ассортиментом блюд сложного приготовления, включая заказные и фирменные. </a:t>
            </a:r>
          </a:p>
        </p:txBody>
      </p:sp>
      <p:pic>
        <p:nvPicPr>
          <p:cNvPr id="1026" name="Picture 2" descr="https://pro-dachnikov.com/uploads/posts/2023-01/1672776032_pro-dachnikov-com-p-interer-malenkoi-kofeini-foto-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" y="2276872"/>
            <a:ext cx="4831110" cy="32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-dachnikov.com/uploads/posts/2021-11/1637207677_50-pro-dachnikov-com-p-dizain-interera-dlya-malenkikh-kafe-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23" y="3545632"/>
            <a:ext cx="28157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kaleidoscope.ru/uploads/posts/2020-02/1581352915_33-p-dizain-interera-dlya-malenkikh-kafe-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23" y="215185"/>
            <a:ext cx="3375453" cy="33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9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0466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цех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28343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организуются на предприятиях, выполняющих полный цикл производства.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цех является основным цехом предприятия общественного питания, в котором завершается технологический процесс приготовления пищи, из горячего цеха готовые блюда поступают непосредственно в раздаточные для реализации потребителю.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1\AppData\Roaming\Microsoft\Windows\Network Shortcuts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3168352" cy="2532512"/>
          </a:xfrm>
          <a:prstGeom prst="rect">
            <a:avLst/>
          </a:prstGeom>
          <a:noFill/>
        </p:spPr>
      </p:pic>
      <p:pic>
        <p:nvPicPr>
          <p:cNvPr id="8" name="Picture 2" descr="C:\Users\1\AppData\Roaming\Microsoft\Windows\Network Shortcut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31623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47667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для приготовления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супов-пюре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1628800"/>
            <a:ext cx="525658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лита электрическая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четырехконфорочная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коворода электрическая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 жарочный электрический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 производственный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 передвижной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азделочные доски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Лопатки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Черпаки</a:t>
            </a:r>
          </a:p>
        </p:txBody>
      </p:sp>
      <p:pic>
        <p:nvPicPr>
          <p:cNvPr id="2052" name="Picture 4" descr="https://www.complex-trade.ru/upload/iblock/123/12330c9582caf81f5344cc53a0c91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011324" cy="206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.allegroimg.com/original/06c6c5/b54ed8b14f779db27a5d6f745e0d/ELEKTRYCZNA-PATELNIA-UNIWERSALNA-41cm-POKRYWKA-Pojemnosc-4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316" y="1628800"/>
            <a:ext cx="2109700" cy="15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84" y="3138994"/>
            <a:ext cx="2251164" cy="188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74553"/>
            <a:ext cx="1853292" cy="155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https://iposuda.ru/images/detailed/38/CNC-1-CW1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08" y="4935698"/>
            <a:ext cx="2297084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raikiri.ru/image/cache/catalog/posuda-i-inventar/65342-800x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611173"/>
            <a:ext cx="1764196" cy="132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tehnoteca.ru/img/354/353468/rondell_messe_rd_33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92" y="4934320"/>
            <a:ext cx="1513800" cy="14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main-cdn.sbermegamarket.ru/big2/hlr-system/1748262819/100013261291b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3" y="5161394"/>
            <a:ext cx="1763290" cy="11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obtorg.ru/image/cache/catalog/mebel-medicina/stellagy-medecina/stellag-peredvizhnoy-e-048-spe-1200x8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33" y="5023120"/>
            <a:ext cx="2232677" cy="14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35527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рецептуры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1520" y="458252"/>
            <a:ext cx="8229600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Французский луковый суп с белым вином.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76024"/>
              </p:ext>
            </p:extLst>
          </p:nvPr>
        </p:nvGraphicFramePr>
        <p:xfrm>
          <a:off x="704257" y="911522"/>
          <a:ext cx="7992887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1602690"/>
                <a:gridCol w="3284807"/>
                <a:gridCol w="1602690"/>
                <a:gridCol w="1502700"/>
              </a:tblGrid>
              <a:tr h="5764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сырья и продуктов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 закладки на 1 порцию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брутто, г.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нетто, г.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Лук репчатый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168,0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Оливковое масло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Сливочное масло 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Чеснок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Сахар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Белое сухое вино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Овощной бульон 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Багет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Сыр грюйер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Перец чёрный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25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" y="116632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Хлеб с яйцом и молоком — гренки на сковороде | Волшебная Eда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81" y="271340"/>
            <a:ext cx="1834019" cy="122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65" y="1502613"/>
            <a:ext cx="2093335" cy="12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1896" y="1552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Произвести </a:t>
            </a:r>
            <a:r>
              <a:rPr lang="ru-RU" sz="1400" dirty="0" smtClean="0"/>
              <a:t> </a:t>
            </a:r>
            <a:r>
              <a:rPr lang="ru-RU" sz="1400" dirty="0"/>
              <a:t>кулинарную обработку сырья. </a:t>
            </a:r>
            <a:r>
              <a:rPr lang="ru-RU" sz="1400" dirty="0" smtClean="0"/>
              <a:t>разложить </a:t>
            </a:r>
            <a:r>
              <a:rPr lang="ru-RU" sz="1400" dirty="0"/>
              <a:t>измельченный чеснок </a:t>
            </a:r>
            <a:r>
              <a:rPr lang="ru-RU" sz="1400" dirty="0" smtClean="0"/>
              <a:t>выложить на противень по </a:t>
            </a:r>
            <a:r>
              <a:rPr lang="ru-RU" sz="1400" dirty="0"/>
              <a:t>всей поверхности. Уложить ломтики хлеба</a:t>
            </a:r>
            <a:r>
              <a:rPr lang="ru-RU" sz="1400" dirty="0" smtClean="0"/>
              <a:t>, запечь </a:t>
            </a:r>
            <a:r>
              <a:rPr lang="ru-RU" sz="1400" dirty="0"/>
              <a:t>25 минут до золотистой корочки.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" y="3012403"/>
            <a:ext cx="2776925" cy="18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935185"/>
            <a:ext cx="6187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Добавить лук, чеснок и сахар </a:t>
            </a:r>
            <a:r>
              <a:rPr lang="ru-RU" sz="1600" dirty="0" smtClean="0"/>
              <a:t>положить в сотейник с маслом и </a:t>
            </a:r>
            <a:r>
              <a:rPr lang="ru-RU" sz="1600" dirty="0" err="1" smtClean="0"/>
              <a:t>спассеровать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01387" y="3033767"/>
            <a:ext cx="602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Добавить бульон и белое вино, затем соль, перец и тщательно перемешать. </a:t>
            </a:r>
            <a:r>
              <a:rPr lang="ru-RU" sz="1600" dirty="0" smtClean="0"/>
              <a:t>Затем </a:t>
            </a:r>
            <a:r>
              <a:rPr lang="ru-RU" sz="1600" dirty="0"/>
              <a:t>поместить массу в блендер и измельчить. Перед подачей на стол довести до кипения.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72" y="5085184"/>
            <a:ext cx="6007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Перелить </a:t>
            </a:r>
            <a:r>
              <a:rPr lang="ru-RU" sz="1600" dirty="0"/>
              <a:t>горячий суп в приготовленную посуду и уложить сверху гренки. Присыпать толстым слоем толстым слоем твердого сыра и оставить запекаться под грилем, пока сыр не приобретет золотисто-коричневатый </a:t>
            </a:r>
            <a:r>
              <a:rPr lang="ru-RU" sz="1600" dirty="0" smtClean="0"/>
              <a:t>оттенок.</a:t>
            </a: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75" y="4176509"/>
            <a:ext cx="3194298" cy="24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2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07504" y="188640"/>
            <a:ext cx="8928991" cy="6669359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пищевой и энергетической ценности изделия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42690"/>
              </p:ext>
            </p:extLst>
          </p:nvPr>
        </p:nvGraphicFramePr>
        <p:xfrm>
          <a:off x="323529" y="836713"/>
          <a:ext cx="8640958" cy="5763626"/>
        </p:xfrm>
        <a:graphic>
          <a:graphicData uri="http://schemas.openxmlformats.org/drawingml/2006/table">
            <a:tbl>
              <a:tblPr firstRow="1" firstCol="1" bandRow="1"/>
              <a:tblGrid>
                <a:gridCol w="536296"/>
                <a:gridCol w="2389910"/>
                <a:gridCol w="1003762"/>
                <a:gridCol w="645275"/>
                <a:gridCol w="677779"/>
                <a:gridCol w="812569"/>
                <a:gridCol w="1219810"/>
                <a:gridCol w="1355557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Норма, 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100 г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., Ккал.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порция, Ккал.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Лук репчатый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5.24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Оливковое масло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99.8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906.2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Сливочное масло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Чеснок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150.1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Сахар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99.8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412.2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Белое сухое вино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0.74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Овощной бульон 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Багет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53.2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259.1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Сыр грюйер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48,5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19.4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2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0.051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Перец чёрный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10.39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38.65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225.5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0.451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2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Выход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57.9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49" marR="656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0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49992" y="92695"/>
            <a:ext cx="8576383" cy="6711235"/>
            <a:chOff x="0" y="0"/>
            <a:chExt cx="7400925" cy="8620125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6315075" y="6638925"/>
              <a:ext cx="0" cy="133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334125" y="5610225"/>
              <a:ext cx="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8"/>
            <p:cNvGrpSpPr/>
            <p:nvPr/>
          </p:nvGrpSpPr>
          <p:grpSpPr>
            <a:xfrm>
              <a:off x="0" y="0"/>
              <a:ext cx="7400925" cy="8620125"/>
              <a:chOff x="0" y="0"/>
              <a:chExt cx="7400925" cy="8620125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952750" y="8105775"/>
                <a:ext cx="1619250" cy="51435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>
                    <a:effectLst/>
                    <a:latin typeface="Times New Roman"/>
                    <a:ea typeface="Calibri"/>
                    <a:cs typeface="Times New Roman"/>
                  </a:rPr>
                  <a:t>Достаем и подаем на стол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1" name="Прямая со стрелкой 10"/>
              <p:cNvCxnSpPr/>
              <p:nvPr/>
            </p:nvCxnSpPr>
            <p:spPr>
              <a:xfrm>
                <a:off x="4381500" y="7553325"/>
                <a:ext cx="0" cy="5524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Группа 11"/>
              <p:cNvGrpSpPr/>
              <p:nvPr/>
            </p:nvGrpSpPr>
            <p:grpSpPr>
              <a:xfrm>
                <a:off x="0" y="0"/>
                <a:ext cx="7400925" cy="7553325"/>
                <a:chOff x="0" y="0"/>
                <a:chExt cx="7400925" cy="7553325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38100" y="2571750"/>
                  <a:ext cx="1628775" cy="47625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Сотейник поставить на большой нагрев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38100" y="3228975"/>
                  <a:ext cx="2114550" cy="52387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Растопить сливочное масло вместе с растительным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8100" y="3924300"/>
                  <a:ext cx="2190750" cy="40957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Добавить лук, чеснок и сахар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2400300" y="3886200"/>
                  <a:ext cx="1933575" cy="4572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Лук, проводим первичную обработку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0" y="4514850"/>
                  <a:ext cx="2562225" cy="51435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Помешиваем, готовим пока лук не потемнеет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0" y="5153025"/>
                  <a:ext cx="3343275" cy="46672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Уменьшаем минимум нагрев, и готовим ещё 30 мин.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0" y="5753100"/>
                  <a:ext cx="3219450" cy="53340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Когда в кастрюле покроется тонкой пленкой добавляют туда бульон и белое вино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025" y="6505575"/>
                  <a:ext cx="2609850" cy="28575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Солим, перчим и перемешиваем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0" y="7000875"/>
                  <a:ext cx="3048000" cy="50482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Суп закипает, убавляют огонь до минимум, варим 1 час (не накрывая крышкой)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5143500" y="5753100"/>
                  <a:ext cx="2133600" cy="32385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Сверху кладут гренки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67150" y="6229350"/>
                  <a:ext cx="1162050" cy="29527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Натирают сыр 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5372100" y="6229350"/>
                  <a:ext cx="1828800" cy="390525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Присыпают слоем сыр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333875" y="6772275"/>
                  <a:ext cx="2857500" cy="78105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200">
                      <a:effectLst/>
                      <a:latin typeface="Times New Roman"/>
                      <a:ea typeface="Calibri"/>
                      <a:cs typeface="Times New Roman"/>
                    </a:rPr>
                    <a:t>Запекают под грилем ( пока сыр не приобретет золотистый-коричневый оттенок и не начнет пузыриться)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26" name="Прямая со стрелкой 25"/>
                <p:cNvCxnSpPr/>
                <p:nvPr/>
              </p:nvCxnSpPr>
              <p:spPr>
                <a:xfrm>
                  <a:off x="904875" y="3048000"/>
                  <a:ext cx="0" cy="1809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971550" y="3752850"/>
                  <a:ext cx="0" cy="1714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>
                  <a:off x="904875" y="4343400"/>
                  <a:ext cx="0" cy="1714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2238375" y="4105275"/>
                  <a:ext cx="161925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/>
                <p:cNvCxnSpPr/>
                <p:nvPr/>
              </p:nvCxnSpPr>
              <p:spPr>
                <a:xfrm>
                  <a:off x="904875" y="5029200"/>
                  <a:ext cx="0" cy="1238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 стрелкой 30"/>
                <p:cNvCxnSpPr/>
                <p:nvPr/>
              </p:nvCxnSpPr>
              <p:spPr>
                <a:xfrm>
                  <a:off x="971550" y="5619750"/>
                  <a:ext cx="0" cy="1333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1276350" y="6286500"/>
                  <a:ext cx="0" cy="2190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1276350" y="6781800"/>
                  <a:ext cx="0" cy="21907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 стрелкой 33"/>
                <p:cNvCxnSpPr/>
                <p:nvPr/>
              </p:nvCxnSpPr>
              <p:spPr>
                <a:xfrm>
                  <a:off x="6315075" y="6076950"/>
                  <a:ext cx="0" cy="1524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5029200" y="6372225"/>
                  <a:ext cx="3429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Группа 35"/>
                <p:cNvGrpSpPr/>
                <p:nvPr/>
              </p:nvGrpSpPr>
              <p:grpSpPr>
                <a:xfrm>
                  <a:off x="752475" y="0"/>
                  <a:ext cx="6648450" cy="5895975"/>
                  <a:chOff x="0" y="0"/>
                  <a:chExt cx="6648450" cy="5895975"/>
                </a:xfrm>
              </p:grpSpPr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4619625" y="2714625"/>
                    <a:ext cx="1990725" cy="33337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Calibri"/>
                        <a:cs typeface="Times New Roman"/>
                      </a:rPr>
                      <a:t>Помещаем массу в блендер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5162550" y="3228975"/>
                    <a:ext cx="1285875" cy="2381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Calibri"/>
                        <a:cs typeface="Times New Roman"/>
                      </a:rPr>
                      <a:t>Измельчаем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9" name="Прямоугольник 38"/>
                  <p:cNvSpPr/>
                  <p:nvPr/>
                </p:nvSpPr>
                <p:spPr>
                  <a:xfrm>
                    <a:off x="4105275" y="3686175"/>
                    <a:ext cx="2543175" cy="30480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Calibri"/>
                        <a:cs typeface="Times New Roman"/>
                      </a:rPr>
                      <a:t>Перед подачей, довести до кипение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0" name="Прямоугольник 39"/>
                  <p:cNvSpPr/>
                  <p:nvPr/>
                </p:nvSpPr>
                <p:spPr>
                  <a:xfrm>
                    <a:off x="4391025" y="4191000"/>
                    <a:ext cx="2133600" cy="73342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Calibri"/>
                        <a:cs typeface="Times New Roman"/>
                      </a:rPr>
                      <a:t>Подогреть супницу или горшочки на нижнем уровне духовки и разогреть гриль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41" name="Прямоугольник 40"/>
                  <p:cNvSpPr/>
                  <p:nvPr/>
                </p:nvSpPr>
                <p:spPr>
                  <a:xfrm>
                    <a:off x="4391025" y="5105400"/>
                    <a:ext cx="2133600" cy="514350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200">
                        <a:effectLst/>
                        <a:latin typeface="Times New Roman"/>
                        <a:ea typeface="Calibri"/>
                        <a:cs typeface="Times New Roman"/>
                      </a:rPr>
                      <a:t>Переливают горячий суп в приготовленную посуду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grpSp>
                <p:nvGrpSpPr>
                  <p:cNvPr id="42" name="Группа 41"/>
                  <p:cNvGrpSpPr/>
                  <p:nvPr/>
                </p:nvGrpSpPr>
                <p:grpSpPr>
                  <a:xfrm>
                    <a:off x="0" y="0"/>
                    <a:ext cx="5353050" cy="2571750"/>
                    <a:chOff x="0" y="0"/>
                    <a:chExt cx="5353050" cy="2571750"/>
                  </a:xfrm>
                </p:grpSpPr>
                <p:sp>
                  <p:nvSpPr>
                    <p:cNvPr id="48" name="Прямоугольник 47"/>
                    <p:cNvSpPr/>
                    <p:nvPr/>
                  </p:nvSpPr>
                  <p:spPr>
                    <a:xfrm>
                      <a:off x="1495425" y="1619250"/>
                      <a:ext cx="3590925" cy="48577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Уложить ломтик хлеба, перевернуть чтоб сторона пропиталась маслом.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9" name="Прямоугольник 48"/>
                    <p:cNvSpPr/>
                    <p:nvPr/>
                  </p:nvSpPr>
                  <p:spPr>
                    <a:xfrm>
                      <a:off x="0" y="1695450"/>
                      <a:ext cx="1257300" cy="28575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Нарезать хлеб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50" name="Прямоугольник 49"/>
                    <p:cNvSpPr/>
                    <p:nvPr/>
                  </p:nvSpPr>
                  <p:spPr>
                    <a:xfrm>
                      <a:off x="2428875" y="2257425"/>
                      <a:ext cx="1847850" cy="31432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Запекаем ( 25 мин. 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grpSp>
                  <p:nvGrpSpPr>
                    <p:cNvPr id="51" name="Группа 50"/>
                    <p:cNvGrpSpPr/>
                    <p:nvPr/>
                  </p:nvGrpSpPr>
                  <p:grpSpPr>
                    <a:xfrm>
                      <a:off x="1257300" y="0"/>
                      <a:ext cx="4095750" cy="1419225"/>
                      <a:chOff x="0" y="0"/>
                      <a:chExt cx="4095750" cy="1419225"/>
                    </a:xfrm>
                  </p:grpSpPr>
                  <p:sp>
                    <p:nvSpPr>
                      <p:cNvPr id="55" name="Прямоугольник 54"/>
                      <p:cNvSpPr/>
                      <p:nvPr/>
                    </p:nvSpPr>
                    <p:spPr>
                      <a:xfrm>
                        <a:off x="828675" y="0"/>
                        <a:ext cx="2190750" cy="485775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Чеснок, проводим первичную обработку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6" name="Прямоугольник 55"/>
                      <p:cNvSpPr/>
                      <p:nvPr/>
                    </p:nvSpPr>
                    <p:spPr>
                      <a:xfrm>
                        <a:off x="0" y="619125"/>
                        <a:ext cx="4095750" cy="26670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Накрыть противень, и смазывают оливковым маслом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7" name="Прямоугольник 56"/>
                      <p:cNvSpPr/>
                      <p:nvPr/>
                    </p:nvSpPr>
                    <p:spPr>
                      <a:xfrm>
                        <a:off x="171450" y="1095375"/>
                        <a:ext cx="3895725" cy="32385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200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Разложить измельченный чеснок по всей поверхности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cxnSp>
                    <p:nvCxnSpPr>
                      <p:cNvPr id="58" name="Прямая со стрелкой 57"/>
                      <p:cNvCxnSpPr/>
                      <p:nvPr/>
                    </p:nvCxnSpPr>
                    <p:spPr>
                      <a:xfrm>
                        <a:off x="1857375" y="485775"/>
                        <a:ext cx="0" cy="13335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Прямая со стрелкой 58"/>
                      <p:cNvCxnSpPr/>
                      <p:nvPr/>
                    </p:nvCxnSpPr>
                    <p:spPr>
                      <a:xfrm>
                        <a:off x="1857375" y="885825"/>
                        <a:ext cx="0" cy="20955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2" name="Прямая со стрелкой 51"/>
                    <p:cNvCxnSpPr/>
                    <p:nvPr/>
                  </p:nvCxnSpPr>
                  <p:spPr>
                    <a:xfrm>
                      <a:off x="3114675" y="1419225"/>
                      <a:ext cx="0" cy="20002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 стрелкой 52"/>
                    <p:cNvCxnSpPr/>
                    <p:nvPr/>
                  </p:nvCxnSpPr>
                  <p:spPr>
                    <a:xfrm>
                      <a:off x="1257300" y="1800225"/>
                      <a:ext cx="238125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Прямая со стрелкой 53"/>
                    <p:cNvCxnSpPr/>
                    <p:nvPr/>
                  </p:nvCxnSpPr>
                  <p:spPr>
                    <a:xfrm>
                      <a:off x="3114675" y="2105025"/>
                      <a:ext cx="0" cy="15240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Прямая со стрелкой 42"/>
                  <p:cNvCxnSpPr/>
                  <p:nvPr/>
                </p:nvCxnSpPr>
                <p:spPr>
                  <a:xfrm>
                    <a:off x="5743575" y="3048000"/>
                    <a:ext cx="0" cy="18097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Прямая со стрелкой 43"/>
                  <p:cNvCxnSpPr/>
                  <p:nvPr/>
                </p:nvCxnSpPr>
                <p:spPr>
                  <a:xfrm>
                    <a:off x="5743575" y="3467100"/>
                    <a:ext cx="0" cy="21907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Прямая со стрелкой 44"/>
                  <p:cNvCxnSpPr/>
                  <p:nvPr/>
                </p:nvCxnSpPr>
                <p:spPr>
                  <a:xfrm>
                    <a:off x="5743575" y="3990975"/>
                    <a:ext cx="0" cy="20002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Прямая со стрелкой 45"/>
                  <p:cNvCxnSpPr/>
                  <p:nvPr/>
                </p:nvCxnSpPr>
                <p:spPr>
                  <a:xfrm>
                    <a:off x="5562600" y="4924425"/>
                    <a:ext cx="0" cy="18097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Соединительная линия уступом 46"/>
                  <p:cNvCxnSpPr/>
                  <p:nvPr/>
                </p:nvCxnSpPr>
                <p:spPr>
                  <a:xfrm>
                    <a:off x="3571875" y="2571750"/>
                    <a:ext cx="809625" cy="3324225"/>
                  </a:xfrm>
                  <a:prstGeom prst="bentConnector3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5225</TotalTime>
  <Words>836</Words>
  <Application>Microsoft Office PowerPoint</Application>
  <PresentationFormat>Экран (4:3)</PresentationFormat>
  <Paragraphs>249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Calibri</vt:lpstr>
      <vt:lpstr>Times New Roman</vt:lpstr>
      <vt:lpstr>Wingdings</vt:lpstr>
      <vt:lpstr>Твердый переплет</vt:lpstr>
      <vt:lpstr>       Организация и ведение процессов приготовления и подготовки к ассортименту, приготовление и способы реализации пюреобразных супов.   </vt:lpstr>
      <vt:lpstr>Презентация PowerPoint</vt:lpstr>
      <vt:lpstr>Презентация PowerPoint</vt:lpstr>
      <vt:lpstr>Презентация PowerPoint</vt:lpstr>
      <vt:lpstr>Презентация PowerPoint</vt:lpstr>
      <vt:lpstr>Французский луковый суп с белым вином.</vt:lpstr>
      <vt:lpstr>Презентация PowerPoint</vt:lpstr>
      <vt:lpstr>Презентация PowerPoint</vt:lpstr>
      <vt:lpstr>Презентация PowerPoint</vt:lpstr>
      <vt:lpstr>Расчет стоимость супа </vt:lpstr>
      <vt:lpstr>Презентация PowerPoint</vt:lpstr>
      <vt:lpstr>Презентация PowerPoint</vt:lpstr>
      <vt:lpstr>Презентация PowerPoint</vt:lpstr>
      <vt:lpstr>ЗАКЛЮЧЕНИЕ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UPP</cp:lastModifiedBy>
  <cp:revision>103</cp:revision>
  <dcterms:created xsi:type="dcterms:W3CDTF">2023-06-15T09:20:28Z</dcterms:created>
  <dcterms:modified xsi:type="dcterms:W3CDTF">2025-05-22T03:52:58Z</dcterms:modified>
</cp:coreProperties>
</file>