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73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2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53" autoAdjust="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64690-AA1B-43CE-9D96-E432FEDB4E1C}" type="datetimeFigureOut">
              <a:rPr lang="ru-RU" smtClean="0"/>
              <a:pPr/>
              <a:t>21.05.2025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3EE9-FE6A-4564-BF40-FBCFF55CA3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327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64690-AA1B-43CE-9D96-E432FEDB4E1C}" type="datetimeFigureOut">
              <a:rPr lang="ru-RU" smtClean="0"/>
              <a:pPr/>
              <a:t>21.05.2025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3EE9-FE6A-4564-BF40-FBCFF55CA3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318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64690-AA1B-43CE-9D96-E432FEDB4E1C}" type="datetimeFigureOut">
              <a:rPr lang="ru-RU" smtClean="0"/>
              <a:pPr/>
              <a:t>21.05.2025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3EE9-FE6A-4564-BF40-FBCFF55CA3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091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64690-AA1B-43CE-9D96-E432FEDB4E1C}" type="datetimeFigureOut">
              <a:rPr lang="ru-RU" smtClean="0"/>
              <a:pPr/>
              <a:t>21.05.2025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3EE9-FE6A-4564-BF40-FBCFF55CA3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558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64690-AA1B-43CE-9D96-E432FEDB4E1C}" type="datetimeFigureOut">
              <a:rPr lang="ru-RU" smtClean="0"/>
              <a:pPr/>
              <a:t>21.05.2025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3EE9-FE6A-4564-BF40-FBCFF55CA3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390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64690-AA1B-43CE-9D96-E432FEDB4E1C}" type="datetimeFigureOut">
              <a:rPr lang="ru-RU" smtClean="0"/>
              <a:pPr/>
              <a:t>21.05.2025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3EE9-FE6A-4564-BF40-FBCFF55CA3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579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64690-AA1B-43CE-9D96-E432FEDB4E1C}" type="datetimeFigureOut">
              <a:rPr lang="ru-RU" smtClean="0"/>
              <a:pPr/>
              <a:t>21.05.2025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3EE9-FE6A-4564-BF40-FBCFF55CA3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116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64690-AA1B-43CE-9D96-E432FEDB4E1C}" type="datetimeFigureOut">
              <a:rPr lang="ru-RU" smtClean="0"/>
              <a:pPr/>
              <a:t>21.05.2025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3EE9-FE6A-4564-BF40-FBCFF55CA3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625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64690-AA1B-43CE-9D96-E432FEDB4E1C}" type="datetimeFigureOut">
              <a:rPr lang="ru-RU" smtClean="0"/>
              <a:pPr/>
              <a:t>21.05.2025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3EE9-FE6A-4564-BF40-FBCFF55CA3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90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64690-AA1B-43CE-9D96-E432FEDB4E1C}" type="datetimeFigureOut">
              <a:rPr lang="ru-RU" smtClean="0"/>
              <a:pPr/>
              <a:t>21.05.2025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3EE9-FE6A-4564-BF40-FBCFF55CA3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707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64690-AA1B-43CE-9D96-E432FEDB4E1C}" type="datetimeFigureOut">
              <a:rPr lang="ru-RU" smtClean="0"/>
              <a:pPr/>
              <a:t>21.05.2025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53EE9-FE6A-4564-BF40-FBCFF55CA3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643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64690-AA1B-43CE-9D96-E432FEDB4E1C}" type="datetimeFigureOut">
              <a:rPr lang="ru-RU" smtClean="0"/>
              <a:pPr/>
              <a:t>21.05.2025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53EE9-FE6A-4564-BF40-FBCFF55CA39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ПРИГОТОВЛЕНИЯ СЛОЖНЫХ БЛЮД ИЗ МОРЕПРОДУКТОВ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88640"/>
            <a:ext cx="6400800" cy="1752600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 науки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Мурманской области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автономное профессиональное образовательное учреждение Мурманской области «Кольский транспортный колледж»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(ГАПОУ МО «КТК»)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83568" y="4293096"/>
            <a:ext cx="3312368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99992" y="4692342"/>
            <a:ext cx="45365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Приданниковой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Екатерины Павловны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43.02.15 Поварское и кондитерское дело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Смирнова Анжела Михайловна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95936" y="6237312"/>
            <a:ext cx="1008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Кола,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78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7544" y="620688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7шаг</a:t>
            </a:r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16016" y="692696"/>
            <a:ext cx="4041775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шаг</a:t>
            </a:r>
          </a:p>
          <a:p>
            <a:pPr algn="ctr"/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Подача</a:t>
            </a:r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1\AppData\Roaming\Microsoft\Windows\Network Shortcuts\zhulen-iz-moreproduktov_min_28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6872"/>
            <a:ext cx="3888432" cy="3024336"/>
          </a:xfrm>
          <a:prstGeom prst="rect">
            <a:avLst/>
          </a:prstGeom>
          <a:noFill/>
        </p:spPr>
      </p:pic>
      <p:pic>
        <p:nvPicPr>
          <p:cNvPr id="2051" name="Picture 3" descr="C:\Users\1\AppData\Roaming\Microsoft\Windows\Network Shortcuts\zhulen-iz-moreproduktov_min_193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348880"/>
            <a:ext cx="4032448" cy="2952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517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качества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330824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вид – блюдо покрыто сыром и уложено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кокотницу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 соответствующий цвету входящих в состав продуктов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Консистенция мягкая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Запах и вкус соответствующий входящим в состав продуктам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60848"/>
            <a:ext cx="345638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08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блюд из морепродуктов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1196752"/>
            <a:ext cx="4040188" cy="639762"/>
          </a:xfrm>
        </p:spPr>
        <p:txBody>
          <a:bodyPr>
            <a:normAutofit/>
          </a:bodyPr>
          <a:lstStyle/>
          <a:p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19 век</a:t>
            </a:r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860032" y="1340768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21 век</a:t>
            </a:r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276873"/>
            <a:ext cx="2160240" cy="162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645024"/>
            <a:ext cx="216024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29199"/>
            <a:ext cx="2029255" cy="1566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348880"/>
            <a:ext cx="2304256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10750"/>
            <a:ext cx="2213992" cy="1882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65" y="5123415"/>
            <a:ext cx="230425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93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энергетической ценности «Жульен с шампиньонами и морепродуктами»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523100"/>
              </p:ext>
            </p:extLst>
          </p:nvPr>
        </p:nvGraphicFramePr>
        <p:xfrm>
          <a:off x="323528" y="1052736"/>
          <a:ext cx="8568949" cy="5486400"/>
        </p:xfrm>
        <a:graphic>
          <a:graphicData uri="http://schemas.openxmlformats.org/drawingml/2006/table">
            <a:tbl>
              <a:tblPr firstRow="1" firstCol="1" bandRow="1"/>
              <a:tblGrid>
                <a:gridCol w="1605279"/>
                <a:gridCol w="1160313"/>
                <a:gridCol w="1160313"/>
                <a:gridCol w="1160313"/>
                <a:gridCol w="1160313"/>
                <a:gridCol w="1161209"/>
                <a:gridCol w="1161209"/>
              </a:tblGrid>
              <a:tr h="7267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Сырьё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 1 </a:t>
                      </a:r>
                      <a:r>
                        <a:rPr lang="ru-RU" sz="1600" b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порцию,г</a:t>
                      </a:r>
                      <a:r>
                        <a:rPr lang="ru-RU" sz="1600" b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Белки 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Жиры 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Углеводы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/>
                          <a:ea typeface="Calibri"/>
                        </a:rPr>
                        <a:t>Количество на 100 г.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Ккал </a:t>
                      </a:r>
                      <a:r>
                        <a:rPr lang="ru-RU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изделия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27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Креветки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,2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,9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2,2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r>
                        <a:rPr lang="en-US" sz="16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,4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18,32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27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Мидии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11,5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3,3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77,2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14,7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27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Кальмары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95,8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19,16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27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Осьминог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18,2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72,8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14,6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27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Шампиньоны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4,3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26,6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10,64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27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Сливки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2,5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3,4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203,6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61,08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27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Лук репчатый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1,4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0,2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8,2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40,2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5,23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267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Масло сливочное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0,5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83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0,8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752,2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75,22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27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Чеснок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5,2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6,5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0,5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150,5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267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Сыр «Голландский»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6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26,8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345,2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b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69,04</a:t>
                      </a:r>
                      <a:endParaRPr lang="ru-RU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9958"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295,99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163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0"/>
            <a:ext cx="9108504" cy="126876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цены блюда «Жульен с шампиньонами и морепродуктами»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9839772"/>
              </p:ext>
            </p:extLst>
          </p:nvPr>
        </p:nvGraphicFramePr>
        <p:xfrm>
          <a:off x="539551" y="1268766"/>
          <a:ext cx="7848872" cy="5852160"/>
        </p:xfrm>
        <a:graphic>
          <a:graphicData uri="http://schemas.openxmlformats.org/drawingml/2006/table">
            <a:tbl>
              <a:tblPr firstRow="1" firstCol="1" bandRow="1"/>
              <a:tblGrid>
                <a:gridCol w="1961603"/>
                <a:gridCol w="1962423"/>
                <a:gridCol w="1962423"/>
                <a:gridCol w="1962423"/>
              </a:tblGrid>
              <a:tr h="350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продукта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 1 порцию (Брутто)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Цена р. к.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Сумма р. к.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Креветки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r>
                        <a:rPr lang="en-US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495-00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9-50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Мидии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218-00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4-14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Кальмары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550-00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11-00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Осьминог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1509-00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30-18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Шампиньоны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134-00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5-40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Сливки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89-00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2-70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Лук репчатый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34-00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0-44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Масло сливочное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65-00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0-70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Чеснок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5,2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84-00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0-44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Сыр «Голландский»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465-00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9-30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4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Соль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0,4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21-00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0-01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439"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Стоимость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БН%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73-81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439"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Наценка 50%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36-91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0439"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Цена блюда%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110-72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964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Сводно-сырьевая ведомость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3100365"/>
              </p:ext>
            </p:extLst>
          </p:nvPr>
        </p:nvGraphicFramePr>
        <p:xfrm>
          <a:off x="457200" y="764704"/>
          <a:ext cx="8507289" cy="6094918"/>
        </p:xfrm>
        <a:graphic>
          <a:graphicData uri="http://schemas.openxmlformats.org/drawingml/2006/table">
            <a:tbl>
              <a:tblPr firstRow="1" firstCol="1" bandRow="1"/>
              <a:tblGrid>
                <a:gridCol w="1518014"/>
                <a:gridCol w="781727"/>
                <a:gridCol w="1017342"/>
                <a:gridCol w="1017342"/>
                <a:gridCol w="956753"/>
                <a:gridCol w="686643"/>
                <a:gridCol w="686643"/>
                <a:gridCol w="1022389"/>
                <a:gridCol w="820436"/>
              </a:tblGrid>
              <a:tr h="31502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«Креветки обжаренные в кляре»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«Жульен с шампиньонами и морепродуктами»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«Рагу из рапана»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Цена за 1 кг продукта, руб, коп.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Итого сумма, руб., коп.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0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1п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150п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кг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1п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150п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кг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1п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150п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кг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0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Креветки очищенные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1565-00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23475-00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Бекон в нарезки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7500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225-00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16875-00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Масло растительное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76-00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228-00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5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Помидор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124-00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223-20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Стебель сельдерея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117-00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872-10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5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Яйца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85-00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204-00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Кукурузный крахмал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37-00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66-60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5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Сахар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34-00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20-40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Креветки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2880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495-00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1425-60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5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Мидии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2850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218-00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621-30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Кальмары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550-00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1650-00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Осьминог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1509-00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4527-00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5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Шампиньоны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134-00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804-00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5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Сливки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89-00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400-50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5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Лук репчатый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1950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34-00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66-30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Масло сливочное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65-00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97-50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5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Чеснок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5,2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780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84-00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65-52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Сыр «Голландский»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465-00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1395-00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5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Соль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21-00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1-26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Рапана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11100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650-00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7215-00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Перец болгарский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30,5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4575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78-00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356-85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5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Кабачок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27,5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4125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65-00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268-13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5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Чеснок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3750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124-00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465-00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5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Морковь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15,5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2325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34-00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79-05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Масло растительное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1050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76-00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79-80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5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Розмарин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3150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47-00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148-05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5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Укроп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24-00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72-00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5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Петрушка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29-00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10-88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5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Лимон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51-00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7-65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017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Итого: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61720-69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120" marR="30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12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17403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В результате проделанной работы я пришла к следующим выводам.</a:t>
            </a:r>
            <a:endParaRPr lang="ru-RU" sz="2400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были раскрыты следующие вопросы: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ознакомилась с различными видами морепродуктов;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 организацией и технологическим процессом приготовления блюд;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разработала технологическую документацию на блюда,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расчитала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сводно-продуктовую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ведомость.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цели и задачи, поставленные в начале работы, выполнены и цель достигнута.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01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ЦЕЛЬ РАБОТЫ</a:t>
            </a:r>
            <a:b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«АКТУАЛЬНЫЙ АССОРТИМЕНТ И ТЕХНОЛОГИЯ ПРИГОТОВЛЕНИЯ СЛОЖНЫХ БЛЮД ИЗ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МОРЕПРОДУКТОВ»</a:t>
            </a:r>
          </a:p>
          <a:p>
            <a:pPr marL="0" indent="0" algn="ctr">
              <a:buNone/>
            </a:pPr>
            <a:endParaRPr lang="ru-RU" sz="2400" dirty="0" smtClean="0"/>
          </a:p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Задачи:</a:t>
            </a:r>
          </a:p>
          <a:p>
            <a:pPr marL="400050" lvl="1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ознакомиться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предприятием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знакомиться с различными видами морепродуктов;</a:t>
            </a:r>
          </a:p>
          <a:p>
            <a:pPr marL="400050" lvl="1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азработать новые блюда из морепродуктов;</a:t>
            </a:r>
          </a:p>
          <a:p>
            <a:pPr marL="400050" lvl="1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оформить технологические карты;</a:t>
            </a:r>
          </a:p>
          <a:p>
            <a:pPr marL="400050" lvl="1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схемы приготовления блюд; </a:t>
            </a:r>
          </a:p>
          <a:p>
            <a:pPr marL="400050" lvl="1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составить дневную сводно-сырьевую ведомость;</a:t>
            </a:r>
          </a:p>
          <a:p>
            <a:pPr marL="400050" lvl="1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оставить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блюда; </a:t>
            </a:r>
          </a:p>
          <a:p>
            <a:pPr marL="400050" lvl="1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ассчитать цену блюд.</a:t>
            </a:r>
          </a:p>
          <a:p>
            <a:pPr marL="400050" lvl="1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исследования: ресторан «Царская Охота»</a:t>
            </a:r>
          </a:p>
          <a:p>
            <a:pPr marL="0" indent="0">
              <a:buNone/>
            </a:pPr>
            <a:endParaRPr lang="ru-RU" sz="2400" dirty="0" smtClean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617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352928" cy="1143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Ресторан «Царская охота»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0980" y="1412776"/>
            <a:ext cx="2054796" cy="597743"/>
          </a:xfrm>
        </p:spPr>
        <p:txBody>
          <a:bodyPr/>
          <a:lstStyle/>
          <a:p>
            <a:pPr algn="ctr"/>
            <a:r>
              <a:rPr lang="ru-RU" dirty="0" smtClean="0"/>
              <a:t>Интерьер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7844" y="1663627"/>
            <a:ext cx="2880319" cy="160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76256" y="1340768"/>
            <a:ext cx="1810544" cy="639762"/>
          </a:xfrm>
        </p:spPr>
        <p:txBody>
          <a:bodyPr/>
          <a:lstStyle/>
          <a:p>
            <a:pPr algn="ctr"/>
            <a:r>
              <a:rPr lang="ru-RU" dirty="0" smtClean="0"/>
              <a:t>Блюда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574843"/>
            <a:ext cx="252028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92" y="2132855"/>
            <a:ext cx="2448272" cy="230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108847"/>
            <a:ext cx="2587736" cy="23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74843"/>
            <a:ext cx="237626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94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Морепродукты - это здоровая, экологически чистая пища.  Ведь эти существа живут в морской воде и впитывают в себя свою естественную среду обитания.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 numCol="4"/>
          <a:lstStyle/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Ракообразные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Краб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Омар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Криветка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Лангуст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Моллюски двустворчатые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Мидии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Гребешки</a:t>
            </a: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Устрицы</a:t>
            </a: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sz="1600" dirty="0"/>
          </a:p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Головоногие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Кальмары</a:t>
            </a: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Осьминоги</a:t>
            </a: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Иглокожие</a:t>
            </a:r>
          </a:p>
          <a:p>
            <a:pPr>
              <a:buAutoNum type="arabicParenR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Трепанги</a:t>
            </a:r>
          </a:p>
          <a:p>
            <a:pPr>
              <a:buAutoNum type="arabicParenR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arenR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arenR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arenR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arenR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Ежи</a:t>
            </a:r>
          </a:p>
          <a:p>
            <a:pPr>
              <a:buAutoNum type="arabicParenR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arenR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arenR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arenR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arenR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Водоросли (Ламинария)</a:t>
            </a: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40" y="2228783"/>
            <a:ext cx="1296144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46" y="3421357"/>
            <a:ext cx="1333643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71516"/>
            <a:ext cx="147646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15" y="5798492"/>
            <a:ext cx="1560413" cy="96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18235"/>
            <a:ext cx="1352798" cy="800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17032"/>
            <a:ext cx="1349623" cy="850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869160"/>
            <a:ext cx="139566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21494"/>
            <a:ext cx="1584176" cy="99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2"/>
            <a:ext cx="1584176" cy="101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72020"/>
            <a:ext cx="1584176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678423"/>
            <a:ext cx="1512168" cy="92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52" y="5428202"/>
            <a:ext cx="1668019" cy="115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82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цехе организовывают следующие участки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салатов из свежей зелени и овощей;</a:t>
            </a:r>
          </a:p>
          <a:p>
            <a:pPr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бутербродов;</a:t>
            </a:r>
          </a:p>
          <a:p>
            <a:pPr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сладких блюд;</a:t>
            </a:r>
          </a:p>
          <a:p>
            <a:pPr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холодных супов;</a:t>
            </a:r>
          </a:p>
          <a:p>
            <a:pPr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Приготовление, оформление и отпуск холодных блюд и закусок.</a:t>
            </a: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планировке цеха необходимо предусматривать удобную связь с горячим цехом, раздачей и моечной посуды.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419600"/>
            <a:ext cx="4533541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47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холодного цеха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236" y="1339679"/>
            <a:ext cx="199366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39679"/>
            <a:ext cx="216024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4583"/>
            <a:ext cx="1944216" cy="193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39679"/>
            <a:ext cx="220968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294582"/>
            <a:ext cx="2137676" cy="193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561" y="4294585"/>
            <a:ext cx="2217655" cy="193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312" y="4299162"/>
            <a:ext cx="2336792" cy="193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0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Инвентарь и приспособления, используемые в холодном цехе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7638"/>
            <a:ext cx="4464496" cy="4027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7638"/>
            <a:ext cx="3619883" cy="4027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00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576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блюда «Жульен с шампиньонами и морепродуктами»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9310669"/>
              </p:ext>
            </p:extLst>
          </p:nvPr>
        </p:nvGraphicFramePr>
        <p:xfrm>
          <a:off x="683568" y="1179576"/>
          <a:ext cx="7776864" cy="5678424"/>
        </p:xfrm>
        <a:graphic>
          <a:graphicData uri="http://schemas.openxmlformats.org/drawingml/2006/table">
            <a:tbl>
              <a:tblPr firstRow="1" firstCol="1" bandRow="1"/>
              <a:tblGrid>
                <a:gridCol w="1630761"/>
                <a:gridCol w="1129056"/>
                <a:gridCol w="1379467"/>
                <a:gridCol w="1755524"/>
                <a:gridCol w="1882056"/>
              </a:tblGrid>
              <a:tr h="1087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сырья, пищевых продуктов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Масса брутто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порция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(г, кг)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Масса </a:t>
                      </a:r>
                      <a:endParaRPr lang="ru-RU" sz="18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нетто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порция  </a:t>
                      </a:r>
                      <a:endParaRPr lang="ru-RU" sz="18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г, кг)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Масса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брутто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150 порций </a:t>
                      </a:r>
                      <a:endParaRPr lang="ru-RU" sz="18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г, кг)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Масса </a:t>
                      </a:r>
                      <a:endParaRPr lang="ru-RU" sz="18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нетто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150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порций </a:t>
                      </a:r>
                      <a:endParaRPr lang="ru-RU" sz="18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(г, кг)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Креветки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r>
                        <a:rPr lang="en-US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3000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2880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Мидии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2850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Кальмары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3000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Осьминог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3000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3000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Шампиньоны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6000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6000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Сливки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4500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4500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Лук репчатый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13,8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2070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1950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35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Масло сливочное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1500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1500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Чеснок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5,2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900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780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35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Сыр «Голландский»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3000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7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Соль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en-US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17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Выход: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0" algn="l"/>
                        </a:tabLs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30000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641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 приготовление «Жульен с шампиньонами и морепродуктами»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1340768"/>
            <a:ext cx="2267744" cy="639762"/>
          </a:xfrm>
        </p:spPr>
        <p:txBody>
          <a:bodyPr>
            <a:normAutofit/>
          </a:bodyPr>
          <a:lstStyle/>
          <a:p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1 шаг</a:t>
            </a:r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2627784" y="1412776"/>
            <a:ext cx="2592288" cy="639762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шаг</a:t>
            </a:r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1\AppData\Roaming\Microsoft\Windows\Network Shortcuts\zhulen-iz-moreproduktov_min_90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1905000" cy="2016224"/>
          </a:xfrm>
          <a:prstGeom prst="rect">
            <a:avLst/>
          </a:prstGeom>
          <a:noFill/>
        </p:spPr>
      </p:pic>
      <p:pic>
        <p:nvPicPr>
          <p:cNvPr id="1027" name="Picture 3" descr="C:\Users\1\AppData\Roaming\Microsoft\Windows\Network Shortcuts\zhulen-iz-moreproduktov_min_5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132856"/>
            <a:ext cx="2381250" cy="2009775"/>
          </a:xfrm>
          <a:prstGeom prst="rect">
            <a:avLst/>
          </a:prstGeom>
          <a:noFill/>
        </p:spPr>
      </p:pic>
      <p:sp>
        <p:nvSpPr>
          <p:cNvPr id="10" name="Текст 6"/>
          <p:cNvSpPr txBox="1">
            <a:spLocks/>
          </p:cNvSpPr>
          <p:nvPr/>
        </p:nvSpPr>
        <p:spPr>
          <a:xfrm>
            <a:off x="6084168" y="1412776"/>
            <a:ext cx="25922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шаг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Текст 5"/>
          <p:cNvSpPr txBox="1">
            <a:spLocks/>
          </p:cNvSpPr>
          <p:nvPr/>
        </p:nvSpPr>
        <p:spPr>
          <a:xfrm>
            <a:off x="152400" y="1493168"/>
            <a:ext cx="2267744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Текст 6"/>
          <p:cNvSpPr txBox="1">
            <a:spLocks/>
          </p:cNvSpPr>
          <p:nvPr/>
        </p:nvSpPr>
        <p:spPr>
          <a:xfrm>
            <a:off x="251520" y="4221088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шаг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9" name="Picture 5" descr="C:\Users\1\AppData\Roaming\Microsoft\Windows\Network Shortcuts\zhulen-iz-moreproduktov_min_35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013176"/>
            <a:ext cx="2381250" cy="1628775"/>
          </a:xfrm>
          <a:prstGeom prst="rect">
            <a:avLst/>
          </a:prstGeom>
          <a:noFill/>
        </p:spPr>
      </p:pic>
      <p:sp>
        <p:nvSpPr>
          <p:cNvPr id="14" name="Текст 6"/>
          <p:cNvSpPr txBox="1">
            <a:spLocks/>
          </p:cNvSpPr>
          <p:nvPr/>
        </p:nvSpPr>
        <p:spPr>
          <a:xfrm>
            <a:off x="2627784" y="4221088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шаг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30" name="Picture 6" descr="C:\Users\1\AppData\Roaming\Microsoft\Windows\Network Shortcuts\zhulen-iz-moreproduktov_min_78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869160"/>
            <a:ext cx="2381250" cy="1752600"/>
          </a:xfrm>
          <a:prstGeom prst="rect">
            <a:avLst/>
          </a:prstGeom>
          <a:noFill/>
        </p:spPr>
      </p:pic>
      <p:sp>
        <p:nvSpPr>
          <p:cNvPr id="16" name="Текст 6"/>
          <p:cNvSpPr txBox="1">
            <a:spLocks/>
          </p:cNvSpPr>
          <p:nvPr/>
        </p:nvSpPr>
        <p:spPr>
          <a:xfrm>
            <a:off x="6156176" y="429309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шаг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31" name="Picture 7" descr="C:\Users\1\AppData\Roaming\Microsoft\Windows\Network Shortcuts\zhulen-iz-moreproduktov_min_941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2560" y="4869161"/>
            <a:ext cx="1584176" cy="165545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02699"/>
            <a:ext cx="2388518" cy="1902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68" y="4840200"/>
            <a:ext cx="1793776" cy="168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60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1385</TotalTime>
  <Words>819</Words>
  <Application>Microsoft Office PowerPoint</Application>
  <PresentationFormat>Экран (4:3)</PresentationFormat>
  <Paragraphs>616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 ТЕХНОЛОГИЯ ПРИГОТОВЛЕНИЯ СЛОЖНЫХ БЛЮД ИЗ МОРЕПРОДУКТОВ </vt:lpstr>
      <vt:lpstr>Презентация PowerPoint</vt:lpstr>
      <vt:lpstr>Ресторан «Царская охота» </vt:lpstr>
      <vt:lpstr>Морепродукты - это здоровая, экологически чистая пища.  Ведь эти существа живут в морской воде и впитывают в себя свою естественную среду обитания.</vt:lpstr>
      <vt:lpstr>В цехе организовывают следующие участки</vt:lpstr>
      <vt:lpstr>Оборудование холодного цеха </vt:lpstr>
      <vt:lpstr>Инвентарь и приспособления, используемые в холодном цехе </vt:lpstr>
      <vt:lpstr>Разработка блюда «Жульен с шампиньонами и морепродуктами»</vt:lpstr>
      <vt:lpstr>Технология  приготовление «Жульен с шампиньонами и морепродуктами»</vt:lpstr>
      <vt:lpstr>Презентация PowerPoint</vt:lpstr>
      <vt:lpstr>Показатели качества </vt:lpstr>
      <vt:lpstr>Подача блюд из морепродуктов </vt:lpstr>
      <vt:lpstr>Расчет энергетической ценности «Жульен с шампиньонами и морепродуктами» </vt:lpstr>
      <vt:lpstr>Расчет цены блюда «Жульен с шампиньонами и морепродуктами» </vt:lpstr>
      <vt:lpstr>Сводно-сырьевая ведомость</vt:lpstr>
      <vt:lpstr>Заключение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</dc:creator>
  <cp:lastModifiedBy>UPP</cp:lastModifiedBy>
  <cp:revision>65</cp:revision>
  <dcterms:created xsi:type="dcterms:W3CDTF">2023-06-04T11:39:41Z</dcterms:created>
  <dcterms:modified xsi:type="dcterms:W3CDTF">2025-05-21T09:07:03Z</dcterms:modified>
</cp:coreProperties>
</file>