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-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A5F0E-92DC-44FA-A291-1C03CD90F7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F3DB78E-588C-4B66-BBDF-59571A9AB2E8}">
      <dgm:prSet/>
      <dgm:spPr/>
      <dgm:t>
        <a:bodyPr/>
        <a:lstStyle/>
        <a:p>
          <a:pPr rtl="0"/>
          <a:r>
            <a:rPr lang="ru-RU" b="1" smtClean="0"/>
            <a:t>Ветроэнергетика</a:t>
          </a:r>
          <a:r>
            <a:rPr lang="ru-RU" smtClean="0"/>
            <a:t> — использование кинетической энергии ветра для получения электроэнергии. Энергия ветра уже достаточно успешно преобразуется в электроэнергию в многочисленных небольших ветряных генераторах в зонах устойчивых ветров</a:t>
          </a:r>
          <a:endParaRPr lang="ru-RU"/>
        </a:p>
      </dgm:t>
    </dgm:pt>
    <dgm:pt modelId="{4CDB1664-D92A-40E3-BAA3-9CBAE4C5A94B}" type="parTrans" cxnId="{F2DD7E30-B070-461B-A5BC-AADBDB33B577}">
      <dgm:prSet/>
      <dgm:spPr/>
      <dgm:t>
        <a:bodyPr/>
        <a:lstStyle/>
        <a:p>
          <a:endParaRPr lang="ru-RU"/>
        </a:p>
      </dgm:t>
    </dgm:pt>
    <dgm:pt modelId="{BD907560-0C22-42FE-A843-A948603A58EE}" type="sibTrans" cxnId="{F2DD7E30-B070-461B-A5BC-AADBDB33B577}">
      <dgm:prSet/>
      <dgm:spPr/>
      <dgm:t>
        <a:bodyPr/>
        <a:lstStyle/>
        <a:p>
          <a:endParaRPr lang="ru-RU"/>
        </a:p>
      </dgm:t>
    </dgm:pt>
    <dgm:pt modelId="{37D53647-ED94-496D-8254-1AB85FB476FA}">
      <dgm:prSet/>
      <dgm:spPr/>
      <dgm:t>
        <a:bodyPr/>
        <a:lstStyle/>
        <a:p>
          <a:pPr rtl="0"/>
          <a:r>
            <a:rPr lang="ru-RU" b="1" smtClean="0"/>
            <a:t>Геотермальная энергетика </a:t>
          </a:r>
          <a:r>
            <a:rPr lang="ru-RU" smtClean="0"/>
            <a:t>— использование естественного тепла Земли для выработки электрической энергии. Геотермальная энергия в местах естественных разломов земной коры используется для нужд человека. Например, столица Исландии — Рейкьявик полностью отапливается за счет геотермальных источников. Запасы геотермальной энергии достаточно велики, о чем можно судить по громадной разрушительной силе землетрясений и извержений вулканов и гейзеров.</a:t>
          </a:r>
          <a:endParaRPr lang="ru-RU"/>
        </a:p>
      </dgm:t>
    </dgm:pt>
    <dgm:pt modelId="{DBEF1766-A960-4E92-A26D-F42FDDF870E4}" type="parTrans" cxnId="{E09423CA-8C8A-4DDA-9B67-0FAAEEE0959B}">
      <dgm:prSet/>
      <dgm:spPr/>
      <dgm:t>
        <a:bodyPr/>
        <a:lstStyle/>
        <a:p>
          <a:endParaRPr lang="ru-RU"/>
        </a:p>
      </dgm:t>
    </dgm:pt>
    <dgm:pt modelId="{CD354D0A-6B51-4F7E-BA25-52B098AD0836}" type="sibTrans" cxnId="{E09423CA-8C8A-4DDA-9B67-0FAAEEE0959B}">
      <dgm:prSet/>
      <dgm:spPr/>
      <dgm:t>
        <a:bodyPr/>
        <a:lstStyle/>
        <a:p>
          <a:endParaRPr lang="ru-RU"/>
        </a:p>
      </dgm:t>
    </dgm:pt>
    <dgm:pt modelId="{7DDBFABB-0853-46B9-B292-C59DD5521721}" type="pres">
      <dgm:prSet presAssocID="{439A5F0E-92DC-44FA-A291-1C03CD90F7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421B0C-1C58-4CA3-B4F0-D83BEC47CD4D}" type="pres">
      <dgm:prSet presAssocID="{CF3DB78E-588C-4B66-BBDF-59571A9AB2E8}" presName="parentText" presStyleLbl="node1" presStyleIdx="0" presStyleCnt="2" custLinFactNeighborY="-996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EE9E3-05D5-42DB-9564-BAAB11615473}" type="pres">
      <dgm:prSet presAssocID="{BD907560-0C22-42FE-A843-A948603A58EE}" presName="spacer" presStyleCnt="0"/>
      <dgm:spPr/>
    </dgm:pt>
    <dgm:pt modelId="{AE46BE48-9C2C-4E7C-B6A2-975F4C86D319}" type="pres">
      <dgm:prSet presAssocID="{37D53647-ED94-496D-8254-1AB85FB476F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423CA-8C8A-4DDA-9B67-0FAAEEE0959B}" srcId="{439A5F0E-92DC-44FA-A291-1C03CD90F7C9}" destId="{37D53647-ED94-496D-8254-1AB85FB476FA}" srcOrd="1" destOrd="0" parTransId="{DBEF1766-A960-4E92-A26D-F42FDDF870E4}" sibTransId="{CD354D0A-6B51-4F7E-BA25-52B098AD0836}"/>
    <dgm:cxn modelId="{F2DD7E30-B070-461B-A5BC-AADBDB33B577}" srcId="{439A5F0E-92DC-44FA-A291-1C03CD90F7C9}" destId="{CF3DB78E-588C-4B66-BBDF-59571A9AB2E8}" srcOrd="0" destOrd="0" parTransId="{4CDB1664-D92A-40E3-BAA3-9CBAE4C5A94B}" sibTransId="{BD907560-0C22-42FE-A843-A948603A58EE}"/>
    <dgm:cxn modelId="{3126A748-E70D-4019-9980-5310F1DDA12E}" type="presOf" srcId="{439A5F0E-92DC-44FA-A291-1C03CD90F7C9}" destId="{7DDBFABB-0853-46B9-B292-C59DD5521721}" srcOrd="0" destOrd="0" presId="urn:microsoft.com/office/officeart/2005/8/layout/vList2"/>
    <dgm:cxn modelId="{356F724F-6C42-4DF6-A33C-09A22788D4CD}" type="presOf" srcId="{CF3DB78E-588C-4B66-BBDF-59571A9AB2E8}" destId="{9C421B0C-1C58-4CA3-B4F0-D83BEC47CD4D}" srcOrd="0" destOrd="0" presId="urn:microsoft.com/office/officeart/2005/8/layout/vList2"/>
    <dgm:cxn modelId="{C45F92E2-F4CD-4422-9064-832A086DBE2E}" type="presOf" srcId="{37D53647-ED94-496D-8254-1AB85FB476FA}" destId="{AE46BE48-9C2C-4E7C-B6A2-975F4C86D319}" srcOrd="0" destOrd="0" presId="urn:microsoft.com/office/officeart/2005/8/layout/vList2"/>
    <dgm:cxn modelId="{BF8EB4C8-C84E-4FB7-B6D0-0739370E12B7}" type="presParOf" srcId="{7DDBFABB-0853-46B9-B292-C59DD5521721}" destId="{9C421B0C-1C58-4CA3-B4F0-D83BEC47CD4D}" srcOrd="0" destOrd="0" presId="urn:microsoft.com/office/officeart/2005/8/layout/vList2"/>
    <dgm:cxn modelId="{BB3DEF83-E12D-46F6-B28D-47F570CFC0DC}" type="presParOf" srcId="{7DDBFABB-0853-46B9-B292-C59DD5521721}" destId="{8BCEE9E3-05D5-42DB-9564-BAAB11615473}" srcOrd="1" destOrd="0" presId="urn:microsoft.com/office/officeart/2005/8/layout/vList2"/>
    <dgm:cxn modelId="{A4A2069C-6458-4328-AF7E-C8505F22A7A7}" type="presParOf" srcId="{7DDBFABB-0853-46B9-B292-C59DD5521721}" destId="{AE46BE48-9C2C-4E7C-B6A2-975F4C86D3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4A7C3-5325-4DC9-80F2-82614F56D5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9F2D48B-B689-44AD-8A2D-3107D7FCF7DA}">
      <dgm:prSet/>
      <dgm:spPr/>
      <dgm:t>
        <a:bodyPr/>
        <a:lstStyle/>
        <a:p>
          <a:pPr rtl="0"/>
          <a:r>
            <a:rPr lang="ru-RU" b="1" smtClean="0"/>
            <a:t>Приливная энергетика </a:t>
          </a:r>
          <a:r>
            <a:rPr lang="ru-RU" smtClean="0"/>
            <a:t>использует энергию морских приливов. В настоящее время делаются первые шаги для использования энергии океанических приливов и отливов. Инженерная идея подобных проектов проста: использовать перепад уровней воды во время прилива и отлива для вращения водой гидротурбин, чтобы на соединенных с ними гидрогенераторах производить электричество.</a:t>
          </a:r>
          <a:endParaRPr lang="ru-RU"/>
        </a:p>
      </dgm:t>
    </dgm:pt>
    <dgm:pt modelId="{99348437-E2F1-4B90-95E8-632A70BE9FEA}" type="parTrans" cxnId="{B772FB5C-5920-484B-B090-CB0DBD9E76EE}">
      <dgm:prSet/>
      <dgm:spPr/>
      <dgm:t>
        <a:bodyPr/>
        <a:lstStyle/>
        <a:p>
          <a:endParaRPr lang="ru-RU"/>
        </a:p>
      </dgm:t>
    </dgm:pt>
    <dgm:pt modelId="{9ECDA24D-A06B-41D1-8F6A-7EB8B6091984}" type="sibTrans" cxnId="{B772FB5C-5920-484B-B090-CB0DBD9E76EE}">
      <dgm:prSet/>
      <dgm:spPr/>
      <dgm:t>
        <a:bodyPr/>
        <a:lstStyle/>
        <a:p>
          <a:endParaRPr lang="ru-RU"/>
        </a:p>
      </dgm:t>
    </dgm:pt>
    <dgm:pt modelId="{939B4317-6095-4618-8655-F5974C4BABDE}">
      <dgm:prSet/>
      <dgm:spPr/>
      <dgm:t>
        <a:bodyPr/>
        <a:lstStyle/>
        <a:p>
          <a:pPr rtl="0"/>
          <a:r>
            <a:rPr lang="ru-RU" b="1" dirty="0" err="1" smtClean="0"/>
            <a:t>Гелиоэнерегетика</a:t>
          </a:r>
          <a:r>
            <a:rPr lang="ru-RU" dirty="0" smtClean="0"/>
            <a:t> — получение электрической энергии из энергии солнечного излучения. Развитие современных технологий позволяет эффективно использовать энергию, вырабатываемую солнечными батареями. Так, в южных широтах энергии подобных батарей, установленных на крыше, хватает для энергоснабжения небольшого дома. Современные технологии позволяют, используя солнечные батареи, получать электрическую энергию от солнечного излучения не только на Земле, но и в космосе</a:t>
          </a:r>
          <a:endParaRPr lang="ru-RU" dirty="0"/>
        </a:p>
      </dgm:t>
    </dgm:pt>
    <dgm:pt modelId="{F82683B3-359C-4997-AC4B-FC2B59A06EA3}" type="parTrans" cxnId="{D89ECE6B-4BF4-4F65-ACE7-49061E400B37}">
      <dgm:prSet/>
      <dgm:spPr/>
      <dgm:t>
        <a:bodyPr/>
        <a:lstStyle/>
        <a:p>
          <a:endParaRPr lang="ru-RU"/>
        </a:p>
      </dgm:t>
    </dgm:pt>
    <dgm:pt modelId="{A227299F-C540-47C8-BD64-A40274E37DB7}" type="sibTrans" cxnId="{D89ECE6B-4BF4-4F65-ACE7-49061E400B37}">
      <dgm:prSet/>
      <dgm:spPr/>
      <dgm:t>
        <a:bodyPr/>
        <a:lstStyle/>
        <a:p>
          <a:endParaRPr lang="ru-RU"/>
        </a:p>
      </dgm:t>
    </dgm:pt>
    <dgm:pt modelId="{F62CB47B-FC67-4B44-B0E9-EDA6E4F053CA}" type="pres">
      <dgm:prSet presAssocID="{4D14A7C3-5325-4DC9-80F2-82614F56D5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44B063-7F75-4F78-BDA3-1C051277EF20}" type="pres">
      <dgm:prSet presAssocID="{E9F2D48B-B689-44AD-8A2D-3107D7FCF7D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A546C-DF8C-4B01-8A77-CE1E3C1BEA13}" type="pres">
      <dgm:prSet presAssocID="{9ECDA24D-A06B-41D1-8F6A-7EB8B6091984}" presName="spacer" presStyleCnt="0"/>
      <dgm:spPr/>
    </dgm:pt>
    <dgm:pt modelId="{F2B8198F-BB7B-40EB-875A-E8023FAC08E0}" type="pres">
      <dgm:prSet presAssocID="{939B4317-6095-4618-8655-F5974C4BABD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9ECE6B-4BF4-4F65-ACE7-49061E400B37}" srcId="{4D14A7C3-5325-4DC9-80F2-82614F56D581}" destId="{939B4317-6095-4618-8655-F5974C4BABDE}" srcOrd="1" destOrd="0" parTransId="{F82683B3-359C-4997-AC4B-FC2B59A06EA3}" sibTransId="{A227299F-C540-47C8-BD64-A40274E37DB7}"/>
    <dgm:cxn modelId="{90A810AA-F553-421F-B9F0-FF438E12218C}" type="presOf" srcId="{4D14A7C3-5325-4DC9-80F2-82614F56D581}" destId="{F62CB47B-FC67-4B44-B0E9-EDA6E4F053CA}" srcOrd="0" destOrd="0" presId="urn:microsoft.com/office/officeart/2005/8/layout/vList2"/>
    <dgm:cxn modelId="{B772FB5C-5920-484B-B090-CB0DBD9E76EE}" srcId="{4D14A7C3-5325-4DC9-80F2-82614F56D581}" destId="{E9F2D48B-B689-44AD-8A2D-3107D7FCF7DA}" srcOrd="0" destOrd="0" parTransId="{99348437-E2F1-4B90-95E8-632A70BE9FEA}" sibTransId="{9ECDA24D-A06B-41D1-8F6A-7EB8B6091984}"/>
    <dgm:cxn modelId="{3C3BC814-B3D9-4B07-9C4B-686832C623DA}" type="presOf" srcId="{E9F2D48B-B689-44AD-8A2D-3107D7FCF7DA}" destId="{FF44B063-7F75-4F78-BDA3-1C051277EF20}" srcOrd="0" destOrd="0" presId="urn:microsoft.com/office/officeart/2005/8/layout/vList2"/>
    <dgm:cxn modelId="{123C2EC8-EF77-4185-9B0C-F646A0EBAD77}" type="presOf" srcId="{939B4317-6095-4618-8655-F5974C4BABDE}" destId="{F2B8198F-BB7B-40EB-875A-E8023FAC08E0}" srcOrd="0" destOrd="0" presId="urn:microsoft.com/office/officeart/2005/8/layout/vList2"/>
    <dgm:cxn modelId="{A93B5043-FD3F-416D-9A15-B0A3D5BE4A4E}" type="presParOf" srcId="{F62CB47B-FC67-4B44-B0E9-EDA6E4F053CA}" destId="{FF44B063-7F75-4F78-BDA3-1C051277EF20}" srcOrd="0" destOrd="0" presId="urn:microsoft.com/office/officeart/2005/8/layout/vList2"/>
    <dgm:cxn modelId="{ED3E2D0D-DF7F-419A-AA9E-1BEBF8C8AB8C}" type="presParOf" srcId="{F62CB47B-FC67-4B44-B0E9-EDA6E4F053CA}" destId="{68EA546C-DF8C-4B01-8A77-CE1E3C1BEA13}" srcOrd="1" destOrd="0" presId="urn:microsoft.com/office/officeart/2005/8/layout/vList2"/>
    <dgm:cxn modelId="{CD554EC6-37CF-4AE7-8F68-639145FF09E0}" type="presParOf" srcId="{F62CB47B-FC67-4B44-B0E9-EDA6E4F053CA}" destId="{F2B8198F-BB7B-40EB-875A-E8023FAC08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21B0C-1C58-4CA3-B4F0-D83BEC47CD4D}">
      <dsp:nvSpPr>
        <dsp:cNvPr id="0" name=""/>
        <dsp:cNvSpPr/>
      </dsp:nvSpPr>
      <dsp:spPr>
        <a:xfrm>
          <a:off x="0" y="52812"/>
          <a:ext cx="7140272" cy="200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Ветроэнергетика</a:t>
          </a:r>
          <a:r>
            <a:rPr lang="ru-RU" sz="1600" kern="1200" smtClean="0"/>
            <a:t> — использование кинетической энергии ветра для получения электроэнергии. Энергия ветра уже достаточно успешно преобразуется в электроэнергию в многочисленных небольших ветряных генераторах в зонах устойчивых ветров</a:t>
          </a:r>
          <a:endParaRPr lang="ru-RU" sz="1600" kern="1200"/>
        </a:p>
      </dsp:txBody>
      <dsp:txXfrm>
        <a:off x="97723" y="150535"/>
        <a:ext cx="6944826" cy="1806424"/>
      </dsp:txXfrm>
    </dsp:sp>
    <dsp:sp modelId="{AE46BE48-9C2C-4E7C-B6A2-975F4C86D319}">
      <dsp:nvSpPr>
        <dsp:cNvPr id="0" name=""/>
        <dsp:cNvSpPr/>
      </dsp:nvSpPr>
      <dsp:spPr>
        <a:xfrm>
          <a:off x="0" y="2146698"/>
          <a:ext cx="7140272" cy="2001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Геотермальная энергетика </a:t>
          </a:r>
          <a:r>
            <a:rPr lang="ru-RU" sz="1600" kern="1200" smtClean="0"/>
            <a:t>— использование естественного тепла Земли для выработки электрической энергии. Геотермальная энергия в местах естественных разломов земной коры используется для нужд человека. Например, столица Исландии — Рейкьявик полностью отапливается за счет геотермальных источников. Запасы геотермальной энергии достаточно велики, о чем можно судить по громадной разрушительной силе землетрясений и извержений вулканов и гейзеров.</a:t>
          </a:r>
          <a:endParaRPr lang="ru-RU" sz="1600" kern="1200"/>
        </a:p>
      </dsp:txBody>
      <dsp:txXfrm>
        <a:off x="97723" y="2244421"/>
        <a:ext cx="6944826" cy="1806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4B063-7F75-4F78-BDA3-1C051277EF20}">
      <dsp:nvSpPr>
        <dsp:cNvPr id="0" name=""/>
        <dsp:cNvSpPr/>
      </dsp:nvSpPr>
      <dsp:spPr>
        <a:xfrm>
          <a:off x="0" y="285674"/>
          <a:ext cx="8412480" cy="1075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Приливная энергетика </a:t>
          </a:r>
          <a:r>
            <a:rPr lang="ru-RU" sz="1300" kern="1200" smtClean="0"/>
            <a:t>использует энергию морских приливов. В настоящее время делаются первые шаги для использования энергии океанических приливов и отливов. Инженерная идея подобных проектов проста: использовать перепад уровней воды во время прилива и отлива для вращения водой гидротурбин, чтобы на соединенных с ними гидрогенераторах производить электричество.</a:t>
          </a:r>
          <a:endParaRPr lang="ru-RU" sz="1300" kern="1200"/>
        </a:p>
      </dsp:txBody>
      <dsp:txXfrm>
        <a:off x="52485" y="338159"/>
        <a:ext cx="8307510" cy="970186"/>
      </dsp:txXfrm>
    </dsp:sp>
    <dsp:sp modelId="{F2B8198F-BB7B-40EB-875A-E8023FAC08E0}">
      <dsp:nvSpPr>
        <dsp:cNvPr id="0" name=""/>
        <dsp:cNvSpPr/>
      </dsp:nvSpPr>
      <dsp:spPr>
        <a:xfrm>
          <a:off x="0" y="1398271"/>
          <a:ext cx="8412480" cy="10751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Гелиоэнерегетика</a:t>
          </a:r>
          <a:r>
            <a:rPr lang="ru-RU" sz="1300" kern="1200" dirty="0" smtClean="0"/>
            <a:t> — получение электрической энергии из энергии солнечного излучения. Развитие современных технологий позволяет эффективно использовать энергию, вырабатываемую солнечными батареями. Так, в южных широтах энергии подобных батарей, установленных на крыше, хватает для энергоснабжения небольшого дома. Современные технологии позволяют, используя солнечные батареи, получать электрическую энергию от солнечного излучения не только на Земле, но и в космосе</a:t>
          </a:r>
          <a:endParaRPr lang="ru-RU" sz="1300" kern="1200" dirty="0"/>
        </a:p>
      </dsp:txBody>
      <dsp:txXfrm>
        <a:off x="52485" y="1450756"/>
        <a:ext cx="8307510" cy="970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EC16BE-DC89-4BBB-B801-534D1184A985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71D633-9DD7-49CB-ADF7-75325D4C4636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26074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F083A1-7128-43FF-943B-DA3133109D6F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C0D42F3-CDD5-4B19-B3DB-7C5223465AF0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81058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03697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 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D7BF56-2A79-48D6-963D-7803B5BD1132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13" name="Текстовое поле 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2400" noProof="1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2400" noProof="1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 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Прямоугольник 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Текстовое поле 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1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1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DCD8DD-8786-402E-B843-F0227BDD1D8B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 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Прямоугольник 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Текстовое поле 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1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1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491DDD-1DEB-4D50-A7C1-F5E22646D07E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 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 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3F05A0-FFE5-4467-8C82-3C3B629DCBE0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7" name="Текстовое поле 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1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1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 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Прямоугольник 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Надпись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1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1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A780C0-E49B-4EE6-A95D-F346F3749076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 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Прямоугольник 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623B9B-F5BE-4BA4-AC7D-E8A56E9B0635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10" name="Текстовое поле 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1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1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 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Прямоугольник 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Текстовое поле 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1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1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F61B13-9771-4B99-8CD9-259FB5561F12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Прямоугольник 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04F870-7573-47F2-A430-AF22C16BA5BC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8" name="Текстовое поле 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1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1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 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 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2557ED-FDA5-40E6-A8EA-0C429E374B71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 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Прямоугольник 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Текстовое поле 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1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1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E226A7-A6DD-4561-ABA1-F0BA264016BC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 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Прямоугольник 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10" name="Текстовое поле 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800" noProof="1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ru-RU" sz="1000" noProof="1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D7AA76-B4F5-4BF2-8352-788617382990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1" dirty="0" smtClean="0"/>
              <a:t>‹#›</a:t>
            </a:fld>
            <a:endParaRPr lang="ru-RU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Рисунок 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Прямоугольник 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1"/>
              <a:t>Образец подзаголовка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8954C259-ECFA-4845-A4A7-632D01602A32}" type="datetime1">
              <a:rPr lang="ru-RU" noProof="1" smtClean="0"/>
              <a:t>18.11.2024</a:t>
            </a:fld>
            <a:endParaRPr lang="ru-RU" noProof="1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57" name="Прямоугольник 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50" name="Полилиния: фигура 49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Полилиния: фигура 5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909" y="1455089"/>
            <a:ext cx="8602900" cy="4744375"/>
          </a:xfrm>
        </p:spPr>
        <p:txBody>
          <a:bodyPr rtlCol="0">
            <a:normAutofit/>
          </a:bodyPr>
          <a:lstStyle/>
          <a:p>
            <a:pPr algn="l"/>
            <a:r>
              <a:rPr lang="ru-RU" sz="8000" noProof="1" smtClean="0"/>
              <a:t>Экологические риски при производстве электроэнергии</a:t>
            </a:r>
            <a:endParaRPr lang="ru-RU" sz="8000" noProof="1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138C4F-5ED7-4B74-B0C6-2DF6DC04F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3168" y="1079212"/>
            <a:ext cx="6437630" cy="1335503"/>
          </a:xfrm>
        </p:spPr>
        <p:txBody>
          <a:bodyPr rtlCol="0">
            <a:normAutofit/>
          </a:bodyPr>
          <a:lstStyle/>
          <a:p>
            <a:pPr algn="l" rtl="0"/>
            <a:endParaRPr lang="ru-RU" sz="2800" noProof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784" y="828588"/>
            <a:ext cx="3757215" cy="56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962" y="445273"/>
            <a:ext cx="9584177" cy="741856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Развитие цивилизации сопровождается непрерывным ростом энергопотребления на нашей планете. Однако запасы природного топлива (нефти, природного газа, угля, торфа) и иных полезных ископаемых на Земле ограничены, поскольку из-за изменения геологических условий их формирование в настоящее время практически прекратилось</a:t>
            </a:r>
            <a:r>
              <a:rPr lang="ru-RU" dirty="0" smtClean="0"/>
              <a:t>.</a:t>
            </a:r>
          </a:p>
          <a:p>
            <a:r>
              <a:rPr lang="ru-RU" dirty="0"/>
              <a:t>Работа электростанций вследствие их значительной мощности существенным образом влияет на состояние окружающей среды и приводит к появлению следующих экологических проблем:</a:t>
            </a:r>
          </a:p>
        </p:txBody>
      </p:sp>
    </p:spTree>
    <p:extLst>
      <p:ext uri="{BB962C8B-B14F-4D97-AF65-F5344CB8AC3E}">
        <p14:creationId xmlns:p14="http://schemas.microsoft.com/office/powerpoint/2010/main" val="153719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45" y="2227046"/>
            <a:ext cx="5661328" cy="44361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ТЭС</a:t>
            </a:r>
            <a:r>
              <a:rPr lang="ru-RU" dirty="0"/>
              <a:t> — загрязнение атмосферы продуктами сгорания, изменение природного теплового баланса из-за рассеяния тепловой энергии;</a:t>
            </a:r>
          </a:p>
          <a:p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ГЭС</a:t>
            </a:r>
            <a:r>
              <a:rPr lang="ru-RU" dirty="0"/>
              <a:t> — изменение климата, нарушение экологического равновесия, уменьшение пахотных площадей;</a:t>
            </a:r>
          </a:p>
          <a:p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</a:t>
            </a:r>
            <a:r>
              <a:rPr lang="ru-RU" dirty="0"/>
              <a:t> — опасность радиоактивного загрязнения среды при авариях, проблемы захоронения радиоактивных отходов.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875" y="2522440"/>
            <a:ext cx="3080253" cy="2279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19" y="170901"/>
            <a:ext cx="3297883" cy="2198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19" y="4869764"/>
            <a:ext cx="2892901" cy="19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0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205" y="808056"/>
            <a:ext cx="6337189" cy="593962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Одной из главных экологических проблем современности является рост выбросов в атмосферу продуктов сгорания топлива (в первую очередь, углекислого газа). Углекислый газ «окутывает» Землю подобно пленке, препятствуя ее охлаждению. Это приводит к парниковому эффекту, при котором средняя температура на Земле медленно повышается. Соответственно, за последние десятилетия на планете происходит глобальное потепление, которое, согласно прогнозам ученых, может привести к необратимым изменениям в климате Земли.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76" y="2251421"/>
            <a:ext cx="4099487" cy="26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9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2351" y="-36286"/>
            <a:ext cx="8746275" cy="18889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 возобновляемым источникам энергии относят ветер, недра Земли (геотермальную энергию), морские приливы, а также солнечное излучение, используемое напрямую. Поэтому основными видами альтернативной энергетики являются ветроэнергетика, геотермальная энергетика, приливная энергетика, гелиоэнергетика.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34019717"/>
              </p:ext>
            </p:extLst>
          </p:nvPr>
        </p:nvGraphicFramePr>
        <p:xfrm>
          <a:off x="1025987" y="2541434"/>
          <a:ext cx="7140272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2" y="4048694"/>
            <a:ext cx="2620788" cy="26207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626" y="1102248"/>
            <a:ext cx="1619084" cy="28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9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4647" y="808056"/>
            <a:ext cx="225492" cy="107722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387152"/>
              </p:ext>
            </p:extLst>
          </p:nvPr>
        </p:nvGraphicFramePr>
        <p:xfrm>
          <a:off x="1859947" y="159026"/>
          <a:ext cx="8412480" cy="275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60" y="3296971"/>
            <a:ext cx="4565280" cy="3318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187" y="3541172"/>
            <a:ext cx="5031306" cy="28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7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947" y="2274751"/>
            <a:ext cx="6306789" cy="480190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Преимущество возобновляемых источников энергии состоит в том, что их использование не приводит к опасному загрязнению окружающей среды.</a:t>
            </a:r>
          </a:p>
          <a:p>
            <a:endParaRPr lang="ru-RU" dirty="0"/>
          </a:p>
          <a:p>
            <a:r>
              <a:rPr lang="ru-RU" dirty="0"/>
              <a:t> Проекты будущего предлагают использовать в качестве возобновляемых источников энергии колоссальную энергию океанических и воздушных течений, тропических ураганов и торнадо. Основная причина их формирования — неравномерное нагревание Солнцем различных участков поверхности Земли.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36" y="1160891"/>
            <a:ext cx="38989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605_TF45439525.potx" id="{6D23CC2B-3B75-49FE-8DCD-75DC08722ABC}" vid="{D72B036A-01A9-4E1A-90B6-3EF7EFCB513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9D4EA3-187B-4130-8E4D-A4F81F9678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38766F-4A4C-4A97-A586-D473DB738966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16c05727-aa75-4e4a-9b5f-8a80a1165891"/>
    <ds:schemaRef ds:uri="71af3243-3dd4-4a8d-8c0d-dd76da1f02a5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15A3BA9-6D02-4532-AB7C-88A97C6EE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Мэдисон</Template>
  <TotalTime>0</TotalTime>
  <Words>450</Words>
  <Application>Microsoft Office PowerPoint</Application>
  <PresentationFormat>Широкоэкранный</PresentationFormat>
  <Paragraphs>18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MS Shell Dlg 2</vt:lpstr>
      <vt:lpstr>Wingdings</vt:lpstr>
      <vt:lpstr>Wingdings 3</vt:lpstr>
      <vt:lpstr>Мэдисон</vt:lpstr>
      <vt:lpstr>Экологические риски при производстве электроэнергии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2024-11-18T10:16:23Z</dcterms:created>
  <dcterms:modified xsi:type="dcterms:W3CDTF">2024-11-18T10:59:10Z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