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9eb7ca1ed1d563f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9eb7ca1ed1d563f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9eb7ca1ed1d563f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9eb7ca1ed1d563f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9eb7ca1ed1d563f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9eb7ca1ed1d563f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9eb7ca1ed1d563f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9eb7ca1ed1d563f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9eb7ca1ed1d563f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9eb7ca1ed1d563f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Число-заголовок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Чистый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ние раздела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текст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два столбца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дин столбец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сновная мысль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 и описание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дпись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760275"/>
            <a:ext cx="91440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rgbClr val="0C343D"/>
                </a:solidFill>
                <a:latin typeface="Montserrat"/>
                <a:ea typeface="Montserrat"/>
                <a:cs typeface="Montserrat"/>
                <a:sym typeface="Montserrat"/>
              </a:rPr>
              <a:t>Биологическое воздействие радиоактивных излучений.</a:t>
            </a:r>
            <a:endParaRPr sz="4000">
              <a:solidFill>
                <a:srgbClr val="0C343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158" y="2041445"/>
            <a:ext cx="91440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0B5394"/>
                </a:solidFill>
                <a:latin typeface="Montserrat"/>
                <a:ea typeface="Montserrat"/>
                <a:cs typeface="Montserrat"/>
                <a:sym typeface="Montserrat"/>
              </a:rPr>
              <a:t>Доза поглощенного излучения. </a:t>
            </a:r>
            <a:endParaRPr sz="1800">
              <a:solidFill>
                <a:srgbClr val="0B539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0B5394"/>
                </a:solidFill>
                <a:latin typeface="Montserrat"/>
                <a:ea typeface="Montserrat"/>
                <a:cs typeface="Montserrat"/>
                <a:sym typeface="Montserrat"/>
              </a:rPr>
              <a:t>Эквивалентная доза поглощенного излучения.</a:t>
            </a:r>
            <a:endParaRPr sz="1800">
              <a:solidFill>
                <a:srgbClr val="0B539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0" y="177200"/>
            <a:ext cx="9144000" cy="65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0" lang="ru-RU" sz="3600" u="none" cap="none" strike="noStrike">
                <a:solidFill>
                  <a:srgbClr val="3257B8"/>
                </a:solidFill>
                <a:latin typeface="Montserrat"/>
                <a:ea typeface="Montserrat"/>
                <a:cs typeface="Montserrat"/>
                <a:sym typeface="Montserrat"/>
              </a:rPr>
              <a:t>Влияние на клетки</a:t>
            </a:r>
            <a:endParaRPr sz="3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299145" y="1176363"/>
            <a:ext cx="6984900" cy="15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15213F"/>
              </a:buClr>
              <a:buSzPts val="2400"/>
              <a:buFont typeface="Montserrat"/>
              <a:buAutoNum type="arabicPeriod"/>
            </a:pPr>
            <a:r>
              <a:rPr i="0" lang="ru-RU" sz="2400" u="none" cap="none" strike="noStrike">
                <a:solidFill>
                  <a:srgbClr val="15213F"/>
                </a:solidFill>
                <a:latin typeface="Montserrat"/>
                <a:ea typeface="Montserrat"/>
                <a:cs typeface="Montserrat"/>
                <a:sym typeface="Montserrat"/>
              </a:rPr>
              <a:t>Радиация может повреждать ДНК.</a:t>
            </a:r>
            <a:endParaRPr i="0" sz="2400" u="none" cap="none" strike="noStrike">
              <a:solidFill>
                <a:srgbClr val="15213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15213F"/>
              </a:buClr>
              <a:buSzPts val="2400"/>
              <a:buFont typeface="Montserrat"/>
              <a:buAutoNum type="arabicPeriod"/>
            </a:pPr>
            <a:r>
              <a:rPr lang="ru-RU" sz="2400">
                <a:solidFill>
                  <a:srgbClr val="15213F"/>
                </a:solidFill>
                <a:latin typeface="Montserrat"/>
                <a:ea typeface="Montserrat"/>
                <a:cs typeface="Montserrat"/>
                <a:sym typeface="Montserrat"/>
              </a:rPr>
              <a:t>Высокие дозы приводят к раку.</a:t>
            </a:r>
            <a:endParaRPr sz="2400">
              <a:solidFill>
                <a:srgbClr val="15213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15213F"/>
              </a:buClr>
              <a:buSzPts val="2400"/>
              <a:buFont typeface="Montserrat"/>
              <a:buAutoNum type="arabicPeriod"/>
            </a:pPr>
            <a:r>
              <a:rPr lang="ru-RU" sz="2400">
                <a:solidFill>
                  <a:srgbClr val="15213F"/>
                </a:solidFill>
                <a:latin typeface="Montserrat"/>
                <a:ea typeface="Montserrat"/>
                <a:cs typeface="Montserrat"/>
                <a:sym typeface="Montserrat"/>
              </a:rPr>
              <a:t>Некоторые мутации могут быть наследственными.</a:t>
            </a:r>
            <a:endParaRPr sz="2400">
              <a:solidFill>
                <a:srgbClr val="15213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087537" y="1874230"/>
            <a:ext cx="69849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1320900" y="5726750"/>
            <a:ext cx="69849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image.png" id="66" name="Google Shape;6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079750"/>
            <a:ext cx="9143999" cy="206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-6" y="272211"/>
            <a:ext cx="9144000" cy="8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1155CC"/>
                </a:solidFill>
                <a:latin typeface="Montserrat"/>
                <a:ea typeface="Montserrat"/>
                <a:cs typeface="Montserrat"/>
                <a:sym typeface="Montserrat"/>
              </a:rPr>
              <a:t>Доза поглощенного излучения </a:t>
            </a:r>
            <a:r>
              <a:rPr lang="ru-RU" sz="1800">
                <a:latin typeface="Montserrat"/>
                <a:ea typeface="Montserrat"/>
                <a:cs typeface="Montserrat"/>
                <a:sym typeface="Montserrat"/>
              </a:rPr>
              <a:t>- это отношение поглощенной телом энергии ионизирующего излучения к массе облучаемого тела.</a:t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-4" y="1646243"/>
            <a:ext cx="9144000" cy="9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D = E/m [1 гр = 1 Дж/кг]</a:t>
            </a:r>
            <a:endParaRPr sz="48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/>
          <p:nvPr/>
        </p:nvSpPr>
        <p:spPr>
          <a:xfrm>
            <a:off x="496950" y="549750"/>
            <a:ext cx="8150100" cy="4044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 txBox="1"/>
          <p:nvPr/>
        </p:nvSpPr>
        <p:spPr>
          <a:xfrm>
            <a:off x="875675" y="1606500"/>
            <a:ext cx="74844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>
                <a:solidFill>
                  <a:srgbClr val="1C4587"/>
                </a:solidFill>
                <a:latin typeface="Montserrat"/>
                <a:ea typeface="Montserrat"/>
                <a:cs typeface="Montserrat"/>
                <a:sym typeface="Montserrat"/>
              </a:rPr>
              <a:t>Естественный фон радиации (космические лучи, радиоактивность окружающей среды и человеческого тела) составляет в год дозу излучения около 2 *10^(-3) Гр на человека. Международная комиссия по радиационной защите установила для лиц, работающих в излучением, предельно допустимую норму 0,05 Гр. Доза излучения 3-10 Гр, полученная за короткий срок, смертельна.</a:t>
            </a:r>
            <a:endParaRPr sz="1900">
              <a:solidFill>
                <a:srgbClr val="1C458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875669" y="755575"/>
            <a:ext cx="9144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>
                <a:solidFill>
                  <a:srgbClr val="CC0000"/>
                </a:solidFill>
                <a:latin typeface="Montserrat"/>
                <a:ea typeface="Montserrat"/>
                <a:cs typeface="Montserrat"/>
                <a:sym typeface="Montserrat"/>
              </a:rPr>
              <a:t>Это важно!</a:t>
            </a:r>
            <a:endParaRPr sz="3000">
              <a:solidFill>
                <a:srgbClr val="CC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7"/>
          <p:cNvSpPr txBox="1"/>
          <p:nvPr/>
        </p:nvSpPr>
        <p:spPr>
          <a:xfrm>
            <a:off x="-6" y="398088"/>
            <a:ext cx="9144000" cy="13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0B5394"/>
                </a:solidFill>
                <a:latin typeface="Montserrat"/>
                <a:ea typeface="Montserrat"/>
                <a:cs typeface="Montserrat"/>
                <a:sym typeface="Montserrat"/>
              </a:rPr>
              <a:t>Эквивалентная доза излучения — мера повреждающего действия различных видов ионизирующих излучений на отдельные органы и ткани с учётом биологической эффективности конкретного вида излучения.</a:t>
            </a:r>
            <a:endParaRPr sz="1800">
              <a:solidFill>
                <a:srgbClr val="0B539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5719" y="2042878"/>
            <a:ext cx="91440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H = Dk.   [1 Зв]</a:t>
            </a:r>
            <a:endParaRPr sz="3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8"/>
          <p:cNvSpPr txBox="1"/>
          <p:nvPr/>
        </p:nvSpPr>
        <p:spPr>
          <a:xfrm>
            <a:off x="8" y="247400"/>
            <a:ext cx="91440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73763"/>
                </a:solidFill>
                <a:latin typeface="Montserrat"/>
                <a:ea typeface="Montserrat"/>
                <a:cs typeface="Montserrat"/>
                <a:sym typeface="Montserrat"/>
              </a:rPr>
              <a:t>Способы защиты от излучения:</a:t>
            </a:r>
            <a:endParaRPr sz="2400">
              <a:solidFill>
                <a:srgbClr val="07376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8" y="1122300"/>
            <a:ext cx="9144000" cy="12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400"/>
              <a:buFont typeface="Montserrat"/>
              <a:buAutoNum type="arabicPeriod"/>
            </a:pPr>
            <a:r>
              <a:rPr lang="ru-RU" sz="2400">
                <a:solidFill>
                  <a:srgbClr val="0B5394"/>
                </a:solidFill>
                <a:latin typeface="Montserrat"/>
                <a:ea typeface="Montserrat"/>
                <a:cs typeface="Montserrat"/>
                <a:sym typeface="Montserrat"/>
              </a:rPr>
              <a:t>Защита расстоянием.</a:t>
            </a:r>
            <a:endParaRPr sz="2400">
              <a:solidFill>
                <a:srgbClr val="0B539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400"/>
              <a:buFont typeface="Montserrat"/>
              <a:buAutoNum type="arabicPeriod"/>
            </a:pPr>
            <a:r>
              <a:rPr lang="ru-RU" sz="2400">
                <a:solidFill>
                  <a:srgbClr val="0B5394"/>
                </a:solidFill>
                <a:latin typeface="Montserrat"/>
                <a:ea typeface="Montserrat"/>
                <a:cs typeface="Montserrat"/>
                <a:sym typeface="Montserrat"/>
              </a:rPr>
              <a:t>Защита временем.</a:t>
            </a:r>
            <a:endParaRPr sz="2400">
              <a:solidFill>
                <a:srgbClr val="0B539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400"/>
              <a:buFont typeface="Montserrat"/>
              <a:buAutoNum type="arabicPeriod"/>
            </a:pPr>
            <a:r>
              <a:rPr lang="ru-RU" sz="2400">
                <a:solidFill>
                  <a:srgbClr val="0B5394"/>
                </a:solidFill>
                <a:latin typeface="Montserrat"/>
                <a:ea typeface="Montserrat"/>
                <a:cs typeface="Montserrat"/>
                <a:sym typeface="Montserrat"/>
              </a:rPr>
              <a:t>Химическая защита.</a:t>
            </a:r>
            <a:endParaRPr sz="2400">
              <a:solidFill>
                <a:srgbClr val="0B539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