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1" r:id="rId2"/>
    <p:sldId id="260" r:id="rId3"/>
  </p:sldIdLst>
  <p:sldSz cx="12192000" cy="16256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" initials="M" lastIdx="0" clrIdx="0">
    <p:extLst>
      <p:ext uri="{19B8F6BF-5375-455C-9EA6-DF929625EA0E}">
        <p15:presenceInfo xmlns:p15="http://schemas.microsoft.com/office/powerpoint/2012/main" userId="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44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2" d="100"/>
          <a:sy n="42" d="100"/>
        </p:scale>
        <p:origin x="220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5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70" indent="0" algn="ctr">
              <a:buNone/>
              <a:defRPr sz="2667"/>
            </a:lvl2pPr>
            <a:lvl3pPr marL="1219139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6" indent="0" algn="ctr">
              <a:buNone/>
              <a:defRPr sz="2133"/>
            </a:lvl8pPr>
            <a:lvl9pPr marL="4876556" indent="0" algn="ctr">
              <a:buNone/>
              <a:defRPr sz="213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FEFD-7DB7-40C9-BA2A-4069D1A255D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0B60-8F2B-47B3-B5E3-5C45ECF6E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748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FEFD-7DB7-40C9-BA2A-4069D1A255D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0B60-8F2B-47B3-B5E3-5C45ECF6E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72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2"/>
            <a:ext cx="2628900" cy="1377620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2"/>
            <a:ext cx="7734300" cy="1377620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FEFD-7DB7-40C9-BA2A-4069D1A255D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0B60-8F2B-47B3-B5E3-5C45ECF6E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171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FEFD-7DB7-40C9-BA2A-4069D1A255D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0B60-8F2B-47B3-B5E3-5C45ECF6E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32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7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3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FEFD-7DB7-40C9-BA2A-4069D1A255D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0B60-8F2B-47B3-B5E3-5C45ECF6E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77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8"/>
            <a:ext cx="5181600" cy="103142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8"/>
            <a:ext cx="5181600" cy="103142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FEFD-7DB7-40C9-BA2A-4069D1A255D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0B60-8F2B-47B3-B5E3-5C45ECF6E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09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3984980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6" indent="0">
              <a:buNone/>
              <a:defRPr sz="2133" b="1"/>
            </a:lvl8pPr>
            <a:lvl9pPr marL="4876556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5937957"/>
            <a:ext cx="5157787" cy="87338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3984980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6" indent="0">
              <a:buNone/>
              <a:defRPr sz="2133" b="1"/>
            </a:lvl8pPr>
            <a:lvl9pPr marL="4876556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5937957"/>
            <a:ext cx="5183188" cy="87338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FEFD-7DB7-40C9-BA2A-4069D1A255D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0B60-8F2B-47B3-B5E3-5C45ECF6E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46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FEFD-7DB7-40C9-BA2A-4069D1A255D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0B60-8F2B-47B3-B5E3-5C45ECF6E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66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FEFD-7DB7-40C9-BA2A-4069D1A255D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0B60-8F2B-47B3-B5E3-5C45ECF6E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889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76801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70" indent="0">
              <a:buNone/>
              <a:defRPr sz="1867"/>
            </a:lvl2pPr>
            <a:lvl3pPr marL="1219139" indent="0">
              <a:buNone/>
              <a:defRPr sz="1600"/>
            </a:lvl3pPr>
            <a:lvl4pPr marL="1828709" indent="0">
              <a:buNone/>
              <a:defRPr sz="1333"/>
            </a:lvl4pPr>
            <a:lvl5pPr marL="2438278" indent="0">
              <a:buNone/>
              <a:defRPr sz="1333"/>
            </a:lvl5pPr>
            <a:lvl6pPr marL="3047848" indent="0">
              <a:buNone/>
              <a:defRPr sz="1333"/>
            </a:lvl6pPr>
            <a:lvl7pPr marL="3657418" indent="0">
              <a:buNone/>
              <a:defRPr sz="1333"/>
            </a:lvl7pPr>
            <a:lvl8pPr marL="4266986" indent="0">
              <a:buNone/>
              <a:defRPr sz="1333"/>
            </a:lvl8pPr>
            <a:lvl9pPr marL="4876556" indent="0">
              <a:buNone/>
              <a:defRPr sz="133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FEFD-7DB7-40C9-BA2A-4069D1A255D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0B60-8F2B-47B3-B5E3-5C45ECF6E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025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39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6" indent="0">
              <a:buNone/>
              <a:defRPr sz="2667"/>
            </a:lvl8pPr>
            <a:lvl9pPr marL="4876556" indent="0">
              <a:buNone/>
              <a:defRPr sz="2667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76801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70" indent="0">
              <a:buNone/>
              <a:defRPr sz="1867"/>
            </a:lvl2pPr>
            <a:lvl3pPr marL="1219139" indent="0">
              <a:buNone/>
              <a:defRPr sz="1600"/>
            </a:lvl3pPr>
            <a:lvl4pPr marL="1828709" indent="0">
              <a:buNone/>
              <a:defRPr sz="1333"/>
            </a:lvl4pPr>
            <a:lvl5pPr marL="2438278" indent="0">
              <a:buNone/>
              <a:defRPr sz="1333"/>
            </a:lvl5pPr>
            <a:lvl6pPr marL="3047848" indent="0">
              <a:buNone/>
              <a:defRPr sz="1333"/>
            </a:lvl6pPr>
            <a:lvl7pPr marL="3657418" indent="0">
              <a:buNone/>
              <a:defRPr sz="1333"/>
            </a:lvl7pPr>
            <a:lvl8pPr marL="4266986" indent="0">
              <a:buNone/>
              <a:defRPr sz="1333"/>
            </a:lvl8pPr>
            <a:lvl9pPr marL="4876556" indent="0">
              <a:buNone/>
              <a:defRPr sz="133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FEFD-7DB7-40C9-BA2A-4069D1A255D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0B60-8F2B-47B3-B5E3-5C45ECF6E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88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8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9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EFEFD-7DB7-40C9-BA2A-4069D1A255DF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9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9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D0B60-8F2B-47B3-B5E3-5C45ECF6E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15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219139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3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4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4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6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6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8212" y="384182"/>
            <a:ext cx="6061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</a:rPr>
              <a:t>Роберт Льюис Стивенсон </a:t>
            </a:r>
          </a:p>
        </p:txBody>
      </p:sp>
      <p:sp>
        <p:nvSpPr>
          <p:cNvPr id="31" name="Овал 30"/>
          <p:cNvSpPr/>
          <p:nvPr/>
        </p:nvSpPr>
        <p:spPr>
          <a:xfrm>
            <a:off x="1701872" y="1862739"/>
            <a:ext cx="429658" cy="4296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31530" y="1815958"/>
            <a:ext cx="9517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Franklin Gothic Demi Cond" panose="020B0706030402020204" pitchFamily="34" charset="0"/>
              </a:rPr>
              <a:t>ПРОЧИТАЙ СТАТЬЮ ПРО РОБЕРТА ЛЬЮИСА СТИВЕНСОНА В УЧЕБНИКЕ И ВОССТАНОВИ ТЕКСТ.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82193" y="2585065"/>
            <a:ext cx="106533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Роберт Льюис Стивенсон - __________________ писатель. В _______ году написал роман __________________________и напечатал на страницах _____________ для детей. Главных герой книги – английский мальчишка по имени _________________. В трактире его матери поселился мрачный _________________, вызвавший у Джима любопытство. А когда постоялец умер, в его сундуке нашли ___________, за которыми охотились ____________. Они искали ___________, по которой можно было найти __________________ капитана ____________. Джим со своими товарищами решает отправиться на поиски сокровищ.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26813" y="939409"/>
            <a:ext cx="45640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</a:rPr>
              <a:t>«Остров сокровищ»</a:t>
            </a:r>
          </a:p>
        </p:txBody>
      </p:sp>
      <p:sp>
        <p:nvSpPr>
          <p:cNvPr id="28" name="Овал 27"/>
          <p:cNvSpPr/>
          <p:nvPr/>
        </p:nvSpPr>
        <p:spPr>
          <a:xfrm>
            <a:off x="666285" y="6310694"/>
            <a:ext cx="429658" cy="4296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27017" y="6263913"/>
            <a:ext cx="951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Franklin Gothic Demi Cond" panose="020B0706030402020204" pitchFamily="34" charset="0"/>
              </a:rPr>
              <a:t>РАЗГАДАЙ РЕБУСЫ.</a:t>
            </a:r>
          </a:p>
        </p:txBody>
      </p:sp>
      <p:grpSp>
        <p:nvGrpSpPr>
          <p:cNvPr id="56" name="Группа 55"/>
          <p:cNvGrpSpPr/>
          <p:nvPr/>
        </p:nvGrpSpPr>
        <p:grpSpPr>
          <a:xfrm>
            <a:off x="691319" y="6579265"/>
            <a:ext cx="4422548" cy="1317655"/>
            <a:chOff x="691319" y="6850408"/>
            <a:chExt cx="5101434" cy="1643025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6563" y="6909744"/>
              <a:ext cx="1763281" cy="1277363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691319" y="7175571"/>
              <a:ext cx="76174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Arial Black" panose="020B0A04020102020204" pitchFamily="34" charset="0"/>
                </a:rPr>
                <a:t>П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939832" y="7190135"/>
              <a:ext cx="76174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Arial Black" panose="020B0A04020102020204" pitchFamily="34" charset="0"/>
                </a:rPr>
                <a:t>Ч</a:t>
              </a: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646174" y="6850408"/>
              <a:ext cx="2146579" cy="12736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684948" y="8124101"/>
              <a:ext cx="1132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 = КЛЮ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78263" y="8070700"/>
              <a:ext cx="1083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3, 4 = ИЕ</a:t>
              </a: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6983670" y="6319514"/>
            <a:ext cx="3945162" cy="1624747"/>
            <a:chOff x="537321" y="8493433"/>
            <a:chExt cx="4228566" cy="1777653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7321" y="8493433"/>
              <a:ext cx="1401338" cy="1383121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2142" y="8858015"/>
              <a:ext cx="1089693" cy="790991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61835" y="8503129"/>
              <a:ext cx="1404052" cy="129573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97805" y="9901754"/>
              <a:ext cx="880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ЛЕ = Э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06173" y="9673305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 = А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485157" y="9792055"/>
              <a:ext cx="702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= Л</a:t>
              </a:r>
            </a:p>
          </p:txBody>
        </p:sp>
      </p:grpSp>
      <p:cxnSp>
        <p:nvCxnSpPr>
          <p:cNvPr id="45" name="Прямая соединительная линия 44"/>
          <p:cNvCxnSpPr/>
          <p:nvPr/>
        </p:nvCxnSpPr>
        <p:spPr>
          <a:xfrm>
            <a:off x="666285" y="8386103"/>
            <a:ext cx="4656739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6875803" y="8328284"/>
            <a:ext cx="4657311" cy="27572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Группа 54"/>
          <p:cNvGrpSpPr/>
          <p:nvPr/>
        </p:nvGrpSpPr>
        <p:grpSpPr>
          <a:xfrm>
            <a:off x="456508" y="8088373"/>
            <a:ext cx="3596007" cy="2397338"/>
            <a:chOff x="-275302" y="8960988"/>
            <a:chExt cx="3596007" cy="23973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75302" y="8960988"/>
              <a:ext cx="3596007" cy="23973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225634" flipH="1">
              <a:off x="1573660" y="9394475"/>
              <a:ext cx="440938" cy="333287"/>
            </a:xfrm>
            <a:prstGeom prst="rect">
              <a:avLst/>
            </a:prstGeom>
          </p:spPr>
        </p:pic>
        <p:sp>
          <p:nvSpPr>
            <p:cNvPr id="58" name="Прямоугольник 57"/>
            <p:cNvSpPr/>
            <p:nvPr/>
          </p:nvSpPr>
          <p:spPr>
            <a:xfrm>
              <a:off x="2230704" y="9516754"/>
              <a:ext cx="9332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Arial Black" panose="020B0A04020102020204" pitchFamily="34" charset="0"/>
                </a:rPr>
                <a:t>Ы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33516" y="10561391"/>
              <a:ext cx="970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 = РАТ</a:t>
              </a:r>
            </a:p>
          </p:txBody>
        </p:sp>
      </p:grpSp>
      <p:cxnSp>
        <p:nvCxnSpPr>
          <p:cNvPr id="60" name="Прямая соединительная линия 59"/>
          <p:cNvCxnSpPr/>
          <p:nvPr/>
        </p:nvCxnSpPr>
        <p:spPr>
          <a:xfrm>
            <a:off x="709165" y="10385218"/>
            <a:ext cx="4656739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Группа 62"/>
          <p:cNvGrpSpPr/>
          <p:nvPr/>
        </p:nvGrpSpPr>
        <p:grpSpPr>
          <a:xfrm>
            <a:off x="7301586" y="8335698"/>
            <a:ext cx="4257871" cy="1786268"/>
            <a:chOff x="6398245" y="9130509"/>
            <a:chExt cx="4257871" cy="1786268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98245" y="9155836"/>
              <a:ext cx="985458" cy="1401540"/>
            </a:xfrm>
            <a:prstGeom prst="rect">
              <a:avLst/>
            </a:prstGeom>
          </p:spPr>
        </p:pic>
        <p:sp>
          <p:nvSpPr>
            <p:cNvPr id="65" name="Прямоугольник 64"/>
            <p:cNvSpPr/>
            <p:nvPr/>
          </p:nvSpPr>
          <p:spPr>
            <a:xfrm>
              <a:off x="7232191" y="9563764"/>
              <a:ext cx="6848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Arial Black" panose="020B0A04020102020204" pitchFamily="34" charset="0"/>
                </a:rPr>
                <a:t>Р</a:t>
              </a: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7959745" y="9563764"/>
              <a:ext cx="40082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Arial Black" panose="020B0A04020102020204" pitchFamily="34" charset="0"/>
                </a:rPr>
                <a:t>О</a:t>
              </a: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93171" y="9130509"/>
              <a:ext cx="2362945" cy="1491281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9081314" y="10547445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 = В</a:t>
              </a:r>
            </a:p>
          </p:txBody>
        </p:sp>
      </p:grpSp>
      <p:cxnSp>
        <p:nvCxnSpPr>
          <p:cNvPr id="70" name="Прямая соединительная линия 69"/>
          <p:cNvCxnSpPr/>
          <p:nvPr/>
        </p:nvCxnSpPr>
        <p:spPr>
          <a:xfrm>
            <a:off x="6875803" y="10376679"/>
            <a:ext cx="4656739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Овал 71"/>
          <p:cNvSpPr/>
          <p:nvPr/>
        </p:nvSpPr>
        <p:spPr>
          <a:xfrm>
            <a:off x="666285" y="10449076"/>
            <a:ext cx="429658" cy="4296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218050" y="10449076"/>
            <a:ext cx="951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Franklin Gothic Demi Cond" panose="020B0706030402020204" pitchFamily="34" charset="0"/>
              </a:rPr>
              <a:t>ОТВЕТЬ НА ВОПРОСЫ ПО СОДЕРЖАНИЮ 11 ГЛАВЫ.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66285" y="10812821"/>
            <a:ext cx="1082337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Кто такой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Сильвер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_____________________________________________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Какой разговор услышал Джим? __________________________________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Что предложил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Сильвер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молодому матросу? ________________________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 чём состоял замысел пиратов? __________________________________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Как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Сильвер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характеризует пиратов? ______________________________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Что пережил Джим в тот момент, когда понял, что его 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заметить? __________________________________</a:t>
            </a:r>
          </a:p>
          <a:p>
            <a:pPr marL="439738"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247582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gas-kvas.com/uploads/posts/2023-01/1673529636_gas-kvas-com-p-palma-detskii-risuno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4370">
            <a:off x="9530363" y="21014"/>
            <a:ext cx="703883" cy="8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gas-kvas.com/uploads/posts/2023-01/1673529636_gas-kvas-com-p-palma-detskii-risuno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620">
            <a:off x="83499" y="21014"/>
            <a:ext cx="703883" cy="8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gas-kvas.com/uploads/posts/2023-01/1673529636_gas-kvas-com-p-palma-detskii-risuno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4370">
            <a:off x="7382225" y="17568672"/>
            <a:ext cx="45719" cy="5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gas-kvas.com/uploads/posts/2023-01/1673529636_gas-kvas-com-p-palma-detskii-risuno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4370">
            <a:off x="18995998" y="15001877"/>
            <a:ext cx="45719" cy="5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gas-kvas.com/uploads/posts/2023-01/1673529636_gas-kvas-com-p-palma-detskii-risuno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4370" flipH="1">
            <a:off x="19814168" y="6093168"/>
            <a:ext cx="47006" cy="5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gas-kvas.com/uploads/posts/2023-01/1673529636_gas-kvas-com-p-palma-detskii-risuno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4370" flipH="1">
            <a:off x="19820874" y="10846849"/>
            <a:ext cx="47006" cy="5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gas-kvas.com/uploads/posts/2023-01/1673529636_gas-kvas-com-p-palma-detskii-risuno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4370" flipH="1">
            <a:off x="19552388" y="21560267"/>
            <a:ext cx="47006" cy="5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ictures.pibig.info/uploads/posts/2023-04/1680803236_pictures-pibig-info-p-korabl-detskii-risunok-pinterest-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166" y="-14412588"/>
            <a:ext cx="297271" cy="29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Овал 66"/>
          <p:cNvSpPr/>
          <p:nvPr/>
        </p:nvSpPr>
        <p:spPr>
          <a:xfrm>
            <a:off x="2064527" y="750979"/>
            <a:ext cx="429658" cy="4296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086190" y="5006849"/>
            <a:ext cx="983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Franklin Gothic Demi Cond" panose="020B0706030402020204" pitchFamily="34" charset="0"/>
              </a:rPr>
              <a:t>РАСШИФРУЙ АНАГРАММУ И УЗНАЙ, КАК НАЗЫВАЛИ ПИРАТОВ?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974283" y="7974283"/>
            <a:ext cx="462114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Это оружие отдал доктор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Ливси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безоружному Грею.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Около него оказались герои, выбравшись на опушку леса.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Фамилия героя, погибшего от пули пиратов.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Это просил сквайр у своего умирающего слуги.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Его укрепил капитан на крыше.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Этим пираты вели обстрел сруба, в котором находились главные герои.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94186" y="652858"/>
            <a:ext cx="90463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Franklin Gothic Demi Cond" panose="020B0706030402020204" pitchFamily="34" charset="0"/>
              </a:rPr>
              <a:t>СЛОВАРНАЯ РАБОТА: СООТНЕСИ СЛОВА, ОБОЗНАЧАЮЩИЕ ЛЮДЕЙ ПО РОДУ ДЕЯТЕЛЬНОСТИ, И ИХ ЗНАЧЕНИЕ.</a:t>
            </a:r>
          </a:p>
        </p:txBody>
      </p:sp>
      <p:grpSp>
        <p:nvGrpSpPr>
          <p:cNvPr id="52" name="Группа 51"/>
          <p:cNvGrpSpPr/>
          <p:nvPr/>
        </p:nvGrpSpPr>
        <p:grpSpPr>
          <a:xfrm rot="3347402">
            <a:off x="1520399" y="816983"/>
            <a:ext cx="1088254" cy="2536720"/>
            <a:chOff x="860454" y="11022193"/>
            <a:chExt cx="1088254" cy="2536720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7157"/>
            <a:stretch/>
          </p:blipFill>
          <p:spPr>
            <a:xfrm rot="18317327">
              <a:off x="155632" y="11765836"/>
              <a:ext cx="2536720" cy="1049433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18295204">
              <a:off x="526805" y="12058587"/>
              <a:ext cx="14982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Квартир-</a:t>
              </a:r>
            </a:p>
            <a:p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мейстер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821715" y="2760879"/>
            <a:ext cx="2485624" cy="1028295"/>
            <a:chOff x="3078212" y="11220935"/>
            <a:chExt cx="2485624" cy="1028295"/>
          </a:xfrm>
        </p:grpSpPr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7157"/>
            <a:stretch/>
          </p:blipFill>
          <p:spPr>
            <a:xfrm>
              <a:off x="3078212" y="11220935"/>
              <a:ext cx="2485624" cy="1028295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3551416" y="11488621"/>
              <a:ext cx="1002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Юнга</a:t>
              </a: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959881" y="3939266"/>
            <a:ext cx="2313274" cy="956994"/>
            <a:chOff x="5666306" y="11229685"/>
            <a:chExt cx="2313274" cy="956994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7157"/>
            <a:stretch/>
          </p:blipFill>
          <p:spPr>
            <a:xfrm>
              <a:off x="5666306" y="11229685"/>
              <a:ext cx="2313274" cy="95699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064709" y="11488620"/>
              <a:ext cx="12368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Матрос</a:t>
              </a: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9453046" y="1533615"/>
            <a:ext cx="2313274" cy="956994"/>
            <a:chOff x="5666306" y="11229685"/>
            <a:chExt cx="2313274" cy="956994"/>
          </a:xfrm>
        </p:grpSpPr>
        <p:pic>
          <p:nvPicPr>
            <p:cNvPr id="75" name="Рисунок 74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7157"/>
            <a:stretch/>
          </p:blipFill>
          <p:spPr>
            <a:xfrm>
              <a:off x="5666306" y="11229685"/>
              <a:ext cx="2313274" cy="95699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903531" y="11489373"/>
              <a:ext cx="12554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Сквайр</a:t>
              </a: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9458939" y="2756437"/>
            <a:ext cx="2313274" cy="956994"/>
            <a:chOff x="5666306" y="11229685"/>
            <a:chExt cx="2313274" cy="956994"/>
          </a:xfrm>
        </p:grpSpPr>
        <p:pic>
          <p:nvPicPr>
            <p:cNvPr id="78" name="Рисунок 77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7157"/>
            <a:stretch/>
          </p:blipFill>
          <p:spPr>
            <a:xfrm>
              <a:off x="5666306" y="11229685"/>
              <a:ext cx="2313274" cy="956994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5973259" y="11503516"/>
              <a:ext cx="1069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Пират</a:t>
              </a:r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9413900" y="3997542"/>
            <a:ext cx="2313274" cy="956994"/>
            <a:chOff x="5666306" y="11229685"/>
            <a:chExt cx="2313274" cy="956994"/>
          </a:xfrm>
        </p:grpSpPr>
        <p:pic>
          <p:nvPicPr>
            <p:cNvPr id="81" name="Рисунок 8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7157"/>
            <a:stretch/>
          </p:blipFill>
          <p:spPr>
            <a:xfrm>
              <a:off x="5666306" y="11229685"/>
              <a:ext cx="2313274" cy="956994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5909713" y="11477349"/>
              <a:ext cx="15455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Капеллан</a:t>
              </a: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3297081" y="1603051"/>
            <a:ext cx="61357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Священник в армии.</a:t>
            </a:r>
          </a:p>
          <a:p>
            <a:pPr marL="514350" indent="-514350" algn="just">
              <a:buAutoNum type="arabicPeriod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 на судне, обучающийся морскому делу.</a:t>
            </a:r>
          </a:p>
          <a:p>
            <a:pPr marL="514350" indent="-514350" algn="just">
              <a:buAutoNum type="arabicPeriod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Дворянский титул в Англии.</a:t>
            </a:r>
          </a:p>
          <a:p>
            <a:pPr marL="514350" indent="-514350" algn="just">
              <a:buAutoNum type="arabicPeriod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Морской разбойник.</a:t>
            </a:r>
          </a:p>
          <a:p>
            <a:pPr marL="514350" indent="-514350" algn="just">
              <a:buAutoNum type="arabicPeriod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Штурман; у пиратов – второе лицо на судне.</a:t>
            </a:r>
          </a:p>
          <a:p>
            <a:pPr marL="514350" indent="-514350" algn="just">
              <a:buAutoNum type="arabicPeriod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Рядовой член экипажа судна.</a:t>
            </a:r>
          </a:p>
        </p:txBody>
      </p:sp>
      <p:sp>
        <p:nvSpPr>
          <p:cNvPr id="84" name="Овал 83"/>
          <p:cNvSpPr/>
          <p:nvPr/>
        </p:nvSpPr>
        <p:spPr>
          <a:xfrm>
            <a:off x="606886" y="5046352"/>
            <a:ext cx="429658" cy="4296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dirty="0">
                <a:latin typeface="Arial Black" panose="020B0A04020102020204" pitchFamily="34" charset="0"/>
              </a:rPr>
              <a:t>5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507354"/>
              </p:ext>
            </p:extLst>
          </p:nvPr>
        </p:nvGraphicFramePr>
        <p:xfrm>
          <a:off x="797425" y="5718510"/>
          <a:ext cx="6579375" cy="467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8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8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81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8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81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981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6711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553982"/>
              </p:ext>
            </p:extLst>
          </p:nvPr>
        </p:nvGraphicFramePr>
        <p:xfrm>
          <a:off x="8177116" y="5715011"/>
          <a:ext cx="3025740" cy="4706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4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43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82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06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Овал 3"/>
          <p:cNvSpPr/>
          <p:nvPr/>
        </p:nvSpPr>
        <p:spPr>
          <a:xfrm>
            <a:off x="954106" y="6738565"/>
            <a:ext cx="538619" cy="53861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561172" y="6738565"/>
            <a:ext cx="538619" cy="53861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/>
          <p:cNvSpPr/>
          <p:nvPr/>
        </p:nvSpPr>
        <p:spPr>
          <a:xfrm>
            <a:off x="2172310" y="6720666"/>
            <a:ext cx="538619" cy="53861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2776962" y="6695961"/>
            <a:ext cx="538619" cy="53861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3378095" y="6713607"/>
            <a:ext cx="538619" cy="53861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3971196" y="6713608"/>
            <a:ext cx="538619" cy="53861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4564757" y="6696938"/>
            <a:ext cx="538619" cy="53861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5158318" y="6713608"/>
            <a:ext cx="538619" cy="53861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5778890" y="6695962"/>
            <a:ext cx="538619" cy="53861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/>
          <p:cNvSpPr/>
          <p:nvPr/>
        </p:nvSpPr>
        <p:spPr>
          <a:xfrm>
            <a:off x="6372451" y="6673877"/>
            <a:ext cx="538619" cy="53861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/>
          <p:cNvSpPr/>
          <p:nvPr/>
        </p:nvSpPr>
        <p:spPr>
          <a:xfrm>
            <a:off x="6993023" y="6673878"/>
            <a:ext cx="538619" cy="53861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/>
          <p:cNvSpPr/>
          <p:nvPr/>
        </p:nvSpPr>
        <p:spPr>
          <a:xfrm>
            <a:off x="9015544" y="6632286"/>
            <a:ext cx="538619" cy="53861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8421983" y="6612840"/>
            <a:ext cx="538619" cy="53861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9609105" y="6612840"/>
            <a:ext cx="538619" cy="53861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Овал 97"/>
          <p:cNvSpPr/>
          <p:nvPr/>
        </p:nvSpPr>
        <p:spPr>
          <a:xfrm>
            <a:off x="10796227" y="6615271"/>
            <a:ext cx="538619" cy="53861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Овал 98"/>
          <p:cNvSpPr/>
          <p:nvPr/>
        </p:nvSpPr>
        <p:spPr>
          <a:xfrm>
            <a:off x="10202666" y="6612841"/>
            <a:ext cx="538619" cy="53861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16773" y="6589243"/>
            <a:ext cx="4651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stral" panose="03090702030407020403" pitchFamily="66" charset="0"/>
              </a:rPr>
              <a:t>Д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2799490" y="6636255"/>
            <a:ext cx="5212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stral" panose="03090702030407020403" pitchFamily="66" charset="0"/>
              </a:rPr>
              <a:t>Ж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4598146" y="6612840"/>
            <a:ext cx="4026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stral" panose="03090702030407020403" pitchFamily="66" charset="0"/>
              </a:rPr>
              <a:t>Е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983526" y="6677460"/>
            <a:ext cx="4459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stral" panose="03090702030407020403" pitchFamily="66" charset="0"/>
              </a:rPr>
              <a:t>Н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7106034" y="6618840"/>
            <a:ext cx="3273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stral" panose="03090702030407020403" pitchFamily="66" charset="0"/>
              </a:rPr>
              <a:t>Т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5797240" y="6618840"/>
            <a:ext cx="4780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stral" panose="03090702030407020403" pitchFamily="66" charset="0"/>
              </a:rPr>
              <a:t>Л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2239704" y="6672877"/>
            <a:ext cx="4379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stral" panose="03090702030407020403" pitchFamily="66" charset="0"/>
              </a:rPr>
              <a:t>Ь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3427018" y="6678259"/>
            <a:ext cx="4892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stral" panose="03090702030407020403" pitchFamily="66" charset="0"/>
              </a:rPr>
              <a:t>М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4022474" y="6664358"/>
            <a:ext cx="4026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stral" panose="03090702030407020403" pitchFamily="66" charset="0"/>
              </a:rPr>
              <a:t>Е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1608971" y="6685360"/>
            <a:ext cx="4459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stral" panose="03090702030407020403" pitchFamily="66" charset="0"/>
              </a:rPr>
              <a:t>Н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6357461" y="6610939"/>
            <a:ext cx="5453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stral" panose="03090702030407020403" pitchFamily="66" charset="0"/>
              </a:rPr>
              <a:t>Ы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9664033" y="6544340"/>
            <a:ext cx="3738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stral" panose="03090702030407020403" pitchFamily="66" charset="0"/>
              </a:rPr>
              <a:t>У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8426374" y="6467406"/>
            <a:ext cx="4651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stral" panose="03090702030407020403" pitchFamily="66" charset="0"/>
              </a:rPr>
              <a:t>Д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10266630" y="6506082"/>
            <a:ext cx="4106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stral" panose="03090702030407020403" pitchFamily="66" charset="0"/>
              </a:rPr>
              <a:t>А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10875626" y="6541055"/>
            <a:ext cx="4347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stral" panose="03090702030407020403" pitchFamily="66" charset="0"/>
              </a:rPr>
              <a:t>Ч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9063478" y="6586747"/>
            <a:ext cx="4427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stral" panose="03090702030407020403" pitchFamily="66" charset="0"/>
              </a:rPr>
              <a:t>И</a:t>
            </a:r>
          </a:p>
        </p:txBody>
      </p:sp>
      <p:pic>
        <p:nvPicPr>
          <p:cNvPr id="126" name="Рисунок 12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65" t="17569" r="45573" b="28674"/>
          <a:stretch/>
        </p:blipFill>
        <p:spPr>
          <a:xfrm>
            <a:off x="649408" y="8292122"/>
            <a:ext cx="6456625" cy="4361655"/>
          </a:xfrm>
          <a:prstGeom prst="rect">
            <a:avLst/>
          </a:prstGeom>
        </p:spPr>
      </p:pic>
      <p:sp>
        <p:nvSpPr>
          <p:cNvPr id="130" name="Овал 129"/>
          <p:cNvSpPr/>
          <p:nvPr/>
        </p:nvSpPr>
        <p:spPr>
          <a:xfrm>
            <a:off x="633533" y="7615295"/>
            <a:ext cx="429658" cy="4296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1063191" y="7553002"/>
            <a:ext cx="983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Franklin Gothic Demi Cond" panose="020B0706030402020204" pitchFamily="34" charset="0"/>
              </a:rPr>
              <a:t>РАЗГАДАЙ КРОССВОРД ПО СОДЕРЖАНИЮ 18 ГЛАВЫ.</a:t>
            </a:r>
          </a:p>
        </p:txBody>
      </p:sp>
      <p:sp>
        <p:nvSpPr>
          <p:cNvPr id="132" name="Овал 131"/>
          <p:cNvSpPr/>
          <p:nvPr/>
        </p:nvSpPr>
        <p:spPr>
          <a:xfrm>
            <a:off x="658237" y="13154812"/>
            <a:ext cx="429658" cy="4296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1429585" y="13255020"/>
            <a:ext cx="9163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Почему капитан отказался спускать британский флаг, несмотря на то, что пираты вели их обстрел?</a:t>
            </a:r>
          </a:p>
        </p:txBody>
      </p:sp>
      <p:cxnSp>
        <p:nvCxnSpPr>
          <p:cNvPr id="134" name="Прямая соединительная линия 133"/>
          <p:cNvCxnSpPr/>
          <p:nvPr/>
        </p:nvCxnSpPr>
        <p:spPr>
          <a:xfrm>
            <a:off x="1619862" y="14417687"/>
            <a:ext cx="7340740" cy="41008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>
            <a:off x="1619862" y="14864476"/>
            <a:ext cx="7340740" cy="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/>
          <p:nvPr/>
        </p:nvCxnSpPr>
        <p:spPr>
          <a:xfrm>
            <a:off x="1619862" y="15277480"/>
            <a:ext cx="7395682" cy="1852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Скругленный прямоугольник 136"/>
          <p:cNvSpPr/>
          <p:nvPr/>
        </p:nvSpPr>
        <p:spPr>
          <a:xfrm>
            <a:off x="1294441" y="13255020"/>
            <a:ext cx="9740348" cy="223172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38" name="Picture 4" descr="https://www.downloadclipart.net/large/4269-ambox-blue-question-desig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3069">
            <a:off x="545188" y="13844416"/>
            <a:ext cx="982713" cy="9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7800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</TotalTime>
  <Words>377</Words>
  <Application>Microsoft Office PowerPoint</Application>
  <PresentationFormat>Произвольный</PresentationFormat>
  <Paragraphs>76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Franklin Gothic Demi Cond</vt:lpstr>
      <vt:lpstr>Gabriola</vt:lpstr>
      <vt:lpstr>Mistral</vt:lpstr>
      <vt:lpstr>Monotype Corsiva</vt:lpstr>
      <vt:lpstr>Times New Roman</vt:lpstr>
      <vt:lpstr>Тема Office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</dc:creator>
  <cp:lastModifiedBy>User</cp:lastModifiedBy>
  <cp:revision>39</cp:revision>
  <cp:lastPrinted>2024-04-13T13:41:14Z</cp:lastPrinted>
  <dcterms:created xsi:type="dcterms:W3CDTF">2024-04-12T07:50:15Z</dcterms:created>
  <dcterms:modified xsi:type="dcterms:W3CDTF">2025-05-14T14:55:31Z</dcterms:modified>
</cp:coreProperties>
</file>