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335" r:id="rId2"/>
    <p:sldId id="283" r:id="rId3"/>
    <p:sldId id="313" r:id="rId4"/>
    <p:sldId id="311" r:id="rId5"/>
    <p:sldId id="293" r:id="rId6"/>
    <p:sldId id="299" r:id="rId7"/>
    <p:sldId id="303" r:id="rId8"/>
    <p:sldId id="305" r:id="rId9"/>
    <p:sldId id="307" r:id="rId10"/>
    <p:sldId id="320" r:id="rId11"/>
    <p:sldId id="322" r:id="rId12"/>
    <p:sldId id="323" r:id="rId13"/>
    <p:sldId id="325" r:id="rId14"/>
    <p:sldId id="329" r:id="rId15"/>
    <p:sldId id="330" r:id="rId16"/>
    <p:sldId id="331" r:id="rId17"/>
    <p:sldId id="332" r:id="rId18"/>
    <p:sldId id="267" r:id="rId19"/>
    <p:sldId id="31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2" autoAdjust="0"/>
    <p:restoredTop sz="93109" autoAdjust="0"/>
  </p:normalViewPr>
  <p:slideViewPr>
    <p:cSldViewPr>
      <p:cViewPr varScale="1">
        <p:scale>
          <a:sx n="80" d="100"/>
          <a:sy n="80"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14B69AC6-3F40-40A7-9A45-F5DB8071C1ED}" type="datetimeFigureOut">
              <a:rPr lang="ru-RU" smtClean="0"/>
              <a:pPr>
                <a:defRPr/>
              </a:pPr>
              <a:t>14.05.2025</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2EE56554-7791-49BB-93AA-ED4A5F6F3268}" type="slidenum">
              <a:rPr lang="ru-RU" smtClean="0"/>
              <a:pPr>
                <a:defRPr/>
              </a:pPr>
              <a:t>‹#›</a:t>
            </a:fld>
            <a:endParaRPr lang="ru-RU"/>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45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28879381-F826-4C60-B6F1-FAEEDBE31255}" type="datetimeFigureOut">
              <a:rPr lang="ru-RU" smtClean="0"/>
              <a:pPr>
                <a:defRPr/>
              </a:pPr>
              <a:t>14.05.2025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7AA6FC8-9A1D-4D1F-8B83-8088873D7C1E}" type="slidenum">
              <a:rPr lang="ru-RU" smtClean="0"/>
              <a:pPr>
                <a:defRPr/>
              </a:pPr>
              <a:t>‹#›</a:t>
            </a:fld>
            <a:endParaRPr lang="ru-RU"/>
          </a:p>
        </p:txBody>
      </p:sp>
    </p:spTree>
    <p:extLst>
      <p:ext uri="{BB962C8B-B14F-4D97-AF65-F5344CB8AC3E}">
        <p14:creationId xmlns:p14="http://schemas.microsoft.com/office/powerpoint/2010/main" val="26924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F9D73AB7-FAF3-4E92-9295-C5BE543A6227}" type="datetimeFigureOut">
              <a:rPr lang="ru-RU" smtClean="0"/>
              <a:pPr>
                <a:defRPr/>
              </a:pPr>
              <a:t>14.05.2025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BCD87F5-F933-4EA8-A4C8-1CDD08C3C874}" type="slidenum">
              <a:rPr lang="ru-RU" smtClean="0"/>
              <a:pPr>
                <a:defRPr/>
              </a:pPr>
              <a:t>‹#›</a:t>
            </a:fld>
            <a:endParaRPr lang="ru-RU"/>
          </a:p>
        </p:txBody>
      </p:sp>
    </p:spTree>
    <p:extLst>
      <p:ext uri="{BB962C8B-B14F-4D97-AF65-F5344CB8AC3E}">
        <p14:creationId xmlns:p14="http://schemas.microsoft.com/office/powerpoint/2010/main" val="183384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3340E878-71F2-4719-A077-8E5A5F7D0BB1}" type="datetimeFigureOut">
              <a:rPr lang="ru-RU" smtClean="0"/>
              <a:pPr>
                <a:defRPr/>
              </a:pPr>
              <a:t>14.05.2025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EA1F312-E55B-460E-9644-2CB46ACD3044}" type="slidenum">
              <a:rPr lang="ru-RU" smtClean="0"/>
              <a:pPr>
                <a:defRPr/>
              </a:pPr>
              <a:t>‹#›</a:t>
            </a:fld>
            <a:endParaRPr lang="ru-RU"/>
          </a:p>
        </p:txBody>
      </p:sp>
    </p:spTree>
    <p:extLst>
      <p:ext uri="{BB962C8B-B14F-4D97-AF65-F5344CB8AC3E}">
        <p14:creationId xmlns:p14="http://schemas.microsoft.com/office/powerpoint/2010/main" val="14283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6810269-7063-47E0-8255-35829CE020C4}" type="datetimeFigureOut">
              <a:rPr lang="ru-RU" smtClean="0"/>
              <a:pPr>
                <a:defRPr/>
              </a:pPr>
              <a:t>14.05.2025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C43672-752A-4434-B2E0-18539E769E5F}" type="slidenum">
              <a:rPr lang="ru-RU" smtClean="0"/>
              <a:pPr>
                <a:defRPr/>
              </a:pPr>
              <a:t>‹#›</a:t>
            </a:fld>
            <a:endParaRPr lang="ru-RU"/>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28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FAAB49AA-3FD6-4346-A0A3-D5E0B7B16E07}" type="datetimeFigureOut">
              <a:rPr lang="ru-RU" smtClean="0"/>
              <a:pPr>
                <a:defRPr/>
              </a:pPr>
              <a:t>14.05.2025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8E277B5-11E0-4848-B039-E86792A01196}" type="slidenum">
              <a:rPr lang="ru-RU" smtClean="0"/>
              <a:pPr>
                <a:defRPr/>
              </a:pPr>
              <a:t>‹#›</a:t>
            </a:fld>
            <a:endParaRPr lang="ru-RU"/>
          </a:p>
        </p:txBody>
      </p:sp>
    </p:spTree>
    <p:extLst>
      <p:ext uri="{BB962C8B-B14F-4D97-AF65-F5344CB8AC3E}">
        <p14:creationId xmlns:p14="http://schemas.microsoft.com/office/powerpoint/2010/main" val="401433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77E08D26-C5F7-44A1-ABC0-8CBAD80FAC4F}" type="datetimeFigureOut">
              <a:rPr lang="ru-RU" smtClean="0"/>
              <a:pPr>
                <a:defRPr/>
              </a:pPr>
              <a:t>14.05.2025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060EBC9F-59C2-4759-98EB-9B48F7D908FF}" type="slidenum">
              <a:rPr lang="ru-RU" smtClean="0"/>
              <a:pPr>
                <a:defRPr/>
              </a:pPr>
              <a:t>‹#›</a:t>
            </a:fld>
            <a:endParaRPr lang="ru-RU"/>
          </a:p>
        </p:txBody>
      </p:sp>
    </p:spTree>
    <p:extLst>
      <p:ext uri="{BB962C8B-B14F-4D97-AF65-F5344CB8AC3E}">
        <p14:creationId xmlns:p14="http://schemas.microsoft.com/office/powerpoint/2010/main" val="17441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659D67B3-CE8D-4979-9FC8-9C8CBA89B36D}" type="datetimeFigureOut">
              <a:rPr lang="ru-RU" smtClean="0"/>
              <a:pPr>
                <a:defRPr/>
              </a:pPr>
              <a:t>14.05.2025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6183999E-4D10-460D-A689-271302AFAA3B}" type="slidenum">
              <a:rPr lang="ru-RU" smtClean="0"/>
              <a:pPr>
                <a:defRPr/>
              </a:pPr>
              <a:t>‹#›</a:t>
            </a:fld>
            <a:endParaRPr lang="ru-RU"/>
          </a:p>
        </p:txBody>
      </p:sp>
    </p:spTree>
    <p:extLst>
      <p:ext uri="{BB962C8B-B14F-4D97-AF65-F5344CB8AC3E}">
        <p14:creationId xmlns:p14="http://schemas.microsoft.com/office/powerpoint/2010/main" val="375175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E7ED21-41F8-40F8-8E31-D6CBAAA16963}" type="datetimeFigureOut">
              <a:rPr lang="ru-RU" smtClean="0"/>
              <a:pPr>
                <a:defRPr/>
              </a:pPr>
              <a:t>14.05.2025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AD48CBD-E669-4D65-AED6-02BA571B3816}" type="slidenum">
              <a:rPr lang="ru-RU" smtClean="0"/>
              <a:pPr>
                <a:defRPr/>
              </a:pPr>
              <a:t>‹#›</a:t>
            </a:fld>
            <a:endParaRPr lang="ru-RU"/>
          </a:p>
        </p:txBody>
      </p:sp>
    </p:spTree>
    <p:extLst>
      <p:ext uri="{BB962C8B-B14F-4D97-AF65-F5344CB8AC3E}">
        <p14:creationId xmlns:p14="http://schemas.microsoft.com/office/powerpoint/2010/main" val="420336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F979E71-E42A-415C-AFAC-56207C0BF977}" type="datetimeFigureOut">
              <a:rPr lang="ru-RU" smtClean="0"/>
              <a:pPr>
                <a:defRPr/>
              </a:pPr>
              <a:t>14.05.2025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03D934B-2559-46FC-A2EA-583E7AACA5C4}" type="slidenum">
              <a:rPr lang="ru-RU" smtClean="0"/>
              <a:pPr>
                <a:defRPr/>
              </a:pPr>
              <a:t>‹#›</a:t>
            </a:fld>
            <a:endParaRPr lang="ru-RU"/>
          </a:p>
        </p:txBody>
      </p:sp>
    </p:spTree>
    <p:extLst>
      <p:ext uri="{BB962C8B-B14F-4D97-AF65-F5344CB8AC3E}">
        <p14:creationId xmlns:p14="http://schemas.microsoft.com/office/powerpoint/2010/main" val="127092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806D47BD-43C0-442F-BA4B-682F4D57ACFB}" type="datetimeFigureOut">
              <a:rPr lang="ru-RU" smtClean="0"/>
              <a:pPr>
                <a:defRPr/>
              </a:pPr>
              <a:t>14.05.2025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503A399-6D1D-4027-AF1E-E62BD354B226}" type="slidenum">
              <a:rPr lang="ru-RU" smtClean="0"/>
              <a:pPr>
                <a:defRPr/>
              </a:pPr>
              <a:t>‹#›</a:t>
            </a:fld>
            <a:endParaRPr lang="ru-RU"/>
          </a:p>
        </p:txBody>
      </p:sp>
    </p:spTree>
    <p:extLst>
      <p:ext uri="{BB962C8B-B14F-4D97-AF65-F5344CB8AC3E}">
        <p14:creationId xmlns:p14="http://schemas.microsoft.com/office/powerpoint/2010/main" val="281274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B851AAE4-73D1-4F54-9CE0-F91A92F6E1C7}" type="datetimeFigureOut">
              <a:rPr lang="ru-RU" smtClean="0"/>
              <a:pPr>
                <a:defRPr/>
              </a:pPr>
              <a:t>14.05.2025</a:t>
            </a:fld>
            <a:endParaRPr lang="ru-RU"/>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ru-RU"/>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E0400D3A-23FC-4FCD-9C0D-2F41AD017ECD}" type="slidenum">
              <a:rPr lang="ru-RU" smtClean="0"/>
              <a:pPr>
                <a:defRPr/>
              </a:pPr>
              <a:t>‹#›</a:t>
            </a:fld>
            <a:endParaRPr lang="ru-RU"/>
          </a:p>
        </p:txBody>
      </p:sp>
    </p:spTree>
    <p:extLst>
      <p:ext uri="{BB962C8B-B14F-4D97-AF65-F5344CB8AC3E}">
        <p14:creationId xmlns:p14="http://schemas.microsoft.com/office/powerpoint/2010/main" val="18411318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857760"/>
            <a:ext cx="8553480" cy="1785950"/>
          </a:xfrm>
        </p:spPr>
        <p:txBody>
          <a:bodyPr/>
          <a:lstStyle/>
          <a:p>
            <a:pPr algn="ctr" fontAlgn="auto">
              <a:spcAft>
                <a:spcPts val="0"/>
              </a:spcAft>
              <a:defRPr/>
            </a:pPr>
            <a:r>
              <a:rPr lang="ru-RU" sz="8000" b="1" cap="none" dirty="0" smtClean="0">
                <a:solidFill>
                  <a:srgbClr val="C00000"/>
                </a:solidFill>
                <a:latin typeface="Monotype Corsiva" pitchFamily="66" charset="0"/>
              </a:rPr>
              <a:t>роман</a:t>
            </a:r>
            <a:r>
              <a:rPr lang="ru-RU" sz="8000" b="1" dirty="0" smtClean="0">
                <a:solidFill>
                  <a:srgbClr val="C00000"/>
                </a:solidFill>
                <a:latin typeface="Monotype Corsiva" pitchFamily="66" charset="0"/>
              </a:rPr>
              <a:t> «</a:t>
            </a:r>
            <a:r>
              <a:rPr lang="ru-RU" sz="8000" b="1" cap="none" dirty="0" smtClean="0">
                <a:solidFill>
                  <a:srgbClr val="C00000"/>
                </a:solidFill>
                <a:latin typeface="Monotype Corsiva" pitchFamily="66" charset="0"/>
              </a:rPr>
              <a:t>Дон Кихот</a:t>
            </a:r>
            <a:r>
              <a:rPr lang="ru-RU" sz="8000" b="1" dirty="0" smtClean="0">
                <a:solidFill>
                  <a:srgbClr val="C00000"/>
                </a:solidFill>
                <a:latin typeface="Monotype Corsiva" pitchFamily="66" charset="0"/>
              </a:rPr>
              <a:t>»</a:t>
            </a:r>
            <a:endParaRPr lang="ru-RU" sz="8000" b="1" dirty="0">
              <a:solidFill>
                <a:srgbClr val="C00000"/>
              </a:solidFill>
              <a:latin typeface="Monotype Corsiva" pitchFamily="66" charset="0"/>
            </a:endParaRPr>
          </a:p>
        </p:txBody>
      </p:sp>
      <p:sp>
        <p:nvSpPr>
          <p:cNvPr id="3" name="Подзаголовок 2"/>
          <p:cNvSpPr>
            <a:spLocks noGrp="1"/>
          </p:cNvSpPr>
          <p:nvPr>
            <p:ph type="subTitle" idx="1"/>
          </p:nvPr>
        </p:nvSpPr>
        <p:spPr>
          <a:xfrm>
            <a:off x="285750" y="714375"/>
            <a:ext cx="8572500" cy="4214813"/>
          </a:xfrm>
        </p:spPr>
        <p:txBody>
          <a:bodyPr>
            <a:noAutofit/>
          </a:bodyPr>
          <a:lstStyle/>
          <a:p>
            <a:pPr algn="r" fontAlgn="auto">
              <a:spcAft>
                <a:spcPts val="0"/>
              </a:spcAft>
              <a:buFont typeface="Wingdings 2"/>
              <a:buNone/>
              <a:defRPr/>
            </a:pPr>
            <a:r>
              <a:rPr lang="ru-RU" sz="6600" b="1" dirty="0" smtClean="0">
                <a:solidFill>
                  <a:srgbClr val="C00000"/>
                </a:solidFill>
                <a:latin typeface="Monotype Corsiva" pitchFamily="66" charset="0"/>
              </a:rPr>
              <a:t>Мигель </a:t>
            </a:r>
          </a:p>
          <a:p>
            <a:pPr algn="r" fontAlgn="auto">
              <a:spcAft>
                <a:spcPts val="0"/>
              </a:spcAft>
              <a:buFont typeface="Wingdings 2"/>
              <a:buNone/>
              <a:defRPr/>
            </a:pPr>
            <a:r>
              <a:rPr lang="ru-RU" sz="6600" b="1" dirty="0" smtClean="0">
                <a:solidFill>
                  <a:srgbClr val="C00000"/>
                </a:solidFill>
                <a:latin typeface="Monotype Corsiva" pitchFamily="66" charset="0"/>
              </a:rPr>
              <a:t>де Сервантес </a:t>
            </a:r>
          </a:p>
          <a:p>
            <a:pPr algn="r" fontAlgn="auto">
              <a:spcAft>
                <a:spcPts val="0"/>
              </a:spcAft>
              <a:buFont typeface="Wingdings 2"/>
              <a:buNone/>
              <a:defRPr/>
            </a:pPr>
            <a:r>
              <a:rPr lang="ru-RU" sz="6600" b="1" dirty="0" smtClean="0">
                <a:solidFill>
                  <a:srgbClr val="C00000"/>
                </a:solidFill>
                <a:latin typeface="Monotype Corsiva" pitchFamily="66" charset="0"/>
              </a:rPr>
              <a:t>Сааведра</a:t>
            </a:r>
          </a:p>
          <a:p>
            <a:pPr algn="r" fontAlgn="auto">
              <a:spcAft>
                <a:spcPts val="0"/>
              </a:spcAft>
              <a:buFont typeface="Wingdings 2"/>
              <a:buNone/>
              <a:defRPr/>
            </a:pPr>
            <a:r>
              <a:rPr lang="ru-RU" sz="6600" b="1" dirty="0" smtClean="0">
                <a:solidFill>
                  <a:srgbClr val="C00000"/>
                </a:solidFill>
                <a:latin typeface="Monotype Corsiva" pitchFamily="66" charset="0"/>
              </a:rPr>
              <a:t>1547-1616</a:t>
            </a:r>
            <a:endParaRPr lang="ru-RU" sz="6600" b="1" dirty="0">
              <a:solidFill>
                <a:srgbClr val="C00000"/>
              </a:solidFill>
              <a:latin typeface="Monotype Corsiva" pitchFamily="66" charset="0"/>
            </a:endParaRPr>
          </a:p>
        </p:txBody>
      </p:sp>
      <p:pic>
        <p:nvPicPr>
          <p:cNvPr id="4" name="Рисунок 3" descr="cervantes_1.jpg"/>
          <p:cNvPicPr>
            <a:picLocks noChangeAspect="1"/>
          </p:cNvPicPr>
          <p:nvPr/>
        </p:nvPicPr>
        <p:blipFill>
          <a:blip r:embed="rId2"/>
          <a:stretch>
            <a:fillRect/>
          </a:stretch>
        </p:blipFill>
        <p:spPr>
          <a:xfrm>
            <a:off x="500034" y="214290"/>
            <a:ext cx="3643338" cy="4864991"/>
          </a:xfrm>
          <a:prstGeom prst="rect">
            <a:avLst/>
          </a:prstGeom>
          <a:ln>
            <a:noFill/>
          </a:ln>
          <a:effectLst>
            <a:softEdge rad="112500"/>
          </a:effectLst>
        </p:spPr>
      </p:pic>
    </p:spTree>
    <p:extLst>
      <p:ext uri="{BB962C8B-B14F-4D97-AF65-F5344CB8AC3E}">
        <p14:creationId xmlns:p14="http://schemas.microsoft.com/office/powerpoint/2010/main" val="15604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a:bodyPr>
          <a:lstStyle/>
          <a:p>
            <a:pPr algn="ctr"/>
            <a:r>
              <a:rPr lang="ru-RU" sz="2400" i="1" dirty="0" smtClean="0">
                <a:solidFill>
                  <a:srgbClr val="C00000"/>
                </a:solidFill>
                <a:latin typeface="Arial Black" panose="020B0A04020102020204" pitchFamily="34" charset="0"/>
              </a:rPr>
              <a:t>САНЧО ПАНСА</a:t>
            </a:r>
            <a:endParaRPr lang="ru-RU" sz="2400" i="1" dirty="0">
              <a:solidFill>
                <a:srgbClr val="C00000"/>
              </a:solidFill>
              <a:latin typeface="Arial Black" panose="020B0A04020102020204" pitchFamily="34" charset="0"/>
            </a:endParaRPr>
          </a:p>
        </p:txBody>
      </p:sp>
      <p:pic>
        <p:nvPicPr>
          <p:cNvPr id="5122"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1412776"/>
            <a:ext cx="3787841" cy="4525962"/>
          </a:xfrm>
          <a:prstGeom prst="rect">
            <a:avLst/>
          </a:prstGeom>
          <a:noFill/>
          <a:extLst>
            <a:ext uri="{909E8E84-426E-40DD-AFC4-6F175D3DCCD1}">
              <a14:hiddenFill xmlns:a14="http://schemas.microsoft.com/office/drawing/2010/main">
                <a:solidFill>
                  <a:srgbClr val="FFFFFF"/>
                </a:solidFill>
              </a14:hiddenFill>
            </a:ext>
          </a:extLst>
        </p:spPr>
      </p:pic>
      <p:sp>
        <p:nvSpPr>
          <p:cNvPr id="5" name="Содержимое 3"/>
          <p:cNvSpPr txBox="1">
            <a:spLocks/>
          </p:cNvSpPr>
          <p:nvPr/>
        </p:nvSpPr>
        <p:spPr bwMode="auto">
          <a:xfrm>
            <a:off x="179512" y="1916832"/>
            <a:ext cx="396044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fontAlgn="auto">
              <a:spcAft>
                <a:spcPts val="0"/>
              </a:spcAft>
              <a:buFont typeface="Wingdings 2"/>
              <a:buChar char=""/>
              <a:defRPr/>
            </a:pPr>
            <a:r>
              <a:rPr lang="ru-RU" sz="2000" b="1" i="1" dirty="0" smtClean="0">
                <a:solidFill>
                  <a:srgbClr val="002060"/>
                </a:solidFill>
                <a:latin typeface="Arial Black" panose="020B0A04020102020204" pitchFamily="34" charset="0"/>
              </a:rPr>
              <a:t>Простому хлебопашцу </a:t>
            </a:r>
            <a:r>
              <a:rPr lang="ru-RU" sz="2000" b="1" i="1" dirty="0" err="1" smtClean="0">
                <a:solidFill>
                  <a:srgbClr val="002060"/>
                </a:solidFill>
                <a:latin typeface="Arial Black" panose="020B0A04020102020204" pitchFamily="34" charset="0"/>
              </a:rPr>
              <a:t>Санчо</a:t>
            </a:r>
            <a:r>
              <a:rPr lang="ru-RU" sz="2000" b="1" i="1" dirty="0" smtClean="0">
                <a:solidFill>
                  <a:srgbClr val="002060"/>
                </a:solidFill>
                <a:latin typeface="Arial Black" panose="020B0A04020102020204" pitchFamily="34" charset="0"/>
              </a:rPr>
              <a:t> </a:t>
            </a:r>
            <a:r>
              <a:rPr lang="ru-RU" sz="2000" b="1" i="1" dirty="0" err="1" smtClean="0">
                <a:solidFill>
                  <a:srgbClr val="002060"/>
                </a:solidFill>
                <a:latin typeface="Arial Black" panose="020B0A04020102020204" pitchFamily="34" charset="0"/>
              </a:rPr>
              <a:t>Панса</a:t>
            </a:r>
            <a:r>
              <a:rPr lang="ru-RU" sz="2000" b="1" i="1" dirty="0" smtClean="0">
                <a:solidFill>
                  <a:srgbClr val="002060"/>
                </a:solidFill>
                <a:latin typeface="Arial Black" panose="020B0A04020102020204" pitchFamily="34" charset="0"/>
              </a:rPr>
              <a:t>  Дон Кихот предложил стать оруженосцем и столько ему наобещал, что </a:t>
            </a:r>
            <a:r>
              <a:rPr lang="ru-RU" sz="2000" b="1" i="1" dirty="0" err="1" smtClean="0">
                <a:solidFill>
                  <a:srgbClr val="002060"/>
                </a:solidFill>
                <a:latin typeface="Arial Black" panose="020B0A04020102020204" pitchFamily="34" charset="0"/>
              </a:rPr>
              <a:t>Санчо</a:t>
            </a:r>
            <a:r>
              <a:rPr lang="ru-RU" sz="2000" b="1" i="1" dirty="0" smtClean="0">
                <a:solidFill>
                  <a:srgbClr val="002060"/>
                </a:solidFill>
                <a:latin typeface="Arial Black" panose="020B0A04020102020204" pitchFamily="34" charset="0"/>
              </a:rPr>
              <a:t> согласился, ведь он мечтал стать губернатором острова .</a:t>
            </a:r>
            <a:endParaRPr lang="ru-RU" sz="2000" b="1" i="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186848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4800" y="645466"/>
            <a:ext cx="8686800" cy="461665"/>
          </a:xfrm>
          <a:prstGeom prst="rect">
            <a:avLst/>
          </a:prstGeom>
        </p:spPr>
        <p:txBody>
          <a:bodyPr wrap="square">
            <a:spAutoFit/>
          </a:bodyPr>
          <a:lstStyle/>
          <a:p>
            <a:pPr algn="ctr"/>
            <a:r>
              <a:rPr lang="ru-RU" sz="2400" i="1" dirty="0" err="1" smtClean="0">
                <a:solidFill>
                  <a:srgbClr val="C00000"/>
                </a:solidFill>
                <a:latin typeface="Arial Black" panose="020B0A04020102020204" pitchFamily="34" charset="0"/>
              </a:rPr>
              <a:t>Санчо</a:t>
            </a:r>
            <a:r>
              <a:rPr lang="ru-RU" sz="2400" i="1" dirty="0" smtClean="0">
                <a:solidFill>
                  <a:srgbClr val="C00000"/>
                </a:solidFill>
                <a:latin typeface="Arial Black" panose="020B0A04020102020204" pitchFamily="34" charset="0"/>
              </a:rPr>
              <a:t> </a:t>
            </a:r>
            <a:r>
              <a:rPr lang="ru-RU" sz="2400" i="1" dirty="0" err="1" smtClean="0">
                <a:solidFill>
                  <a:srgbClr val="C00000"/>
                </a:solidFill>
                <a:latin typeface="Arial Black" panose="020B0A04020102020204" pitchFamily="34" charset="0"/>
              </a:rPr>
              <a:t>Пансо</a:t>
            </a:r>
            <a:r>
              <a:rPr lang="ru-RU" sz="2400" i="1" dirty="0" smtClean="0">
                <a:solidFill>
                  <a:srgbClr val="C00000"/>
                </a:solidFill>
                <a:latin typeface="Arial Black" panose="020B0A04020102020204" pitchFamily="34" charset="0"/>
              </a:rPr>
              <a:t> - верный оруженосец</a:t>
            </a:r>
          </a:p>
        </p:txBody>
      </p:sp>
      <p:sp>
        <p:nvSpPr>
          <p:cNvPr id="3" name="Объект 2"/>
          <p:cNvSpPr>
            <a:spLocks noGrp="1"/>
          </p:cNvSpPr>
          <p:nvPr>
            <p:ph idx="1"/>
          </p:nvPr>
        </p:nvSpPr>
        <p:spPr>
          <a:xfrm>
            <a:off x="304800" y="1412776"/>
            <a:ext cx="4483224" cy="5040560"/>
          </a:xfrm>
        </p:spPr>
        <p:txBody>
          <a:bodyPr/>
          <a:lstStyle/>
          <a:p>
            <a:pPr marL="0" indent="0">
              <a:buNone/>
            </a:pPr>
            <a:r>
              <a:rPr lang="ru-RU" sz="1600" b="1" i="1" dirty="0">
                <a:solidFill>
                  <a:srgbClr val="000000"/>
                </a:solidFill>
                <a:latin typeface="Arial Black" panose="020B0A04020102020204" pitchFamily="34" charset="0"/>
              </a:rPr>
              <a:t>Э</a:t>
            </a:r>
            <a:r>
              <a:rPr lang="ru-RU" sz="1600" i="1" dirty="0">
                <a:solidFill>
                  <a:srgbClr val="000000"/>
                </a:solidFill>
                <a:latin typeface="Arial Black" panose="020B0A04020102020204" pitchFamily="34" charset="0"/>
              </a:rPr>
              <a:t>то был человек </a:t>
            </a:r>
            <a:r>
              <a:rPr lang="ru-RU" sz="1600" i="1" dirty="0" smtClean="0">
                <a:solidFill>
                  <a:srgbClr val="000000"/>
                </a:solidFill>
                <a:latin typeface="Arial Black" panose="020B0A04020102020204" pitchFamily="34" charset="0"/>
              </a:rPr>
              <a:t>добропорядочный, </a:t>
            </a:r>
            <a:r>
              <a:rPr lang="ru-RU" sz="1600" i="1" dirty="0">
                <a:solidFill>
                  <a:srgbClr val="000000"/>
                </a:solidFill>
                <a:latin typeface="Arial Black" panose="020B0A04020102020204" pitchFamily="34" charset="0"/>
              </a:rPr>
              <a:t>однако ж мозги у него были сильно набекрень. Дон Кихот такого ему наговорил, такого наобещал и так сумел его убедить, что в конце концов бедный хлебопашец дал слово отправиться вместе с ним в качестве его оруженосца. </a:t>
            </a:r>
            <a:endParaRPr lang="ru-RU" sz="1600" i="1" dirty="0" smtClean="0">
              <a:solidFill>
                <a:srgbClr val="000000"/>
              </a:solidFill>
              <a:latin typeface="Arial Black" panose="020B0A04020102020204" pitchFamily="34" charset="0"/>
            </a:endParaRPr>
          </a:p>
          <a:p>
            <a:pPr marL="0" indent="0">
              <a:buNone/>
            </a:pPr>
            <a:r>
              <a:rPr lang="ru-RU" sz="1600" i="1" dirty="0" smtClean="0">
                <a:solidFill>
                  <a:srgbClr val="000000"/>
                </a:solidFill>
                <a:latin typeface="Arial Black" panose="020B0A04020102020204" pitchFamily="34" charset="0"/>
              </a:rPr>
              <a:t>Между </a:t>
            </a:r>
            <a:r>
              <a:rPr lang="ru-RU" sz="1600" i="1" dirty="0">
                <a:solidFill>
                  <a:srgbClr val="000000"/>
                </a:solidFill>
                <a:latin typeface="Arial Black" panose="020B0A04020102020204" pitchFamily="34" charset="0"/>
              </a:rPr>
              <a:t>прочим, Дон Кихот советовал ему особенно не мешкать, ибо вполне, дескать, может случиться, что он, Дон Кихот, в мгновение ока завоюет какой-нибудь остров и сделает его губернатором такового. </a:t>
            </a:r>
            <a:endParaRPr lang="ru-RU" sz="1600" i="1" dirty="0" smtClean="0">
              <a:solidFill>
                <a:srgbClr val="000000"/>
              </a:solidFill>
              <a:latin typeface="Arial Black" panose="020B0A04020102020204" pitchFamily="34" charset="0"/>
            </a:endParaRPr>
          </a:p>
          <a:p>
            <a:pPr marL="0" indent="0">
              <a:buNone/>
            </a:pPr>
            <a:r>
              <a:rPr lang="ru-RU" sz="1600" i="1" dirty="0" smtClean="0">
                <a:solidFill>
                  <a:srgbClr val="000000"/>
                </a:solidFill>
                <a:latin typeface="Arial Black" panose="020B0A04020102020204" pitchFamily="34" charset="0"/>
              </a:rPr>
              <a:t>Подобные </a:t>
            </a:r>
            <a:r>
              <a:rPr lang="ru-RU" sz="1600" i="1" dirty="0">
                <a:solidFill>
                  <a:srgbClr val="000000"/>
                </a:solidFill>
                <a:latin typeface="Arial Black" panose="020B0A04020102020204" pitchFamily="34" charset="0"/>
              </a:rPr>
              <a:t>обещания соблазнили его, и он согласился покинуть жену и детей и стать оруженосцем своего односельчанина.</a:t>
            </a:r>
          </a:p>
          <a:p>
            <a:endParaRPr lang="ru-RU" sz="1600" dirty="0"/>
          </a:p>
        </p:txBody>
      </p:sp>
      <p:pic>
        <p:nvPicPr>
          <p:cNvPr id="1026" name="Picture 2" descr="http://img1.reactor.cc/pics/post/full/Niko-Geyer-%D0%B0%D1%80%D1%82-%D0%BA%D1%80%D0%B0%D1%81%D0%B8%D0%B2%D1%8B%D0%B5-%D0%BA%D0%B0%D1%80%D1%82%D0%B8%D0%BD%D0%BA%D0%B8-%D0%B4%D0%BB%D0%B8%D0%BD%D0%BD%D0%BE%D0%BF%D0%BE%D1%81%D1%82-343176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16832"/>
            <a:ext cx="3435390" cy="3488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50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i="1" dirty="0">
                <a:solidFill>
                  <a:srgbClr val="C00000"/>
                </a:solidFill>
                <a:latin typeface="Arial Black" panose="020B0A04020102020204" pitchFamily="34" charset="0"/>
              </a:rPr>
              <a:t>Что объединяет героев?</a:t>
            </a:r>
          </a:p>
        </p:txBody>
      </p:sp>
      <p:sp>
        <p:nvSpPr>
          <p:cNvPr id="4" name="Объект 3"/>
          <p:cNvSpPr>
            <a:spLocks noGrp="1"/>
          </p:cNvSpPr>
          <p:nvPr>
            <p:ph idx="1"/>
          </p:nvPr>
        </p:nvSpPr>
        <p:spPr>
          <a:xfrm>
            <a:off x="304800" y="1554163"/>
            <a:ext cx="4195192" cy="2862322"/>
          </a:xfrm>
          <a:prstGeom prst="rect">
            <a:avLst/>
          </a:prstGeom>
        </p:spPr>
        <p:txBody>
          <a:bodyPr wrap="square">
            <a:spAutoFit/>
          </a:bodyPr>
          <a:lstStyle/>
          <a:p>
            <a:pPr marL="0" indent="0">
              <a:buNone/>
            </a:pPr>
            <a:r>
              <a:rPr lang="ru-RU" sz="1800" b="1" i="1" dirty="0">
                <a:solidFill>
                  <a:srgbClr val="002060"/>
                </a:solidFill>
                <a:latin typeface="Arial Black" panose="020B0A04020102020204" pitchFamily="34" charset="0"/>
              </a:rPr>
              <a:t>Н</a:t>
            </a:r>
            <a:r>
              <a:rPr lang="ru-RU" sz="1800" b="1" i="1" dirty="0" smtClean="0">
                <a:solidFill>
                  <a:srgbClr val="002060"/>
                </a:solidFill>
                <a:latin typeface="Arial Black" panose="020B0A04020102020204" pitchFamily="34" charset="0"/>
              </a:rPr>
              <a:t>есмотря </a:t>
            </a:r>
            <a:r>
              <a:rPr lang="ru-RU" sz="1800" b="1" i="1" dirty="0">
                <a:solidFill>
                  <a:srgbClr val="002060"/>
                </a:solidFill>
                <a:latin typeface="Arial Black" panose="020B0A04020102020204" pitchFamily="34" charset="0"/>
              </a:rPr>
              <a:t>на все различия, наших героев объединяет то, что они </a:t>
            </a:r>
            <a:r>
              <a:rPr lang="ru-RU" sz="1800" b="1" i="1" dirty="0">
                <a:solidFill>
                  <a:srgbClr val="C00000"/>
                </a:solidFill>
                <a:latin typeface="Arial Black" panose="020B0A04020102020204" pitchFamily="34" charset="0"/>
              </a:rPr>
              <a:t>добрые, человечные, немножко странные, способные искать лучшей судьбы. </a:t>
            </a:r>
            <a:r>
              <a:rPr lang="ru-RU" sz="1800" b="1" i="1" dirty="0">
                <a:solidFill>
                  <a:srgbClr val="002060"/>
                </a:solidFill>
                <a:latin typeface="Arial Black" panose="020B0A04020102020204" pitchFamily="34" charset="0"/>
              </a:rPr>
              <a:t>Пожалуй, именно таким был и сам Мигель де Сервантес. Такого же героя он и создал — доброго и БЛАГОРОДНОГО. </a:t>
            </a:r>
          </a:p>
        </p:txBody>
      </p:sp>
      <p:sp>
        <p:nvSpPr>
          <p:cNvPr id="5" name="Text Box 6"/>
          <p:cNvSpPr txBox="1">
            <a:spLocks noChangeArrowheads="1"/>
          </p:cNvSpPr>
          <p:nvPr/>
        </p:nvSpPr>
        <p:spPr bwMode="auto">
          <a:xfrm flipH="1">
            <a:off x="4644008" y="1628800"/>
            <a:ext cx="388843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rtl="0" eaLnBrk="0" fontAlgn="base" latinLnBrk="0" hangingPunct="0">
              <a:spcBef>
                <a:spcPct val="0"/>
              </a:spcBef>
              <a:spcAft>
                <a:spcPct val="0"/>
              </a:spcAft>
              <a:buClr>
                <a:schemeClr val="accent1"/>
              </a:buClr>
              <a:buSzPct val="60000"/>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6pPr>
            <a:lvl7pPr marL="2971800" indent="-228600" algn="l" rtl="0" eaLnBrk="0" fontAlgn="base" latinLnBrk="0" hangingPunct="0">
              <a:spcBef>
                <a:spcPct val="0"/>
              </a:spcBef>
              <a:spcAft>
                <a:spcPct val="0"/>
              </a:spcAft>
              <a:buClr>
                <a:schemeClr val="accent1"/>
              </a:buClr>
              <a:buSzPct val="60000"/>
              <a:buFont typeface="Wingdings 2"/>
              <a:buChar char=""/>
              <a:defRPr kumimoji="0" sz="1600" kern="1200">
                <a:solidFill>
                  <a:schemeClr val="tx1"/>
                </a:solidFill>
                <a:latin typeface="Arial" panose="020B0604020202020204" pitchFamily="34" charset="0"/>
                <a:ea typeface="+mn-ea"/>
                <a:cs typeface="Arial" panose="020B0604020202020204" pitchFamily="34" charset="0"/>
              </a:defRPr>
            </a:lvl7pPr>
            <a:lvl8pPr marL="3429000" indent="-228600" algn="l" rtl="0" eaLnBrk="0" fontAlgn="base" latinLnBrk="0" hangingPunct="0">
              <a:spcBef>
                <a:spcPct val="0"/>
              </a:spcBef>
              <a:spcAft>
                <a:spcPct val="0"/>
              </a:spcAft>
              <a:buClr>
                <a:schemeClr val="accent1"/>
              </a:buClr>
              <a:buSzPct val="60000"/>
              <a:buFont typeface="Wingdings 2"/>
              <a:buChar char=""/>
              <a:defRPr kumimoji="0" sz="1600" kern="1200" baseline="0">
                <a:solidFill>
                  <a:schemeClr val="tx1"/>
                </a:solidFill>
                <a:latin typeface="Arial" panose="020B0604020202020204" pitchFamily="34" charset="0"/>
                <a:ea typeface="+mn-ea"/>
                <a:cs typeface="Arial" panose="020B0604020202020204" pitchFamily="34" charset="0"/>
              </a:defRPr>
            </a:lvl8pPr>
            <a:lvl9pPr marL="3886200" indent="-228600" algn="l" rtl="0" eaLnBrk="0" fontAlgn="base" latinLnBrk="0" hangingPunct="0">
              <a:spcBef>
                <a:spcPct val="0"/>
              </a:spcBef>
              <a:spcAft>
                <a:spcPct val="0"/>
              </a:spcAft>
              <a:buClr>
                <a:schemeClr val="accent1"/>
              </a:buClr>
              <a:buSzPct val="60000"/>
              <a:buFont typeface="Wingdings 2"/>
              <a:buChar char=""/>
              <a:defRPr kumimoji="0" sz="1400" kern="1200" baseline="0">
                <a:solidFill>
                  <a:schemeClr val="tx1"/>
                </a:solidFill>
                <a:latin typeface="Arial" panose="020B0604020202020204" pitchFamily="34" charset="0"/>
                <a:ea typeface="+mn-ea"/>
                <a:cs typeface="Arial" panose="020B0604020202020204" pitchFamily="34" charset="0"/>
              </a:defRPr>
            </a:lvl9pPr>
          </a:lstStyle>
          <a:p>
            <a:pPr marL="0" indent="0" eaLnBrk="1" hangingPunct="1">
              <a:spcBef>
                <a:spcPct val="50000"/>
              </a:spcBef>
              <a:buFont typeface="Wingdings 2" pitchFamily="18" charset="2"/>
              <a:buNone/>
            </a:pPr>
            <a:r>
              <a:rPr lang="ru-RU" altLang="ru-RU" sz="2000" i="1" dirty="0" smtClean="0">
                <a:solidFill>
                  <a:srgbClr val="002060"/>
                </a:solidFill>
                <a:latin typeface="Arial Black" panose="020B0A04020102020204" pitchFamily="34" charset="0"/>
              </a:rPr>
              <a:t>Они желают искоренять всякого рода неправду, бороться со злом, защищать слабых и беззащитных; они отправляются на подвиги служения доброте, справедливости.</a:t>
            </a:r>
            <a:endParaRPr lang="ru-RU" altLang="ru-RU" sz="2000" i="1" dirty="0">
              <a:solidFill>
                <a:srgbClr val="002060"/>
              </a:solidFill>
              <a:latin typeface="Arial Black" panose="020B0A04020102020204" pitchFamily="34" charset="0"/>
            </a:endParaRPr>
          </a:p>
        </p:txBody>
      </p:sp>
      <p:pic>
        <p:nvPicPr>
          <p:cNvPr id="9218" name="Picture 2" descr="https://cdn2.static1-sima-land.com/items/2007851/1/700-n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183345"/>
            <a:ext cx="3456384" cy="25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102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rot="10800000" flipV="1">
            <a:off x="679563" y="332656"/>
            <a:ext cx="8458200" cy="576064"/>
          </a:xfrm>
        </p:spPr>
        <p:txBody>
          <a:bodyPr>
            <a:normAutofit/>
          </a:bodyPr>
          <a:lstStyle/>
          <a:p>
            <a:pPr algn="ctr" fontAlgn="auto">
              <a:spcAft>
                <a:spcPts val="0"/>
              </a:spcAft>
              <a:defRPr/>
            </a:pPr>
            <a:r>
              <a:rPr lang="ru-RU" sz="2400" i="1" dirty="0">
                <a:solidFill>
                  <a:srgbClr val="C00000"/>
                </a:solidFill>
                <a:latin typeface="Arial Black" panose="020B0A04020102020204" pitchFamily="34" charset="0"/>
              </a:rPr>
              <a:t>с чего же все началось</a:t>
            </a:r>
            <a:r>
              <a:rPr lang="ru-RU" sz="2400" i="1" dirty="0" smtClean="0">
                <a:solidFill>
                  <a:srgbClr val="C00000"/>
                </a:solidFill>
                <a:latin typeface="Arial Black" panose="020B0A04020102020204" pitchFamily="34" charset="0"/>
              </a:rPr>
              <a:t>:</a:t>
            </a:r>
            <a:endParaRPr lang="ru-RU" sz="2400" i="1" cap="none" dirty="0">
              <a:solidFill>
                <a:srgbClr val="C00000"/>
              </a:solidFill>
              <a:latin typeface="Arial Black" panose="020B0A04020102020204" pitchFamily="34" charset="0"/>
            </a:endParaRPr>
          </a:p>
        </p:txBody>
      </p:sp>
      <p:pic>
        <p:nvPicPr>
          <p:cNvPr id="6146"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98287" y="1096963"/>
            <a:ext cx="3611326" cy="4664075"/>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3"/>
          <p:cNvSpPr>
            <a:spLocks noGrp="1"/>
          </p:cNvSpPr>
          <p:nvPr>
            <p:ph type="body" sz="half" idx="2"/>
          </p:nvPr>
        </p:nvSpPr>
        <p:spPr>
          <a:xfrm>
            <a:off x="251520" y="888645"/>
            <a:ext cx="3960440" cy="5328592"/>
          </a:xfrm>
        </p:spPr>
        <p:txBody>
          <a:bodyPr/>
          <a:lstStyle/>
          <a:p>
            <a:r>
              <a:rPr lang="ru-RU" sz="1800" b="1" i="1" dirty="0" smtClean="0">
                <a:solidFill>
                  <a:srgbClr val="002060"/>
                </a:solidFill>
                <a:latin typeface="Arial Black" panose="020B0A04020102020204" pitchFamily="34" charset="0"/>
              </a:rPr>
              <a:t>Итак </a:t>
            </a:r>
            <a:r>
              <a:rPr lang="ru-RU" sz="1800" b="1" i="1" dirty="0">
                <a:solidFill>
                  <a:srgbClr val="002060"/>
                </a:solidFill>
                <a:latin typeface="Arial Black" panose="020B0A04020102020204" pitchFamily="34" charset="0"/>
              </a:rPr>
              <a:t>в путь…</a:t>
            </a:r>
            <a:br>
              <a:rPr lang="ru-RU" sz="1800" b="1" i="1" dirty="0">
                <a:solidFill>
                  <a:srgbClr val="002060"/>
                </a:solidFill>
                <a:latin typeface="Arial Black" panose="020B0A04020102020204" pitchFamily="34" charset="0"/>
              </a:rPr>
            </a:br>
            <a:r>
              <a:rPr lang="ru-RU" sz="1800" b="1" i="1" dirty="0">
                <a:solidFill>
                  <a:srgbClr val="002060"/>
                </a:solidFill>
                <a:latin typeface="Arial Black" panose="020B0A04020102020204" pitchFamily="34" charset="0"/>
              </a:rPr>
              <a:t>Дон Кихот сел на Росинанта, </a:t>
            </a:r>
            <a:br>
              <a:rPr lang="ru-RU" sz="1800" b="1" i="1" dirty="0">
                <a:solidFill>
                  <a:srgbClr val="002060"/>
                </a:solidFill>
                <a:latin typeface="Arial Black" panose="020B0A04020102020204" pitchFamily="34" charset="0"/>
              </a:rPr>
            </a:br>
            <a:r>
              <a:rPr lang="ru-RU" sz="1800" b="1" i="1" dirty="0" err="1">
                <a:solidFill>
                  <a:srgbClr val="002060"/>
                </a:solidFill>
                <a:latin typeface="Arial Black" panose="020B0A04020102020204" pitchFamily="34" charset="0"/>
              </a:rPr>
              <a:t>Санчо</a:t>
            </a:r>
            <a:r>
              <a:rPr lang="ru-RU" sz="1800" b="1" i="1" dirty="0">
                <a:solidFill>
                  <a:srgbClr val="002060"/>
                </a:solidFill>
                <a:latin typeface="Arial Black" panose="020B0A04020102020204" pitchFamily="34" charset="0"/>
              </a:rPr>
              <a:t> </a:t>
            </a:r>
            <a:r>
              <a:rPr lang="ru-RU" sz="1800" b="1" i="1" dirty="0" err="1">
                <a:solidFill>
                  <a:srgbClr val="002060"/>
                </a:solidFill>
                <a:latin typeface="Arial Black" panose="020B0A04020102020204" pitchFamily="34" charset="0"/>
              </a:rPr>
              <a:t>Панса</a:t>
            </a:r>
            <a:r>
              <a:rPr lang="ru-RU" sz="1800" b="1" i="1" dirty="0">
                <a:solidFill>
                  <a:srgbClr val="002060"/>
                </a:solidFill>
                <a:latin typeface="Arial Black" panose="020B0A04020102020204" pitchFamily="34" charset="0"/>
              </a:rPr>
              <a:t>  - на осла, </a:t>
            </a:r>
            <a:br>
              <a:rPr lang="ru-RU" sz="1800" b="1" i="1" dirty="0">
                <a:solidFill>
                  <a:srgbClr val="002060"/>
                </a:solidFill>
                <a:latin typeface="Arial Black" panose="020B0A04020102020204" pitchFamily="34" charset="0"/>
              </a:rPr>
            </a:br>
            <a:r>
              <a:rPr lang="ru-RU" sz="1800" b="1" i="1" dirty="0">
                <a:solidFill>
                  <a:srgbClr val="002060"/>
                </a:solidFill>
                <a:latin typeface="Arial Black" panose="020B0A04020102020204" pitchFamily="34" charset="0"/>
              </a:rPr>
              <a:t>и они отправились в путь. </a:t>
            </a:r>
            <a:endParaRPr lang="ru-RU" sz="1800" b="1" i="1" dirty="0" smtClean="0">
              <a:solidFill>
                <a:srgbClr val="002060"/>
              </a:solidFill>
              <a:latin typeface="Arial Black" panose="020B0A04020102020204" pitchFamily="34" charset="0"/>
            </a:endParaRPr>
          </a:p>
          <a:p>
            <a:endParaRPr lang="ru-RU" sz="1800" b="1" i="1" dirty="0">
              <a:solidFill>
                <a:srgbClr val="002060"/>
              </a:solidFill>
              <a:latin typeface="Arial Black" panose="020B0A04020102020204" pitchFamily="34" charset="0"/>
            </a:endParaRPr>
          </a:p>
          <a:p>
            <a:r>
              <a:rPr lang="ru-RU" sz="1800" b="1" i="1" dirty="0" smtClean="0">
                <a:solidFill>
                  <a:srgbClr val="C00000"/>
                </a:solidFill>
                <a:latin typeface="Arial Black" panose="020B0A04020102020204" pitchFamily="34" charset="0"/>
              </a:rPr>
              <a:t>«</a:t>
            </a:r>
            <a:r>
              <a:rPr lang="ru-RU" sz="1800" b="1" i="1" dirty="0">
                <a:solidFill>
                  <a:srgbClr val="C00000"/>
                </a:solidFill>
                <a:latin typeface="Arial Black" panose="020B0A04020102020204" pitchFamily="34" charset="0"/>
              </a:rPr>
              <a:t>Искоренять всякого рода неправду</a:t>
            </a:r>
            <a:r>
              <a:rPr lang="ru-RU" sz="1800" b="1" i="1" dirty="0" smtClean="0">
                <a:solidFill>
                  <a:srgbClr val="C00000"/>
                </a:solidFill>
                <a:latin typeface="Arial Black" panose="020B0A04020102020204" pitchFamily="34" charset="0"/>
              </a:rPr>
              <a:t>…».</a:t>
            </a:r>
          </a:p>
          <a:p>
            <a:endParaRPr lang="ru-RU" sz="1800" b="1" i="1" dirty="0">
              <a:solidFill>
                <a:srgbClr val="C00000"/>
              </a:solidFill>
              <a:latin typeface="Arial Black" panose="020B0A04020102020204" pitchFamily="34" charset="0"/>
            </a:endParaRPr>
          </a:p>
          <a:p>
            <a:r>
              <a:rPr lang="ru-RU" sz="1800" b="1" i="1" dirty="0">
                <a:solidFill>
                  <a:srgbClr val="002060"/>
                </a:solidFill>
                <a:latin typeface="Arial Black" panose="020B0A04020102020204" pitchFamily="34" charset="0"/>
              </a:rPr>
              <a:t>Прежде всего это очень </a:t>
            </a:r>
            <a:r>
              <a:rPr lang="ru-RU" sz="1800" b="1" i="1" dirty="0" smtClean="0">
                <a:solidFill>
                  <a:srgbClr val="002060"/>
                </a:solidFill>
                <a:latin typeface="Arial Black" panose="020B0A04020102020204" pitchFamily="34" charset="0"/>
              </a:rPr>
              <a:t>благородная </a:t>
            </a:r>
            <a:r>
              <a:rPr lang="ru-RU" sz="1800" b="1" i="1" dirty="0">
                <a:solidFill>
                  <a:srgbClr val="002060"/>
                </a:solidFill>
                <a:latin typeface="Arial Black" panose="020B0A04020102020204" pitchFamily="34" charset="0"/>
              </a:rPr>
              <a:t>цель: </a:t>
            </a:r>
            <a:r>
              <a:rPr lang="ru-RU" sz="1800" b="1" i="1" dirty="0">
                <a:solidFill>
                  <a:srgbClr val="C00000"/>
                </a:solidFill>
                <a:latin typeface="Arial Black" panose="020B0A04020102020204" pitchFamily="34" charset="0"/>
              </a:rPr>
              <a:t>бороться со злом. </a:t>
            </a:r>
            <a:r>
              <a:rPr lang="ru-RU" sz="1800" b="1" i="1" dirty="0" smtClean="0">
                <a:solidFill>
                  <a:srgbClr val="002060"/>
                </a:solidFill>
                <a:latin typeface="Arial Black" panose="020B0A04020102020204" pitchFamily="34" charset="0"/>
              </a:rPr>
              <a:t>Подражая рыцарям, Дон Кихот </a:t>
            </a:r>
            <a:r>
              <a:rPr lang="ru-RU" sz="1800" b="1" i="1" dirty="0">
                <a:solidFill>
                  <a:srgbClr val="002060"/>
                </a:solidFill>
                <a:latin typeface="Arial Black" panose="020B0A04020102020204" pitchFamily="34" charset="0"/>
              </a:rPr>
              <a:t>хочет стать лучше, чем он есть.</a:t>
            </a:r>
          </a:p>
          <a:p>
            <a:endParaRPr lang="ru-RU" sz="1800" b="1" i="1" dirty="0">
              <a:latin typeface="Arial Black" panose="020B0A04020102020204" pitchFamily="34" charset="0"/>
            </a:endParaRPr>
          </a:p>
        </p:txBody>
      </p:sp>
    </p:spTree>
    <p:extLst>
      <p:ext uri="{BB962C8B-B14F-4D97-AF65-F5344CB8AC3E}">
        <p14:creationId xmlns:p14="http://schemas.microsoft.com/office/powerpoint/2010/main" val="240913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3287"/>
            <a:ext cx="8458200" cy="504056"/>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4" name="Объект 3"/>
          <p:cNvSpPr>
            <a:spLocks noGrp="1"/>
          </p:cNvSpPr>
          <p:nvPr>
            <p:ph idx="1"/>
          </p:nvPr>
        </p:nvSpPr>
        <p:spPr>
          <a:xfrm>
            <a:off x="4101076" y="1576324"/>
            <a:ext cx="4814324" cy="5021028"/>
          </a:xfrm>
        </p:spPr>
        <p:txBody>
          <a:bodyPr/>
          <a:lstStyle/>
          <a:p>
            <a:pPr marL="0" lvl="0" indent="0" fontAlgn="auto">
              <a:spcAft>
                <a:spcPts val="0"/>
              </a:spcAft>
              <a:buClr>
                <a:srgbClr val="F0A22E"/>
              </a:buClr>
              <a:buNone/>
              <a:defRPr/>
            </a:pPr>
            <a:r>
              <a:rPr lang="ru-RU" sz="1800" b="1" i="1" dirty="0">
                <a:solidFill>
                  <a:srgbClr val="002060"/>
                </a:solidFill>
                <a:latin typeface="Arial Black" panose="020B0A04020102020204" pitchFamily="34" charset="0"/>
              </a:rPr>
              <a:t>По дороге они увидели ветряные мельницы, которые Дон Кихот принял за великанов. </a:t>
            </a:r>
          </a:p>
          <a:p>
            <a:pPr marL="0" lvl="0" indent="0" fontAlgn="auto">
              <a:spcAft>
                <a:spcPts val="0"/>
              </a:spcAft>
              <a:buClr>
                <a:srgbClr val="F0A22E"/>
              </a:buClr>
              <a:buNone/>
              <a:defRPr/>
            </a:pPr>
            <a:endParaRPr lang="ru-RU" sz="1800" b="1" i="1" dirty="0">
              <a:solidFill>
                <a:srgbClr val="002060"/>
              </a:solidFill>
              <a:latin typeface="Arial Black" panose="020B0A04020102020204" pitchFamily="34" charset="0"/>
            </a:endParaRPr>
          </a:p>
          <a:p>
            <a:pPr marL="0" lvl="0" indent="0">
              <a:buClr>
                <a:srgbClr val="F0A22E"/>
              </a:buClr>
              <a:buNone/>
            </a:pPr>
            <a:r>
              <a:rPr lang="ru-RU" sz="1800" b="1" i="1" dirty="0">
                <a:solidFill>
                  <a:srgbClr val="002060"/>
                </a:solidFill>
                <a:latin typeface="Arial Black" panose="020B0A04020102020204" pitchFamily="34" charset="0"/>
              </a:rPr>
              <a:t>Когда он бросился на мельницу с копьём, крыло её повернулось, разнесло копьё в щепки, а рыцаря сбросило на землю.</a:t>
            </a:r>
          </a:p>
          <a:p>
            <a:pPr marL="0" lvl="0" indent="0">
              <a:buClr>
                <a:srgbClr val="F0A22E"/>
              </a:buClr>
              <a:buNone/>
            </a:pPr>
            <a:endParaRPr lang="ru-RU" sz="1800" b="1" i="1" dirty="0">
              <a:solidFill>
                <a:srgbClr val="002060"/>
              </a:solidFill>
              <a:latin typeface="Arial Black" panose="020B0A04020102020204" pitchFamily="34" charset="0"/>
            </a:endParaRPr>
          </a:p>
          <a:p>
            <a:pPr marL="0" lvl="0" indent="0">
              <a:buClr>
                <a:srgbClr val="F0A22E"/>
              </a:buClr>
              <a:buNone/>
            </a:pPr>
            <a:r>
              <a:rPr lang="ru-RU" sz="1800" i="1" dirty="0" smtClean="0">
                <a:solidFill>
                  <a:srgbClr val="002060"/>
                </a:solidFill>
                <a:latin typeface="Arial Black" panose="020B0A04020102020204" pitchFamily="34" charset="0"/>
              </a:rPr>
              <a:t>НО </a:t>
            </a:r>
            <a:r>
              <a:rPr lang="ru-RU" sz="1800" i="1" dirty="0">
                <a:solidFill>
                  <a:srgbClr val="002060"/>
                </a:solidFill>
                <a:latin typeface="Arial Black" panose="020B0A04020102020204" pitchFamily="34" charset="0"/>
              </a:rPr>
              <a:t>в этом сражении он видит свой святой долг "стереть дурное семя с лица земли". Даже оказавшись поверженным, видя, что сражен он всего лишь крылом мельницы, герой не сдается, заявляя, что "мудрый </a:t>
            </a:r>
            <a:r>
              <a:rPr lang="ru-RU" sz="1800" i="1" dirty="0" err="1">
                <a:solidFill>
                  <a:srgbClr val="002060"/>
                </a:solidFill>
                <a:latin typeface="Arial Black" panose="020B0A04020102020204" pitchFamily="34" charset="0"/>
              </a:rPr>
              <a:t>Фрестон</a:t>
            </a:r>
            <a:r>
              <a:rPr lang="ru-RU" sz="1800" i="1" dirty="0">
                <a:solidFill>
                  <a:srgbClr val="002060"/>
                </a:solidFill>
                <a:latin typeface="Arial Black" panose="020B0A04020102020204" pitchFamily="34" charset="0"/>
              </a:rPr>
              <a:t>... превратил великанов в ветряные мельницы". </a:t>
            </a:r>
          </a:p>
          <a:p>
            <a:endParaRPr lang="ru-RU" dirty="0"/>
          </a:p>
        </p:txBody>
      </p:sp>
      <p:sp>
        <p:nvSpPr>
          <p:cNvPr id="3" name="Текст 2"/>
          <p:cNvSpPr>
            <a:spLocks noGrp="1"/>
          </p:cNvSpPr>
          <p:nvPr>
            <p:ph type="body" sz="half" idx="2"/>
          </p:nvPr>
        </p:nvSpPr>
        <p:spPr>
          <a:xfrm>
            <a:off x="457200" y="1844824"/>
            <a:ext cx="3008313" cy="3565376"/>
          </a:xfrm>
        </p:spPr>
        <p:txBody>
          <a:bodyPr/>
          <a:lstStyle/>
          <a:p>
            <a:endParaRPr lang="ru-RU" dirty="0"/>
          </a:p>
        </p:txBody>
      </p:sp>
      <p:pic>
        <p:nvPicPr>
          <p:cNvPr id="6" name="Picture 2" descr=" "/>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576388"/>
            <a:ext cx="3644900" cy="480536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31640" y="512677"/>
            <a:ext cx="6696744" cy="830997"/>
          </a:xfrm>
          <a:prstGeom prst="rect">
            <a:avLst/>
          </a:prstGeom>
        </p:spPr>
        <p:txBody>
          <a:bodyPr wrap="square">
            <a:spAutoFit/>
          </a:bodyPr>
          <a:lstStyle/>
          <a:p>
            <a:pPr algn="ctr"/>
            <a:endParaRPr lang="ru-RU" sz="2400" dirty="0" smtClean="0">
              <a:solidFill>
                <a:srgbClr val="C00000"/>
              </a:solidFill>
              <a:latin typeface="Arial Black" panose="020B0A04020102020204" pitchFamily="34" charset="0"/>
            </a:endParaRPr>
          </a:p>
          <a:p>
            <a:pPr algn="ctr"/>
            <a:r>
              <a:rPr lang="ru-RU" sz="2400" i="1" dirty="0">
                <a:solidFill>
                  <a:srgbClr val="C00000"/>
                </a:solidFill>
                <a:latin typeface="Arial Black" panose="020B0A04020102020204" pitchFamily="34" charset="0"/>
              </a:rPr>
              <a:t>б</a:t>
            </a:r>
            <a:r>
              <a:rPr lang="ru-RU" sz="2400" i="1" dirty="0" smtClean="0">
                <a:solidFill>
                  <a:srgbClr val="C00000"/>
                </a:solidFill>
                <a:latin typeface="Arial Black" panose="020B0A04020102020204" pitchFamily="34" charset="0"/>
              </a:rPr>
              <a:t>итва </a:t>
            </a:r>
            <a:r>
              <a:rPr lang="ru-RU" sz="2400" i="1" dirty="0">
                <a:solidFill>
                  <a:srgbClr val="C00000"/>
                </a:solidFill>
                <a:latin typeface="Arial Black" panose="020B0A04020102020204" pitchFamily="34" charset="0"/>
              </a:rPr>
              <a:t>с ветряными </a:t>
            </a:r>
            <a:r>
              <a:rPr lang="ru-RU" sz="2400" i="1" dirty="0" smtClean="0">
                <a:solidFill>
                  <a:srgbClr val="C00000"/>
                </a:solidFill>
                <a:latin typeface="Arial Black" panose="020B0A04020102020204" pitchFamily="34" charset="0"/>
              </a:rPr>
              <a:t>мельницами</a:t>
            </a:r>
            <a:endParaRPr lang="ru-RU" sz="2400" i="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3140002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832" y="116632"/>
            <a:ext cx="8458200" cy="792088"/>
          </a:xfrm>
        </p:spPr>
        <p:txBody>
          <a:bodyPr>
            <a:normAutofit/>
          </a:bodyPr>
          <a:lstStyle/>
          <a:p>
            <a:pPr algn="ctr"/>
            <a:r>
              <a:rPr lang="ru-RU" sz="2400" i="1" dirty="0">
                <a:solidFill>
                  <a:srgbClr val="C00000"/>
                </a:solidFill>
                <a:latin typeface="Arial Black" panose="020B0A04020102020204" pitchFamily="34" charset="0"/>
              </a:rPr>
              <a:t>С</a:t>
            </a:r>
            <a:r>
              <a:rPr lang="ru-RU" sz="2400" i="1" dirty="0" smtClean="0">
                <a:solidFill>
                  <a:srgbClr val="C00000"/>
                </a:solidFill>
                <a:latin typeface="Arial Black" panose="020B0A04020102020204" pitchFamily="34" charset="0"/>
              </a:rPr>
              <a:t>ражение со львами</a:t>
            </a:r>
            <a:endParaRPr lang="ru-RU" sz="2400" i="1" dirty="0">
              <a:solidFill>
                <a:srgbClr val="C00000"/>
              </a:solidFill>
              <a:latin typeface="Arial Black" panose="020B0A04020102020204" pitchFamily="34" charset="0"/>
            </a:endParaRPr>
          </a:p>
        </p:txBody>
      </p:sp>
      <p:sp>
        <p:nvSpPr>
          <p:cNvPr id="4" name="Объект 3"/>
          <p:cNvSpPr>
            <a:spLocks noGrp="1"/>
          </p:cNvSpPr>
          <p:nvPr>
            <p:ph idx="1"/>
          </p:nvPr>
        </p:nvSpPr>
        <p:spPr>
          <a:xfrm>
            <a:off x="5364088" y="1268760"/>
            <a:ext cx="3551312" cy="5232648"/>
          </a:xfrm>
        </p:spPr>
        <p:txBody>
          <a:bodyPr/>
          <a:lstStyle/>
          <a:p>
            <a:pPr marL="0" indent="0">
              <a:buNone/>
            </a:pPr>
            <a:r>
              <a:rPr lang="ru-RU" sz="1400" i="1" dirty="0">
                <a:solidFill>
                  <a:schemeClr val="accent3">
                    <a:lumMod val="50000"/>
                  </a:schemeClr>
                </a:solidFill>
                <a:latin typeface="Arial Black" panose="020B0A04020102020204" pitchFamily="34" charset="0"/>
              </a:rPr>
              <a:t>Вот как это происходило. Как всегда, интересны подробности. На вопрос Дон Кихота – что в повозке, погонщик отвечает так.</a:t>
            </a:r>
          </a:p>
          <a:p>
            <a:pPr marL="0" indent="0">
              <a:buNone/>
            </a:pPr>
            <a:r>
              <a:rPr lang="ru-RU" sz="1400" i="1" dirty="0">
                <a:solidFill>
                  <a:schemeClr val="accent3">
                    <a:lumMod val="50000"/>
                  </a:schemeClr>
                </a:solidFill>
                <a:latin typeface="Arial Black" panose="020B0A04020102020204" pitchFamily="34" charset="0"/>
              </a:rPr>
              <a:t>«– Повозка моя, а везу я клетку с двумя свирепыми львами, которых губернатор </a:t>
            </a:r>
            <a:r>
              <a:rPr lang="ru-RU" sz="1400" i="1" dirty="0" err="1">
                <a:solidFill>
                  <a:schemeClr val="accent3">
                    <a:lumMod val="50000"/>
                  </a:schemeClr>
                </a:solidFill>
                <a:latin typeface="Arial Black" panose="020B0A04020102020204" pitchFamily="34" charset="0"/>
              </a:rPr>
              <a:t>оранский</a:t>
            </a:r>
            <a:r>
              <a:rPr lang="ru-RU" sz="1400" i="1" dirty="0">
                <a:solidFill>
                  <a:schemeClr val="accent3">
                    <a:lumMod val="50000"/>
                  </a:schemeClr>
                </a:solidFill>
                <a:latin typeface="Arial Black" panose="020B0A04020102020204" pitchFamily="34" charset="0"/>
              </a:rPr>
              <a:t> отсылает ко двору в подарок его величеству, флаги же – государя нашего короля в знак того, что везем мы его достояние.</a:t>
            </a:r>
          </a:p>
          <a:p>
            <a:pPr marL="0" indent="0">
              <a:buNone/>
            </a:pPr>
            <a:r>
              <a:rPr lang="ru-RU" sz="1400" i="1" dirty="0">
                <a:solidFill>
                  <a:schemeClr val="accent3">
                    <a:lumMod val="50000"/>
                  </a:schemeClr>
                </a:solidFill>
                <a:latin typeface="Arial Black" panose="020B0A04020102020204" pitchFamily="34" charset="0"/>
              </a:rPr>
              <a:t>– А как велики эти львы? – </a:t>
            </a:r>
            <a:r>
              <a:rPr lang="ru-RU" sz="1400" i="1" dirty="0" smtClean="0">
                <a:solidFill>
                  <a:schemeClr val="accent3">
                    <a:lumMod val="50000"/>
                  </a:schemeClr>
                </a:solidFill>
                <a:latin typeface="Arial Black" panose="020B0A04020102020204" pitchFamily="34" charset="0"/>
              </a:rPr>
              <a:t>спросил </a:t>
            </a:r>
            <a:r>
              <a:rPr lang="ru-RU" sz="1400" i="1" dirty="0">
                <a:solidFill>
                  <a:schemeClr val="accent3">
                    <a:lumMod val="50000"/>
                  </a:schemeClr>
                </a:solidFill>
                <a:latin typeface="Arial Black" panose="020B0A04020102020204" pitchFamily="34" charset="0"/>
              </a:rPr>
              <a:t>Дон Кихот. </a:t>
            </a:r>
            <a:endParaRPr lang="ru-RU" sz="1400" i="1" dirty="0" smtClean="0">
              <a:solidFill>
                <a:schemeClr val="accent3">
                  <a:lumMod val="50000"/>
                </a:schemeClr>
              </a:solidFill>
              <a:latin typeface="Arial Black" panose="020B0A04020102020204" pitchFamily="34" charset="0"/>
            </a:endParaRPr>
          </a:p>
          <a:p>
            <a:pPr marL="0" indent="0">
              <a:buNone/>
            </a:pPr>
            <a:r>
              <a:rPr lang="ru-RU" sz="1400" i="1" dirty="0" smtClean="0">
                <a:solidFill>
                  <a:schemeClr val="accent3">
                    <a:lumMod val="50000"/>
                  </a:schemeClr>
                </a:solidFill>
                <a:latin typeface="Arial Black" panose="020B0A04020102020204" pitchFamily="34" charset="0"/>
              </a:rPr>
              <a:t>– </a:t>
            </a:r>
            <a:r>
              <a:rPr lang="ru-RU" sz="1400" i="1" dirty="0">
                <a:solidFill>
                  <a:schemeClr val="accent3">
                    <a:lumMod val="50000"/>
                  </a:schemeClr>
                </a:solidFill>
                <a:latin typeface="Arial Black" panose="020B0A04020102020204" pitchFamily="34" charset="0"/>
              </a:rPr>
              <a:t>Столь велики… что крупнее их или даже таких, как они, еще ни разу из Африки в Испанию не привозили. Я – львиный сторож, много львов перевез на своем веку, но таких, как эти, еще не приходилось. Это – лев и львица – лев в передней клетке, а львица в задней, и сейчас они голодные, потому с утра еще ничего не ели…</a:t>
            </a:r>
          </a:p>
          <a:p>
            <a:endParaRPr lang="ru-RU" sz="1400" b="1" i="1" dirty="0">
              <a:solidFill>
                <a:srgbClr val="002060"/>
              </a:solidFill>
              <a:latin typeface="Arial Black" panose="020B0A04020102020204" pitchFamily="34" charset="0"/>
            </a:endParaRPr>
          </a:p>
        </p:txBody>
      </p:sp>
      <p:sp>
        <p:nvSpPr>
          <p:cNvPr id="3" name="Текст 2"/>
          <p:cNvSpPr>
            <a:spLocks noGrp="1"/>
          </p:cNvSpPr>
          <p:nvPr>
            <p:ph type="body" sz="half" idx="2"/>
          </p:nvPr>
        </p:nvSpPr>
        <p:spPr>
          <a:xfrm>
            <a:off x="251520" y="1268760"/>
            <a:ext cx="2232248" cy="5112568"/>
          </a:xfrm>
        </p:spPr>
        <p:txBody>
          <a:bodyPr/>
          <a:lstStyle/>
          <a:p>
            <a:endParaRPr lang="ru-RU"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endParaRPr lang="ru-RU"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r>
              <a:rPr lang="ru-RU"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Далее </a:t>
            </a:r>
            <a:r>
              <a:rPr lang="ru-RU"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мы встречаем его, решившего сразиться со львами, которых, как он уверен, специально послал волшебник, чтобы устрашить его, Дон Кихота Ламанчского. Когда же львы не пожелали выйти из клетки, герой представил это так, что они побоялись его и не явились на сражение. </a:t>
            </a:r>
            <a:endParaRPr lang="ru-RU" dirty="0"/>
          </a:p>
        </p:txBody>
      </p:sp>
      <p:pic>
        <p:nvPicPr>
          <p:cNvPr id="10242" name="Picture 2" descr="https://www.neizvestniy-geniy.ru/images/works/photo/2016/07/163808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268760"/>
            <a:ext cx="259228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3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458200" cy="648072"/>
          </a:xfrm>
        </p:spPr>
        <p:txBody>
          <a:bodyPr>
            <a:normAutofit/>
          </a:bodyPr>
          <a:lstStyle/>
          <a:p>
            <a:pPr algn="ctr"/>
            <a:r>
              <a:rPr lang="ru-RU" sz="2400" i="1" dirty="0" smtClean="0">
                <a:solidFill>
                  <a:srgbClr val="C00000"/>
                </a:solidFill>
                <a:latin typeface="Arial Black" panose="020B0A04020102020204" pitchFamily="34" charset="0"/>
              </a:rPr>
              <a:t>Ещё одно сражение</a:t>
            </a:r>
            <a:endParaRPr lang="ru-RU" sz="2400" i="1" dirty="0">
              <a:solidFill>
                <a:srgbClr val="C00000"/>
              </a:solidFill>
              <a:latin typeface="Arial Black" panose="020B0A04020102020204" pitchFamily="34" charset="0"/>
            </a:endParaRPr>
          </a:p>
        </p:txBody>
      </p:sp>
      <p:sp>
        <p:nvSpPr>
          <p:cNvPr id="5" name="Объект 4"/>
          <p:cNvSpPr>
            <a:spLocks noGrp="1"/>
          </p:cNvSpPr>
          <p:nvPr>
            <p:ph idx="1"/>
          </p:nvPr>
        </p:nvSpPr>
        <p:spPr>
          <a:xfrm>
            <a:off x="4139952" y="1556792"/>
            <a:ext cx="4775448" cy="4579715"/>
          </a:xfrm>
          <a:prstGeom prst="rect">
            <a:avLst/>
          </a:prstGeom>
        </p:spPr>
        <p:txBody>
          <a:bodyPr wrap="square">
            <a:spAutoFit/>
          </a:bodyPr>
          <a:lstStyle/>
          <a:p>
            <a:pPr marL="0" indent="0">
              <a:buNone/>
            </a:pPr>
            <a:r>
              <a:rPr lang="ru-RU" sz="1800" i="1" dirty="0" smtClean="0">
                <a:latin typeface="Arial Black" panose="020B0A04020102020204" pitchFamily="34" charset="0"/>
              </a:rPr>
              <a:t>Далее странники повстречали </a:t>
            </a:r>
            <a:r>
              <a:rPr lang="ru-RU" sz="1800" i="1" dirty="0">
                <a:latin typeface="Arial Black" panose="020B0A04020102020204" pitchFamily="34" charset="0"/>
              </a:rPr>
              <a:t>стадо баранов. Дон Кихот был уверен, что и в этот раз не обошлось без колдовства коварного </a:t>
            </a:r>
            <a:r>
              <a:rPr lang="ru-RU" sz="1800" i="1" dirty="0" err="1">
                <a:latin typeface="Arial Black" panose="020B0A04020102020204" pitchFamily="34" charset="0"/>
              </a:rPr>
              <a:t>Фрестона</a:t>
            </a:r>
            <a:r>
              <a:rPr lang="ru-RU" sz="1800" i="1" dirty="0">
                <a:latin typeface="Arial Black" panose="020B0A04020102020204" pitchFamily="34" charset="0"/>
              </a:rPr>
              <a:t>, и могущественные армии были превращены в домашних животных. </a:t>
            </a:r>
            <a:endParaRPr lang="en-US" sz="1800" i="1" dirty="0" smtClean="0">
              <a:latin typeface="Arial Black" panose="020B0A04020102020204" pitchFamily="34" charset="0"/>
            </a:endParaRPr>
          </a:p>
          <a:p>
            <a:pPr marL="0" indent="0">
              <a:buNone/>
            </a:pPr>
            <a:r>
              <a:rPr lang="ru-RU" sz="1800" i="1" dirty="0" err="1" smtClean="0">
                <a:latin typeface="Arial Black" panose="020B0A04020102020204" pitchFamily="34" charset="0"/>
              </a:rPr>
              <a:t>Санчо</a:t>
            </a:r>
            <a:r>
              <a:rPr lang="ru-RU" sz="1800" i="1" dirty="0" smtClean="0">
                <a:latin typeface="Arial Black" panose="020B0A04020102020204" pitchFamily="34" charset="0"/>
              </a:rPr>
              <a:t> </a:t>
            </a:r>
            <a:r>
              <a:rPr lang="ru-RU" sz="1800" i="1" dirty="0" err="1">
                <a:latin typeface="Arial Black" panose="020B0A04020102020204" pitchFamily="34" charset="0"/>
              </a:rPr>
              <a:t>Панса</a:t>
            </a:r>
            <a:r>
              <a:rPr lang="ru-RU" sz="1800" i="1" dirty="0">
                <a:latin typeface="Arial Black" panose="020B0A04020102020204" pitchFamily="34" charset="0"/>
              </a:rPr>
              <a:t> хотел было разубедить в этом рыцаря, но бесполезно. Дон Кихоту не терпелось принять участие в сражении, но он был вынужден ретироваться под градом камней, которыми его закидали возмущенные пастухи</a:t>
            </a:r>
            <a:r>
              <a:rPr lang="ru-RU" sz="1800" i="1" dirty="0" smtClean="0">
                <a:latin typeface="Arial Black" panose="020B0A04020102020204" pitchFamily="34" charset="0"/>
              </a:rPr>
              <a:t>.                </a:t>
            </a:r>
            <a:endParaRPr lang="ru-RU" sz="1800" i="1" dirty="0">
              <a:latin typeface="Arial Black" panose="020B0A04020102020204" pitchFamily="34" charset="0"/>
            </a:endParaRPr>
          </a:p>
        </p:txBody>
      </p:sp>
      <p:sp>
        <p:nvSpPr>
          <p:cNvPr id="3" name="Текст 2"/>
          <p:cNvSpPr>
            <a:spLocks noGrp="1"/>
          </p:cNvSpPr>
          <p:nvPr>
            <p:ph type="body" sz="half" idx="2"/>
          </p:nvPr>
        </p:nvSpPr>
        <p:spPr>
          <a:xfrm>
            <a:off x="457200" y="1556793"/>
            <a:ext cx="3106688" cy="4248471"/>
          </a:xfrm>
        </p:spPr>
        <p:txBody>
          <a:bodyPr/>
          <a:lstStyle/>
          <a:p>
            <a:endParaRPr lang="ru-RU" dirty="0"/>
          </a:p>
        </p:txBody>
      </p:sp>
      <p:pic>
        <p:nvPicPr>
          <p:cNvPr id="7" name="Picture 2" descr="http://az.lib.ru/img/a/andreewskaja_w_p/text_1896_don-quihot_lamanchskiy-oldorfo/a4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56791"/>
            <a:ext cx="3682752" cy="452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26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458200" cy="520700"/>
          </a:xfrm>
        </p:spPr>
        <p:txBody>
          <a:bodyPr/>
          <a:lstStyle/>
          <a:p>
            <a:pPr algn="ctr"/>
            <a:r>
              <a:rPr lang="ru-RU" sz="2400" b="0" i="1" dirty="0">
                <a:solidFill>
                  <a:srgbClr val="C00000"/>
                </a:solidFill>
                <a:latin typeface="Arial Black" panose="020B0A04020102020204" pitchFamily="34" charset="0"/>
              </a:rPr>
              <a:t>подведём итоги</a:t>
            </a:r>
            <a:endParaRPr lang="ru-RU" dirty="0"/>
          </a:p>
        </p:txBody>
      </p:sp>
      <p:sp>
        <p:nvSpPr>
          <p:cNvPr id="4" name="Объект 3"/>
          <p:cNvSpPr>
            <a:spLocks noGrp="1"/>
          </p:cNvSpPr>
          <p:nvPr>
            <p:ph idx="1"/>
          </p:nvPr>
        </p:nvSpPr>
        <p:spPr>
          <a:xfrm>
            <a:off x="5220072" y="1069380"/>
            <a:ext cx="3600400" cy="4879900"/>
          </a:xfrm>
        </p:spPr>
        <p:txBody>
          <a:bodyPr/>
          <a:lstStyle/>
          <a:p>
            <a:pPr marL="0" lvl="0" indent="0">
              <a:spcBef>
                <a:spcPct val="50000"/>
              </a:spcBef>
              <a:buClrTx/>
              <a:buSzTx/>
              <a:buNone/>
            </a:pPr>
            <a:endParaRPr lang="en-US" altLang="ru-RU" sz="1600" i="1" dirty="0" smtClean="0">
              <a:solidFill>
                <a:schemeClr val="accent6">
                  <a:lumMod val="75000"/>
                </a:schemeClr>
              </a:solidFill>
              <a:latin typeface="Arial Black" panose="020B0A04020102020204" pitchFamily="34" charset="0"/>
            </a:endParaRPr>
          </a:p>
          <a:p>
            <a:pPr marL="0" lvl="0" indent="0">
              <a:spcBef>
                <a:spcPct val="50000"/>
              </a:spcBef>
              <a:buClrTx/>
              <a:buSzTx/>
              <a:buNone/>
            </a:pPr>
            <a:endParaRPr lang="en-US" altLang="ru-RU" sz="1600" i="1" dirty="0">
              <a:solidFill>
                <a:schemeClr val="accent6">
                  <a:lumMod val="75000"/>
                </a:schemeClr>
              </a:solidFill>
              <a:latin typeface="Arial Black" panose="020B0A04020102020204" pitchFamily="34" charset="0"/>
            </a:endParaRPr>
          </a:p>
          <a:p>
            <a:pPr marL="0" lvl="0" indent="0">
              <a:spcBef>
                <a:spcPct val="50000"/>
              </a:spcBef>
              <a:buClrTx/>
              <a:buSzTx/>
              <a:buNone/>
            </a:pPr>
            <a:r>
              <a:rPr lang="ru-RU" altLang="ru-RU" sz="1600" i="1" dirty="0" smtClean="0">
                <a:solidFill>
                  <a:schemeClr val="accent6">
                    <a:lumMod val="75000"/>
                  </a:schemeClr>
                </a:solidFill>
                <a:latin typeface="Arial Black" panose="020B0A04020102020204" pitchFamily="34" charset="0"/>
              </a:rPr>
              <a:t>Весь </a:t>
            </a:r>
            <a:r>
              <a:rPr lang="ru-RU" altLang="ru-RU" sz="1600" i="1" dirty="0">
                <a:solidFill>
                  <a:schemeClr val="accent6">
                    <a:lumMod val="75000"/>
                  </a:schemeClr>
                </a:solidFill>
                <a:latin typeface="Arial Black" panose="020B0A04020102020204" pitchFamily="34" charset="0"/>
              </a:rPr>
              <a:t>жизненный путь героя и злополучные «подвиги» - пародия на рыцарские странствования в романах. </a:t>
            </a:r>
          </a:p>
          <a:p>
            <a:pPr marL="0" lvl="0" indent="0">
              <a:spcBef>
                <a:spcPct val="50000"/>
              </a:spcBef>
              <a:buClrTx/>
              <a:buSzTx/>
              <a:buNone/>
            </a:pPr>
            <a:r>
              <a:rPr lang="ru-RU" altLang="ru-RU" sz="1600" i="1" dirty="0">
                <a:solidFill>
                  <a:schemeClr val="accent6">
                    <a:lumMod val="75000"/>
                  </a:schemeClr>
                </a:solidFill>
                <a:latin typeface="Arial Black" panose="020B0A04020102020204" pitchFamily="34" charset="0"/>
              </a:rPr>
              <a:t>Он добрый, храбрый, справедливый.</a:t>
            </a:r>
          </a:p>
          <a:p>
            <a:pPr marL="0" lvl="0" indent="0">
              <a:spcBef>
                <a:spcPct val="50000"/>
              </a:spcBef>
              <a:buClrTx/>
              <a:buSzTx/>
              <a:buNone/>
            </a:pPr>
            <a:r>
              <a:rPr lang="ru-RU" altLang="ru-RU" sz="1600" i="1" dirty="0">
                <a:solidFill>
                  <a:schemeClr val="accent6">
                    <a:lumMod val="75000"/>
                  </a:schemeClr>
                </a:solidFill>
                <a:latin typeface="Arial Black" panose="020B0A04020102020204" pitchFamily="34" charset="0"/>
              </a:rPr>
              <a:t> Цели его благородны, и мы уважаем его за это. Кодекс рыцарской чести, служения которому посвящает себя ДОН Кихот, был значительным достижением человечества и </a:t>
            </a:r>
            <a:r>
              <a:rPr lang="ru-RU" altLang="ru-RU" sz="1600" i="1" dirty="0" smtClean="0">
                <a:solidFill>
                  <a:schemeClr val="accent6">
                    <a:lumMod val="75000"/>
                  </a:schemeClr>
                </a:solidFill>
                <a:latin typeface="Arial Black" panose="020B0A04020102020204" pitchFamily="34" charset="0"/>
              </a:rPr>
              <a:t>утверждал </a:t>
            </a:r>
            <a:r>
              <a:rPr lang="ru-RU" altLang="ru-RU" sz="1600" i="1" dirty="0">
                <a:solidFill>
                  <a:schemeClr val="accent6">
                    <a:lumMod val="75000"/>
                  </a:schemeClr>
                </a:solidFill>
                <a:latin typeface="Arial Black" panose="020B0A04020102020204" pitchFamily="34" charset="0"/>
              </a:rPr>
              <a:t>жизненность на все времена.</a:t>
            </a:r>
          </a:p>
          <a:p>
            <a:endParaRPr lang="ru-RU" dirty="0"/>
          </a:p>
        </p:txBody>
      </p:sp>
      <p:sp>
        <p:nvSpPr>
          <p:cNvPr id="3" name="Текст 2"/>
          <p:cNvSpPr>
            <a:spLocks noGrp="1"/>
          </p:cNvSpPr>
          <p:nvPr>
            <p:ph type="body" sz="half" idx="2"/>
          </p:nvPr>
        </p:nvSpPr>
        <p:spPr>
          <a:xfrm>
            <a:off x="251520" y="1069380"/>
            <a:ext cx="4857800" cy="3295724"/>
          </a:xfrm>
        </p:spPr>
        <p:txBody>
          <a:bodyPr/>
          <a:lstStyle/>
          <a:p>
            <a:r>
              <a:rPr lang="ru-RU" sz="1600" b="1" i="1" dirty="0">
                <a:solidFill>
                  <a:srgbClr val="002060"/>
                </a:solidFill>
                <a:latin typeface="Arial Black" panose="020B0A04020102020204" pitchFamily="34" charset="0"/>
              </a:rPr>
              <a:t>Дон Кихот очень хотел совершать подвиги, побеждать страшных великанов, спасать прекрасных дам. Но в его время уже не было великанов, сражаться было не с кем. А желание у рыцаря было </a:t>
            </a:r>
            <a:r>
              <a:rPr lang="ru-RU" sz="1600" b="1" i="1" dirty="0" smtClean="0">
                <a:solidFill>
                  <a:srgbClr val="002060"/>
                </a:solidFill>
                <a:latin typeface="Arial Black" panose="020B0A04020102020204" pitchFamily="34" charset="0"/>
              </a:rPr>
              <a:t>большое. Вот </a:t>
            </a:r>
            <a:r>
              <a:rPr lang="ru-RU" sz="1600" b="1" i="1" dirty="0">
                <a:solidFill>
                  <a:srgbClr val="002060"/>
                </a:solidFill>
                <a:latin typeface="Arial Black" panose="020B0A04020102020204" pitchFamily="34" charset="0"/>
              </a:rPr>
              <a:t>он и принял мельницу за великана и сразу вступил с ним в схватку. После этого сражения он уже мог считать себя бывалым воином.</a:t>
            </a:r>
          </a:p>
          <a:p>
            <a:endParaRPr lang="ru-RU" sz="1600" dirty="0">
              <a:latin typeface="Arial Black" panose="020B0A04020102020204" pitchFamily="34" charset="0"/>
            </a:endParaRPr>
          </a:p>
        </p:txBody>
      </p:sp>
      <p:pic>
        <p:nvPicPr>
          <p:cNvPr id="2052" name="Picture 4" descr="https://assets.rebelmouse.io/eyJhbGciOiJIUzI1NiIsInR5cCI6IkpXVCJ9.eyJpbWFnZSI6Imh0dHBzOi8vYXNzZXRzLnJibC5tcy8xODU5NzYwMS9vcmlnaW4uanBnIiwiZXhwaXJlc19hdCI6MTU5MjY3ODU0N30.hGpFx-FRdq62d3-OuCO4tVfHSRtfc6KjnhBdnX-8RzI/img.jpg?width=9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45024"/>
            <a:ext cx="4608512"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124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7200" y="188640"/>
            <a:ext cx="8686800" cy="648072"/>
          </a:xfrm>
        </p:spPr>
        <p:txBody>
          <a:bodyPr>
            <a:noAutofit/>
          </a:bodyPr>
          <a:lstStyle/>
          <a:p>
            <a:pPr algn="ctr" fontAlgn="auto">
              <a:spcAft>
                <a:spcPts val="0"/>
              </a:spcAft>
              <a:defRPr/>
            </a:pPr>
            <a:r>
              <a:rPr lang="ru-RU" sz="2400" i="1" dirty="0" smtClean="0">
                <a:solidFill>
                  <a:srgbClr val="C00000"/>
                </a:solidFill>
                <a:latin typeface="Arial Black" panose="020B0A04020102020204" pitchFamily="34" charset="0"/>
              </a:rPr>
              <a:t>Что   такое    Донкихотство?</a:t>
            </a:r>
            <a:endParaRPr lang="ru-RU" sz="2400" i="1" dirty="0">
              <a:solidFill>
                <a:srgbClr val="C00000"/>
              </a:solidFill>
              <a:latin typeface="Arial Black" panose="020B0A04020102020204" pitchFamily="34" charset="0"/>
            </a:endParaRPr>
          </a:p>
        </p:txBody>
      </p:sp>
      <p:sp>
        <p:nvSpPr>
          <p:cNvPr id="21508" name="Содержимое 3"/>
          <p:cNvSpPr>
            <a:spLocks noGrp="1"/>
          </p:cNvSpPr>
          <p:nvPr>
            <p:ph idx="1"/>
          </p:nvPr>
        </p:nvSpPr>
        <p:spPr>
          <a:xfrm>
            <a:off x="4882858" y="980728"/>
            <a:ext cx="3865606" cy="5112568"/>
          </a:xfrm>
        </p:spPr>
        <p:txBody>
          <a:bodyPr/>
          <a:lstStyle/>
          <a:p>
            <a:pPr marL="0" indent="0">
              <a:buNone/>
            </a:pPr>
            <a:r>
              <a:rPr lang="ru-RU" sz="1600" b="1" i="1" dirty="0" smtClean="0">
                <a:solidFill>
                  <a:srgbClr val="002060"/>
                </a:solidFill>
                <a:latin typeface="Arial Black" panose="020B0A04020102020204" pitchFamily="34" charset="0"/>
              </a:rPr>
              <a:t>Дон Кихот защищал слабых, прославлял красоту прекрасных дам, стремился совершать рыцарские поступки.</a:t>
            </a:r>
          </a:p>
          <a:p>
            <a:pPr marL="0" indent="0">
              <a:buNone/>
            </a:pPr>
            <a:endParaRPr lang="ru-RU" sz="1600" b="1" i="1" dirty="0" smtClean="0">
              <a:solidFill>
                <a:srgbClr val="002060"/>
              </a:solidFill>
              <a:latin typeface="Arial Black" panose="020B0A04020102020204" pitchFamily="34" charset="0"/>
            </a:endParaRPr>
          </a:p>
          <a:p>
            <a:pPr marL="0" indent="0">
              <a:buNone/>
            </a:pPr>
            <a:r>
              <a:rPr lang="ru-RU" sz="1600" b="1" i="1" dirty="0" smtClean="0">
                <a:solidFill>
                  <a:srgbClr val="002060"/>
                </a:solidFill>
                <a:latin typeface="Arial Black" panose="020B0A04020102020204" pitchFamily="34" charset="0"/>
              </a:rPr>
              <a:t>Со стороны он казался смешным, но не замечал этого.</a:t>
            </a:r>
          </a:p>
          <a:p>
            <a:endParaRPr lang="ru-RU" sz="1600" b="1" i="1" dirty="0">
              <a:solidFill>
                <a:srgbClr val="002060"/>
              </a:solidFill>
              <a:latin typeface="Arial Black" panose="020B0A04020102020204" pitchFamily="34" charset="0"/>
            </a:endParaRPr>
          </a:p>
          <a:p>
            <a:pPr marL="0" indent="0" fontAlgn="auto">
              <a:spcAft>
                <a:spcPts val="0"/>
              </a:spcAft>
              <a:buNone/>
              <a:defRPr/>
            </a:pPr>
            <a:r>
              <a:rPr lang="ru-RU" sz="1600" b="1" i="1" dirty="0">
                <a:latin typeface="Arial Black" panose="020B0A04020102020204" pitchFamily="34" charset="0"/>
              </a:rPr>
              <a:t>Дон Кихот казался сумасшедшим, когда дело касалось рыцарства, рыцарских романов</a:t>
            </a:r>
            <a:r>
              <a:rPr lang="ru-RU" sz="1600" b="1" i="1" dirty="0" smtClean="0">
                <a:latin typeface="Arial Black" panose="020B0A04020102020204" pitchFamily="34" charset="0"/>
              </a:rPr>
              <a:t>.</a:t>
            </a:r>
          </a:p>
          <a:p>
            <a:pPr marL="0" indent="0" fontAlgn="auto">
              <a:spcAft>
                <a:spcPts val="0"/>
              </a:spcAft>
              <a:buNone/>
              <a:defRPr/>
            </a:pPr>
            <a:endParaRPr lang="ru-RU" sz="1600" b="1" i="1" dirty="0">
              <a:latin typeface="Arial Black" panose="020B0A04020102020204" pitchFamily="34" charset="0"/>
            </a:endParaRPr>
          </a:p>
          <a:p>
            <a:pPr marL="0" indent="0" fontAlgn="auto">
              <a:spcAft>
                <a:spcPts val="0"/>
              </a:spcAft>
              <a:buNone/>
              <a:defRPr/>
            </a:pPr>
            <a:r>
              <a:rPr lang="ru-RU" sz="1600" b="1" i="1" dirty="0">
                <a:latin typeface="Arial Black" panose="020B0A04020102020204" pitchFamily="34" charset="0"/>
              </a:rPr>
              <a:t>Но в остальных случаях он был совершенно разумным человеком с тонким умом и обширными познаниями.</a:t>
            </a:r>
          </a:p>
          <a:p>
            <a:endParaRPr lang="ru-RU" sz="1600" b="1" i="1" dirty="0" smtClean="0">
              <a:solidFill>
                <a:srgbClr val="002060"/>
              </a:solidFill>
              <a:latin typeface="Arial Black" panose="020B0A04020102020204" pitchFamily="34" charset="0"/>
            </a:endParaRPr>
          </a:p>
        </p:txBody>
      </p:sp>
      <p:sp>
        <p:nvSpPr>
          <p:cNvPr id="21507" name="Текст 2"/>
          <p:cNvSpPr>
            <a:spLocks noGrp="1"/>
          </p:cNvSpPr>
          <p:nvPr>
            <p:ph type="body" sz="half" idx="2"/>
          </p:nvPr>
        </p:nvSpPr>
        <p:spPr>
          <a:xfrm>
            <a:off x="1259632" y="1865238"/>
            <a:ext cx="2640856" cy="3378126"/>
          </a:xfrm>
        </p:spPr>
        <p:txBody>
          <a:bodyPr/>
          <a:lstStyle/>
          <a:p>
            <a:endParaRPr lang="ru-RU" dirty="0" smtClean="0"/>
          </a:p>
        </p:txBody>
      </p:sp>
      <p:pic>
        <p:nvPicPr>
          <p:cNvPr id="6" name="Содержимое 3" descr="don-quixote.jpg"/>
          <p:cNvPicPr>
            <a:picLocks noGrp="1" noChangeAspect="1"/>
          </p:cNvPicPr>
          <p:nvPr>
            <p:ph idx="4294967295"/>
          </p:nvPr>
        </p:nvPicPr>
        <p:blipFill>
          <a:blip r:embed="rId2"/>
          <a:srcRect l="19792" t="2778" r="11458"/>
          <a:stretch>
            <a:fillRect/>
          </a:stretch>
        </p:blipFill>
        <p:spPr>
          <a:xfrm>
            <a:off x="0" y="981075"/>
            <a:ext cx="3960813" cy="5111750"/>
          </a:xfrm>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8660"/>
            <a:ext cx="8458200" cy="756084"/>
          </a:xfrm>
        </p:spPr>
        <p:txBody>
          <a:bodyPr/>
          <a:lstStyle/>
          <a:p>
            <a:pPr algn="ctr"/>
            <a:r>
              <a:rPr lang="ru-RU" sz="2400" b="0" i="1" dirty="0">
                <a:solidFill>
                  <a:srgbClr val="C00000"/>
                </a:solidFill>
                <a:latin typeface="Arial Black" panose="020B0A04020102020204" pitchFamily="34" charset="0"/>
              </a:rPr>
              <a:t>Рыцарь печального образа</a:t>
            </a:r>
            <a:endParaRPr lang="ru-RU" dirty="0"/>
          </a:p>
        </p:txBody>
      </p:sp>
      <p:sp>
        <p:nvSpPr>
          <p:cNvPr id="4" name="Объект 3"/>
          <p:cNvSpPr>
            <a:spLocks noGrp="1"/>
          </p:cNvSpPr>
          <p:nvPr>
            <p:ph idx="1"/>
          </p:nvPr>
        </p:nvSpPr>
        <p:spPr>
          <a:xfrm>
            <a:off x="4686300" y="1450876"/>
            <a:ext cx="3816424" cy="4213448"/>
          </a:xfrm>
        </p:spPr>
        <p:txBody>
          <a:bodyPr/>
          <a:lstStyle/>
          <a:p>
            <a:pPr marL="0" indent="0">
              <a:buNone/>
            </a:pPr>
            <a:r>
              <a:rPr lang="ru-RU" sz="2000"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Дон Кихот </a:t>
            </a:r>
            <a:r>
              <a:rPr lang="ru-RU" sz="2000"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уверен, что всю жизнь выполнял свою высокую задачу, которую видел в том, чтобы </a:t>
            </a:r>
            <a:r>
              <a:rPr lang="ru-RU" sz="2000" i="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вступаться за униженных, "выпрямлять кривду", карать дерзость, побеждать великанов и попирать чудовищ. Он стремился "всем делать добро и никому не делать зла"</a:t>
            </a:r>
            <a:endParaRPr lang="ru-RU" sz="2000" i="1" dirty="0">
              <a:solidFill>
                <a:srgbClr val="C00000"/>
              </a:solidFill>
              <a:latin typeface="Arial Black" panose="020B0A04020102020204" pitchFamily="34" charset="0"/>
            </a:endParaRPr>
          </a:p>
        </p:txBody>
      </p:sp>
      <p:sp>
        <p:nvSpPr>
          <p:cNvPr id="3" name="Текст 2"/>
          <p:cNvSpPr>
            <a:spLocks noGrp="1"/>
          </p:cNvSpPr>
          <p:nvPr>
            <p:ph type="body" sz="half" idx="2"/>
          </p:nvPr>
        </p:nvSpPr>
        <p:spPr>
          <a:xfrm>
            <a:off x="457200" y="1450876"/>
            <a:ext cx="3826768" cy="4213448"/>
          </a:xfrm>
        </p:spPr>
        <p:txBody>
          <a:bodyPr/>
          <a:lstStyle/>
          <a:p>
            <a:endParaRPr lang="ru-RU" dirty="0"/>
          </a:p>
        </p:txBody>
      </p:sp>
      <p:pic>
        <p:nvPicPr>
          <p:cNvPr id="5" name="Рисунок 4" descr="image_2259.jpg"/>
          <p:cNvPicPr>
            <a:picLocks noChangeAspect="1"/>
          </p:cNvPicPr>
          <p:nvPr/>
        </p:nvPicPr>
        <p:blipFill>
          <a:blip r:embed="rId2"/>
          <a:stretch>
            <a:fillRect/>
          </a:stretch>
        </p:blipFill>
        <p:spPr>
          <a:xfrm>
            <a:off x="457200" y="1450876"/>
            <a:ext cx="3826768" cy="4354388"/>
          </a:xfrm>
          <a:prstGeom prst="rect">
            <a:avLst/>
          </a:prstGeom>
          <a:ln>
            <a:noFill/>
          </a:ln>
          <a:effectLst>
            <a:softEdge rad="112500"/>
          </a:effectLst>
        </p:spPr>
      </p:pic>
    </p:spTree>
    <p:extLst>
      <p:ext uri="{BB962C8B-B14F-4D97-AF65-F5344CB8AC3E}">
        <p14:creationId xmlns:p14="http://schemas.microsoft.com/office/powerpoint/2010/main" val="1495695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1530896"/>
          </a:xfrm>
        </p:spPr>
        <p:txBody>
          <a:bodyPr>
            <a:normAutofit/>
          </a:bodyPr>
          <a:lstStyle/>
          <a:p>
            <a:pPr algn="ctr"/>
            <a:r>
              <a:rPr lang="ru-RU" sz="3200" i="1" cap="none" dirty="0">
                <a:solidFill>
                  <a:srgbClr val="C00000"/>
                </a:solidFill>
                <a:effectLst/>
                <a:latin typeface="Arial Black" panose="020B0A04020102020204" pitchFamily="34" charset="0"/>
              </a:rPr>
              <a:t>«Дон Кихот» – книга на все времена</a:t>
            </a:r>
            <a:br>
              <a:rPr lang="ru-RU" sz="3200" i="1" cap="none" dirty="0">
                <a:solidFill>
                  <a:srgbClr val="C00000"/>
                </a:solidFill>
                <a:effectLst/>
                <a:latin typeface="Arial Black" panose="020B0A04020102020204" pitchFamily="34" charset="0"/>
              </a:rPr>
            </a:br>
            <a:endParaRPr lang="ru-RU" sz="3200" i="1" dirty="0">
              <a:solidFill>
                <a:srgbClr val="C00000"/>
              </a:solidFill>
              <a:latin typeface="Arial Black" panose="020B0A04020102020204" pitchFamily="34" charset="0"/>
            </a:endParaRPr>
          </a:p>
        </p:txBody>
      </p:sp>
      <p:pic>
        <p:nvPicPr>
          <p:cNvPr id="8194" name="Picture 2" descr="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03984" y="2057400"/>
            <a:ext cx="2910631"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55576" y="2132856"/>
            <a:ext cx="3672408" cy="3046988"/>
          </a:xfrm>
          <a:prstGeom prst="rect">
            <a:avLst/>
          </a:prstGeom>
        </p:spPr>
        <p:txBody>
          <a:bodyPr wrap="square">
            <a:spAutoFit/>
          </a:bodyPr>
          <a:lstStyle/>
          <a:p>
            <a:r>
              <a:rPr lang="ru-RU" sz="2400" b="1" i="1" dirty="0" err="1">
                <a:solidFill>
                  <a:srgbClr val="002060"/>
                </a:solidFill>
                <a:latin typeface="Arial Black" panose="020B0A04020102020204" pitchFamily="34" charset="0"/>
              </a:rPr>
              <a:t>М.Горький</a:t>
            </a:r>
            <a:r>
              <a:rPr lang="ru-RU" sz="2400" b="1" i="1" dirty="0">
                <a:solidFill>
                  <a:srgbClr val="002060"/>
                </a:solidFill>
                <a:latin typeface="Arial Black" panose="020B0A04020102020204" pitchFamily="34" charset="0"/>
              </a:rPr>
              <a:t>: «Назвать человека Дон Кихотом – это значит сказать о нём самое лучшее, что может быть сказано о человеке».</a:t>
            </a:r>
          </a:p>
        </p:txBody>
      </p:sp>
    </p:spTree>
    <p:extLst>
      <p:ext uri="{BB962C8B-B14F-4D97-AF65-F5344CB8AC3E}">
        <p14:creationId xmlns:p14="http://schemas.microsoft.com/office/powerpoint/2010/main" val="2736733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7560840" cy="838200"/>
          </a:xfrm>
        </p:spPr>
        <p:txBody>
          <a:bodyPr>
            <a:normAutofit/>
          </a:bodyPr>
          <a:lstStyle/>
          <a:p>
            <a:pPr algn="ctr"/>
            <a:r>
              <a:rPr lang="ru-RU" sz="2000" i="1" dirty="0">
                <a:solidFill>
                  <a:srgbClr val="C00000"/>
                </a:solidFill>
                <a:latin typeface="Arial Black" panose="020B0A04020102020204" pitchFamily="34" charset="0"/>
              </a:rPr>
              <a:t>Ч</a:t>
            </a:r>
            <a:r>
              <a:rPr lang="ru-RU" sz="2000" i="1" dirty="0" smtClean="0">
                <a:solidFill>
                  <a:srgbClr val="C00000"/>
                </a:solidFill>
                <a:latin typeface="Arial Black" panose="020B0A04020102020204" pitchFamily="34" charset="0"/>
              </a:rPr>
              <a:t>то </a:t>
            </a:r>
            <a:r>
              <a:rPr lang="ru-RU" sz="2000" i="1" dirty="0">
                <a:solidFill>
                  <a:srgbClr val="C00000"/>
                </a:solidFill>
                <a:latin typeface="Arial Black" panose="020B0A04020102020204" pitchFamily="34" charset="0"/>
              </a:rPr>
              <a:t>такое рыцарский роман, </a:t>
            </a:r>
            <a:r>
              <a:rPr lang="ru-RU" sz="2000" i="1" dirty="0" smtClean="0">
                <a:solidFill>
                  <a:srgbClr val="C00000"/>
                </a:solidFill>
                <a:latin typeface="Arial Black" panose="020B0A04020102020204" pitchFamily="34" charset="0"/>
              </a:rPr>
              <a:t/>
            </a:r>
            <a:br>
              <a:rPr lang="ru-RU" sz="2000" i="1" dirty="0" smtClean="0">
                <a:solidFill>
                  <a:srgbClr val="C00000"/>
                </a:solidFill>
                <a:latin typeface="Arial Black" panose="020B0A04020102020204" pitchFamily="34" charset="0"/>
              </a:rPr>
            </a:br>
            <a:r>
              <a:rPr lang="ru-RU" sz="2000" i="1" dirty="0" smtClean="0">
                <a:solidFill>
                  <a:srgbClr val="C00000"/>
                </a:solidFill>
                <a:latin typeface="Arial Black" panose="020B0A04020102020204" pitchFamily="34" charset="0"/>
              </a:rPr>
              <a:t>и </a:t>
            </a:r>
            <a:r>
              <a:rPr lang="ru-RU" sz="2000" i="1" dirty="0">
                <a:solidFill>
                  <a:srgbClr val="C00000"/>
                </a:solidFill>
                <a:latin typeface="Arial Black" panose="020B0A04020102020204" pitchFamily="34" charset="0"/>
              </a:rPr>
              <a:t>какой идеал героя он предлагает?</a:t>
            </a:r>
          </a:p>
        </p:txBody>
      </p:sp>
      <p:sp>
        <p:nvSpPr>
          <p:cNvPr id="3" name="Объект 2"/>
          <p:cNvSpPr>
            <a:spLocks noGrp="1"/>
          </p:cNvSpPr>
          <p:nvPr>
            <p:ph idx="1"/>
          </p:nvPr>
        </p:nvSpPr>
        <p:spPr>
          <a:xfrm>
            <a:off x="304800" y="1628799"/>
            <a:ext cx="4123184" cy="5040561"/>
          </a:xfrm>
        </p:spPr>
        <p:txBody>
          <a:bodyPr/>
          <a:lstStyle/>
          <a:p>
            <a:pPr marL="0" indent="0">
              <a:buNone/>
            </a:pPr>
            <a:r>
              <a:rPr lang="ru-RU" sz="2000" b="1" i="1" dirty="0">
                <a:solidFill>
                  <a:srgbClr val="002060"/>
                </a:solidFill>
                <a:latin typeface="Arial Black" panose="020B0A04020102020204" pitchFamily="34" charset="0"/>
              </a:rPr>
              <a:t>Во времена Сервантеса были популярны рыцарские романы. </a:t>
            </a:r>
            <a:endParaRPr lang="ru-RU" sz="2000" b="1" i="1" dirty="0" smtClean="0">
              <a:solidFill>
                <a:srgbClr val="002060"/>
              </a:solidFill>
              <a:latin typeface="Arial Black" panose="020B0A04020102020204" pitchFamily="34" charset="0"/>
            </a:endParaRPr>
          </a:p>
          <a:p>
            <a:endParaRPr lang="ru-RU" sz="2000" b="1" i="1" dirty="0" smtClean="0">
              <a:solidFill>
                <a:srgbClr val="002060"/>
              </a:solidFill>
              <a:latin typeface="Arial Black" panose="020B0A04020102020204" pitchFamily="34" charset="0"/>
            </a:endParaRPr>
          </a:p>
          <a:p>
            <a:pPr marL="0" indent="0">
              <a:buNone/>
            </a:pPr>
            <a:endParaRPr lang="en-US" sz="2000" b="1" i="1" dirty="0" smtClean="0">
              <a:solidFill>
                <a:srgbClr val="002060"/>
              </a:solidFill>
              <a:latin typeface="Arial Black" panose="020B0A04020102020204" pitchFamily="34" charset="0"/>
            </a:endParaRPr>
          </a:p>
          <a:p>
            <a:pPr marL="0" indent="0">
              <a:buNone/>
            </a:pPr>
            <a:r>
              <a:rPr lang="ru-RU" sz="2000" b="1" i="1" dirty="0" smtClean="0">
                <a:solidFill>
                  <a:srgbClr val="002060"/>
                </a:solidFill>
                <a:latin typeface="Arial Black" panose="020B0A04020102020204" pitchFamily="34" charset="0"/>
              </a:rPr>
              <a:t>Рыцарский </a:t>
            </a:r>
            <a:r>
              <a:rPr lang="ru-RU" sz="2000" b="1" i="1" dirty="0">
                <a:solidFill>
                  <a:srgbClr val="002060"/>
                </a:solidFill>
                <a:latin typeface="Arial Black" panose="020B0A04020102020204" pitchFamily="34" charset="0"/>
              </a:rPr>
              <a:t>роман прославляет «рыцаря без страха и упрёка». Рыцарь верен королю и христианской вере, своей родине и Прекрасной Даме.</a:t>
            </a:r>
          </a:p>
        </p:txBody>
      </p:sp>
      <p:pic>
        <p:nvPicPr>
          <p:cNvPr id="6146" name="Picture 2" descr="https://cdn1.ozone.ru/multimedia/1023205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40768"/>
            <a:ext cx="388843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0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51520"/>
          </a:xfrm>
        </p:spPr>
        <p:txBody>
          <a:bodyPr>
            <a:noAutofit/>
          </a:bodyPr>
          <a:lstStyle/>
          <a:p>
            <a:pPr algn="ctr"/>
            <a:r>
              <a:rPr lang="ru-RU" sz="2400" b="1" dirty="0" smtClean="0">
                <a:solidFill>
                  <a:srgbClr val="C00000"/>
                </a:solidFill>
                <a:latin typeface="Arial Black" panose="020B0A04020102020204" pitchFamily="34" charset="0"/>
              </a:rPr>
              <a:t>МИГЕЛЬ де </a:t>
            </a:r>
            <a:r>
              <a:rPr lang="ru-RU" sz="2400" b="1" dirty="0" err="1" smtClean="0">
                <a:solidFill>
                  <a:srgbClr val="C00000"/>
                </a:solidFill>
                <a:latin typeface="Arial Black" panose="020B0A04020102020204" pitchFamily="34" charset="0"/>
              </a:rPr>
              <a:t>сервантес</a:t>
            </a:r>
            <a:r>
              <a:rPr lang="ru-RU" sz="2400" b="1" dirty="0" smtClean="0">
                <a:solidFill>
                  <a:srgbClr val="C00000"/>
                </a:solidFill>
                <a:latin typeface="Arial Black" panose="020B0A04020102020204" pitchFamily="34" charset="0"/>
              </a:rPr>
              <a:t> </a:t>
            </a:r>
            <a:r>
              <a:rPr lang="ru-RU" sz="2400" b="1" dirty="0" err="1" smtClean="0">
                <a:solidFill>
                  <a:srgbClr val="C00000"/>
                </a:solidFill>
                <a:latin typeface="Arial Black" panose="020B0A04020102020204" pitchFamily="34" charset="0"/>
              </a:rPr>
              <a:t>сааведра</a:t>
            </a:r>
            <a:endParaRPr lang="ru-RU" sz="2400" b="1" dirty="0">
              <a:solidFill>
                <a:srgbClr val="C00000"/>
              </a:solidFill>
              <a:latin typeface="Arial Black" panose="020B0A04020102020204" pitchFamily="34" charset="0"/>
            </a:endParaRPr>
          </a:p>
        </p:txBody>
      </p:sp>
      <p:sp>
        <p:nvSpPr>
          <p:cNvPr id="3" name="Объект 2"/>
          <p:cNvSpPr>
            <a:spLocks noGrp="1"/>
          </p:cNvSpPr>
          <p:nvPr>
            <p:ph idx="1"/>
          </p:nvPr>
        </p:nvSpPr>
        <p:spPr>
          <a:xfrm>
            <a:off x="304800" y="1052736"/>
            <a:ext cx="3907160" cy="5634263"/>
          </a:xfrm>
        </p:spPr>
        <p:txBody>
          <a:bodyPr/>
          <a:lstStyle/>
          <a:p>
            <a:pPr marL="0" indent="0">
              <a:buNone/>
            </a:pPr>
            <a:endParaRPr lang="en-US" sz="1800" i="1" dirty="0" smtClean="0">
              <a:solidFill>
                <a:srgbClr val="002060"/>
              </a:solidFill>
              <a:latin typeface="Arial Black" panose="020B0A04020102020204" pitchFamily="34" charset="0"/>
            </a:endParaRPr>
          </a:p>
          <a:p>
            <a:pPr marL="0" indent="0">
              <a:buNone/>
            </a:pPr>
            <a:r>
              <a:rPr lang="ru-RU" sz="1800" i="1" dirty="0" smtClean="0">
                <a:solidFill>
                  <a:srgbClr val="002060"/>
                </a:solidFill>
                <a:latin typeface="Arial Black" panose="020B0A04020102020204" pitchFamily="34" charset="0"/>
              </a:rPr>
              <a:t>В </a:t>
            </a:r>
            <a:r>
              <a:rPr lang="ru-RU" sz="1800" i="1" dirty="0">
                <a:solidFill>
                  <a:srgbClr val="002060"/>
                </a:solidFill>
                <a:latin typeface="Arial Black" panose="020B0A04020102020204" pitchFamily="34" charset="0"/>
              </a:rPr>
              <a:t>16 веке в Испании жил человек, который написал «самый остроумный и самый занимательный в мире роман</a:t>
            </a:r>
            <a:r>
              <a:rPr lang="ru-RU" sz="1800" i="1" dirty="0" smtClean="0">
                <a:solidFill>
                  <a:srgbClr val="002060"/>
                </a:solidFill>
                <a:latin typeface="Arial Black" panose="020B0A04020102020204" pitchFamily="34" charset="0"/>
              </a:rPr>
              <a:t>».</a:t>
            </a:r>
            <a:r>
              <a:rPr lang="ru-RU" sz="1800" i="1" dirty="0">
                <a:solidFill>
                  <a:srgbClr val="002060"/>
                </a:solidFill>
                <a:latin typeface="Arial Black" panose="020B0A04020102020204" pitchFamily="34" charset="0"/>
              </a:rPr>
              <a:t> </a:t>
            </a:r>
            <a:endParaRPr lang="ru-RU" sz="1800" i="1" dirty="0" smtClean="0">
              <a:solidFill>
                <a:srgbClr val="002060"/>
              </a:solidFill>
              <a:latin typeface="Arial Black" panose="020B0A04020102020204" pitchFamily="34" charset="0"/>
            </a:endParaRPr>
          </a:p>
          <a:p>
            <a:pPr marL="0" indent="0">
              <a:buNone/>
            </a:pPr>
            <a:r>
              <a:rPr lang="ru-RU" sz="1800" i="1" dirty="0" smtClean="0">
                <a:solidFill>
                  <a:srgbClr val="002060"/>
                </a:solidFill>
                <a:latin typeface="Arial Black" panose="020B0A04020102020204" pitchFamily="34" charset="0"/>
              </a:rPr>
              <a:t>В </a:t>
            </a:r>
            <a:r>
              <a:rPr lang="ru-RU" sz="1800" i="1" dirty="0">
                <a:solidFill>
                  <a:srgbClr val="002060"/>
                </a:solidFill>
                <a:latin typeface="Arial Black" panose="020B0A04020102020204" pitchFamily="34" charset="0"/>
              </a:rPr>
              <a:t>2002 году Нобелевский комитет определил лучшее произведение мировой литературы, и «Книгой всех времён и народов» был назван роман </a:t>
            </a:r>
            <a:r>
              <a:rPr lang="ru-RU" sz="1800" i="1" dirty="0">
                <a:solidFill>
                  <a:srgbClr val="C00000"/>
                </a:solidFill>
                <a:latin typeface="Arial Black" panose="020B0A04020102020204" pitchFamily="34" charset="0"/>
              </a:rPr>
              <a:t>«Хитроумный идальго Дон Кихот Ламанчский» Мигеля де Сервантеса Сааведра</a:t>
            </a:r>
            <a:r>
              <a:rPr lang="ru-RU" sz="1800" i="1" dirty="0">
                <a:solidFill>
                  <a:srgbClr val="002060"/>
                </a:solidFill>
                <a:latin typeface="Arial Black" panose="020B0A04020102020204" pitchFamily="34" charset="0"/>
              </a:rPr>
              <a:t> – или</a:t>
            </a:r>
            <a:r>
              <a:rPr lang="ru-RU" sz="1800" i="1" dirty="0">
                <a:solidFill>
                  <a:srgbClr val="C00000"/>
                </a:solidFill>
                <a:latin typeface="Arial Black" panose="020B0A04020102020204" pitchFamily="34" charset="0"/>
              </a:rPr>
              <a:t> «Дон Кихот» Сервантеса.</a:t>
            </a:r>
          </a:p>
        </p:txBody>
      </p:sp>
      <p:pic>
        <p:nvPicPr>
          <p:cNvPr id="3074" name="Picture 2" descr="https://lh5.ggpht.com/1s2dWpX-L4qc4zteEN_bD-ftsU7swD-bagOYYhDj40j1GQ8dKdQdSHqB6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52736"/>
            <a:ext cx="4176464" cy="563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647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60648"/>
            <a:ext cx="8686800" cy="1008112"/>
          </a:xfrm>
        </p:spPr>
        <p:txBody>
          <a:bodyPr>
            <a:normAutofit/>
          </a:bodyPr>
          <a:lstStyle/>
          <a:p>
            <a:r>
              <a:rPr lang="ru-RU" sz="2000" dirty="0">
                <a:solidFill>
                  <a:srgbClr val="000000"/>
                </a:solidFill>
                <a:latin typeface="Arial" panose="020B0604020202020204" pitchFamily="34" charset="0"/>
              </a:rPr>
              <a:t></a:t>
            </a:r>
            <a:r>
              <a:rPr lang="ru-RU" sz="2000" b="1" i="1" dirty="0">
                <a:solidFill>
                  <a:srgbClr val="C00000"/>
                </a:solidFill>
                <a:latin typeface="Arial Black" panose="020B0A04020102020204" pitchFamily="34" charset="0"/>
              </a:rPr>
              <a:t>Почему Сервантес решил написать пародию?</a:t>
            </a:r>
            <a:endParaRPr lang="ru-RU" sz="2000" dirty="0"/>
          </a:p>
        </p:txBody>
      </p:sp>
      <p:sp>
        <p:nvSpPr>
          <p:cNvPr id="3" name="Объект 2"/>
          <p:cNvSpPr>
            <a:spLocks noGrp="1"/>
          </p:cNvSpPr>
          <p:nvPr>
            <p:ph idx="1"/>
          </p:nvPr>
        </p:nvSpPr>
        <p:spPr>
          <a:xfrm>
            <a:off x="155574" y="1484784"/>
            <a:ext cx="3192290" cy="5112568"/>
          </a:xfrm>
        </p:spPr>
        <p:txBody>
          <a:bodyPr/>
          <a:lstStyle/>
          <a:p>
            <a:pPr marL="0" indent="0">
              <a:buNone/>
            </a:pPr>
            <a:r>
              <a:rPr lang="ru-RU" sz="2000" b="1" i="1" dirty="0" smtClean="0">
                <a:solidFill>
                  <a:srgbClr val="C00000"/>
                </a:solidFill>
                <a:latin typeface="Arial Black" panose="020B0A04020102020204" pitchFamily="34" charset="0"/>
              </a:rPr>
              <a:t>Пародия </a:t>
            </a:r>
            <a:r>
              <a:rPr lang="ru-RU" sz="2000" b="1" i="1" dirty="0" smtClean="0">
                <a:solidFill>
                  <a:srgbClr val="002060"/>
                </a:solidFill>
                <a:latin typeface="Arial Black" panose="020B0A04020102020204" pitchFamily="34" charset="0"/>
              </a:rPr>
              <a:t>- </a:t>
            </a:r>
            <a:r>
              <a:rPr lang="ru-RU" sz="2000" i="1" dirty="0" smtClean="0">
                <a:solidFill>
                  <a:srgbClr val="002060"/>
                </a:solidFill>
                <a:latin typeface="Arial Black" panose="020B0A04020102020204" pitchFamily="34" charset="0"/>
              </a:rPr>
              <a:t>юмористическое </a:t>
            </a:r>
            <a:r>
              <a:rPr lang="ru-RU" sz="2000" i="1" dirty="0">
                <a:solidFill>
                  <a:srgbClr val="002060"/>
                </a:solidFill>
                <a:latin typeface="Arial Black" panose="020B0A04020102020204" pitchFamily="34" charset="0"/>
              </a:rPr>
              <a:t>или сатирическое подражание литературному произведению с целью его  </a:t>
            </a:r>
            <a:r>
              <a:rPr lang="ru-RU" sz="2000" i="1" dirty="0" smtClean="0">
                <a:solidFill>
                  <a:srgbClr val="002060"/>
                </a:solidFill>
                <a:latin typeface="Arial Black" panose="020B0A04020102020204" pitchFamily="34" charset="0"/>
              </a:rPr>
              <a:t>осмеяния…</a:t>
            </a:r>
          </a:p>
          <a:p>
            <a:pPr marL="0" indent="0">
              <a:buNone/>
            </a:pPr>
            <a:endParaRPr lang="ru-RU" sz="2000" i="1" dirty="0">
              <a:solidFill>
                <a:srgbClr val="002060"/>
              </a:solidFill>
              <a:latin typeface="Arial Black" panose="020B0A04020102020204" pitchFamily="34" charset="0"/>
            </a:endParaRPr>
          </a:p>
          <a:p>
            <a:pPr marL="0" indent="0">
              <a:buNone/>
            </a:pPr>
            <a:r>
              <a:rPr lang="ru-RU" sz="2000" i="1" dirty="0" smtClean="0">
                <a:solidFill>
                  <a:srgbClr val="C00000"/>
                </a:solidFill>
                <a:latin typeface="Arial Black" panose="020B0A04020102020204" pitchFamily="34" charset="0"/>
              </a:rPr>
              <a:t>Цель пародии- </a:t>
            </a:r>
            <a:r>
              <a:rPr lang="ru-RU" sz="2000" i="1" dirty="0" smtClean="0">
                <a:solidFill>
                  <a:srgbClr val="002060"/>
                </a:solidFill>
                <a:latin typeface="Arial Black" panose="020B0A04020102020204" pitchFamily="34" charset="0"/>
              </a:rPr>
              <a:t>«</a:t>
            </a:r>
            <a:r>
              <a:rPr lang="ru-RU" sz="2000" i="1" dirty="0">
                <a:solidFill>
                  <a:srgbClr val="002060"/>
                </a:solidFill>
                <a:latin typeface="Arial Black" panose="020B0A04020102020204" pitchFamily="34" charset="0"/>
              </a:rPr>
              <a:t>передразнивание» оригинала с целью приземлить его, высмеять.</a:t>
            </a:r>
            <a:r>
              <a:rPr lang="ru-RU" dirty="0"/>
              <a:t/>
            </a:r>
            <a:br>
              <a:rPr lang="ru-RU" dirty="0"/>
            </a:br>
            <a:endParaRPr lang="ru-RU" dirty="0">
              <a:solidFill>
                <a:srgbClr val="000000"/>
              </a:solidFill>
              <a:latin typeface="Arial" panose="020B0604020202020204" pitchFamily="34" charset="0"/>
            </a:endParaRPr>
          </a:p>
          <a:p>
            <a:endParaRPr lang="ru-RU" dirty="0"/>
          </a:p>
        </p:txBody>
      </p:sp>
      <p:sp>
        <p:nvSpPr>
          <p:cNvPr id="4" name="Прямоугольник 3"/>
          <p:cNvSpPr/>
          <p:nvPr/>
        </p:nvSpPr>
        <p:spPr>
          <a:xfrm flipH="1">
            <a:off x="5868144" y="1340769"/>
            <a:ext cx="2880318" cy="5293757"/>
          </a:xfrm>
          <a:prstGeom prst="rect">
            <a:avLst/>
          </a:prstGeom>
        </p:spPr>
        <p:txBody>
          <a:bodyPr wrap="square">
            <a:spAutoFit/>
          </a:bodyPr>
          <a:lstStyle/>
          <a:p>
            <a:r>
              <a:rPr lang="ru-RU" dirty="0"/>
              <a:t/>
            </a:r>
            <a:br>
              <a:rPr lang="ru-RU" dirty="0"/>
            </a:br>
            <a:r>
              <a:rPr lang="ru-RU" b="1" i="1" dirty="0">
                <a:solidFill>
                  <a:srgbClr val="C00000"/>
                </a:solidFill>
                <a:latin typeface="Arial Black" panose="020B0A04020102020204" pitchFamily="34" charset="0"/>
              </a:rPr>
              <a:t> </a:t>
            </a:r>
            <a:r>
              <a:rPr lang="ru-RU" sz="2000" b="1" i="1" dirty="0">
                <a:solidFill>
                  <a:srgbClr val="002060"/>
                </a:solidFill>
                <a:latin typeface="Arial Black" panose="020B0A04020102020204" pitchFamily="34" charset="0"/>
              </a:rPr>
              <a:t>В этих романах много чудес и подвигов и ничего от реальной жизни</a:t>
            </a:r>
            <a:r>
              <a:rPr lang="ru-RU" sz="2000" b="1" i="1" dirty="0" smtClean="0">
                <a:solidFill>
                  <a:srgbClr val="002060"/>
                </a:solidFill>
                <a:latin typeface="Arial Black" panose="020B0A04020102020204" pitchFamily="34" charset="0"/>
              </a:rPr>
              <a:t>.</a:t>
            </a:r>
          </a:p>
          <a:p>
            <a:r>
              <a:rPr lang="ru-RU" sz="2000" b="1" i="1" dirty="0">
                <a:solidFill>
                  <a:srgbClr val="002060"/>
                </a:solidFill>
                <a:latin typeface="Arial Black" panose="020B0A04020102020204" pitchFamily="34" charset="0"/>
              </a:rPr>
              <a:t/>
            </a:r>
            <a:br>
              <a:rPr lang="ru-RU" sz="2000" b="1" i="1" dirty="0">
                <a:solidFill>
                  <a:srgbClr val="002060"/>
                </a:solidFill>
                <a:latin typeface="Arial Black" panose="020B0A04020102020204" pitchFamily="34" charset="0"/>
              </a:rPr>
            </a:br>
            <a:r>
              <a:rPr lang="ru-RU" sz="2000" b="1" i="1" dirty="0">
                <a:solidFill>
                  <a:srgbClr val="002060"/>
                </a:solidFill>
                <a:latin typeface="Arial Black" panose="020B0A04020102020204" pitchFamily="34" charset="0"/>
              </a:rPr>
              <a:t>(«...чтобы внушить людям отвращение к вымышленным и нелепым историям, описываемым в рыцарских романах».)</a:t>
            </a:r>
            <a:br>
              <a:rPr lang="ru-RU" sz="2000" b="1" i="1" dirty="0">
                <a:solidFill>
                  <a:srgbClr val="002060"/>
                </a:solidFill>
                <a:latin typeface="Arial Black" panose="020B0A04020102020204" pitchFamily="34" charset="0"/>
              </a:rPr>
            </a:br>
            <a:endParaRPr lang="ru-RU" sz="2000" b="1" i="1" dirty="0">
              <a:solidFill>
                <a:srgbClr val="002060"/>
              </a:solidFill>
              <a:latin typeface="Arial Black" panose="020B0A04020102020204" pitchFamily="34" charset="0"/>
            </a:endParaRPr>
          </a:p>
        </p:txBody>
      </p:sp>
      <p:pic>
        <p:nvPicPr>
          <p:cNvPr id="7170" name="Picture 2" descr="https://luxpodarki.ru/pub/pictures/zoom/46269/1474304936436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760048"/>
            <a:ext cx="2664296" cy="483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135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457200"/>
            <a:ext cx="8686800" cy="523528"/>
          </a:xfrm>
        </p:spPr>
        <p:txBody>
          <a:bodyPr>
            <a:normAutofit/>
          </a:bodyPr>
          <a:lstStyle/>
          <a:p>
            <a:pPr algn="ctr" fontAlgn="auto">
              <a:spcAft>
                <a:spcPts val="0"/>
              </a:spcAft>
              <a:defRPr/>
            </a:pPr>
            <a:r>
              <a:rPr lang="ru-RU" sz="2400" i="1" dirty="0" smtClean="0">
                <a:solidFill>
                  <a:srgbClr val="C00000"/>
                </a:solidFill>
                <a:latin typeface="Arial Black" panose="020B0A04020102020204" pitchFamily="34" charset="0"/>
              </a:rPr>
              <a:t>Рыцарь печального образа</a:t>
            </a:r>
            <a:endParaRPr lang="ru-RU" sz="2400" i="1" dirty="0">
              <a:solidFill>
                <a:srgbClr val="C00000"/>
              </a:solidFill>
              <a:latin typeface="Arial Black" panose="020B0A04020102020204" pitchFamily="34" charset="0"/>
            </a:endParaRPr>
          </a:p>
        </p:txBody>
      </p:sp>
      <p:sp>
        <p:nvSpPr>
          <p:cNvPr id="11267" name="Содержимое 4"/>
          <p:cNvSpPr>
            <a:spLocks noGrp="1"/>
          </p:cNvSpPr>
          <p:nvPr>
            <p:ph idx="1"/>
          </p:nvPr>
        </p:nvSpPr>
        <p:spPr>
          <a:xfrm>
            <a:off x="304800" y="1554162"/>
            <a:ext cx="8686800" cy="4899173"/>
          </a:xfrm>
        </p:spPr>
        <p:txBody>
          <a:bodyPr/>
          <a:lstStyle/>
          <a:p>
            <a:pPr marL="0" indent="0">
              <a:buNone/>
            </a:pPr>
            <a:r>
              <a:rPr lang="ru-RU" sz="2400" b="1" i="1" dirty="0" smtClean="0">
                <a:solidFill>
                  <a:srgbClr val="002060"/>
                </a:solidFill>
                <a:latin typeface="Arial Black" panose="020B0A04020102020204" pitchFamily="34" charset="0"/>
              </a:rPr>
              <a:t>Так Дона Кихота </a:t>
            </a:r>
          </a:p>
          <a:p>
            <a:pPr>
              <a:buFont typeface="Wingdings 2" pitchFamily="18" charset="2"/>
              <a:buNone/>
            </a:pPr>
            <a:r>
              <a:rPr lang="ru-RU" sz="2400" b="1" i="1" dirty="0" smtClean="0">
                <a:solidFill>
                  <a:srgbClr val="002060"/>
                </a:solidFill>
                <a:latin typeface="Arial Black" panose="020B0A04020102020204" pitchFamily="34" charset="0"/>
              </a:rPr>
              <a:t>назвал </a:t>
            </a:r>
            <a:r>
              <a:rPr lang="ru-RU" sz="2400" b="1" i="1" dirty="0" err="1" smtClean="0">
                <a:solidFill>
                  <a:srgbClr val="002060"/>
                </a:solidFill>
                <a:latin typeface="Arial Black" panose="020B0A04020102020204" pitchFamily="34" charset="0"/>
              </a:rPr>
              <a:t>Санчо</a:t>
            </a:r>
            <a:r>
              <a:rPr lang="ru-RU" sz="2400" b="1" i="1" dirty="0" smtClean="0">
                <a:solidFill>
                  <a:srgbClr val="002060"/>
                </a:solidFill>
                <a:latin typeface="Arial Black" panose="020B0A04020102020204" pitchFamily="34" charset="0"/>
              </a:rPr>
              <a:t> </a:t>
            </a:r>
            <a:r>
              <a:rPr lang="ru-RU" sz="2400" b="1" i="1" dirty="0" err="1" smtClean="0">
                <a:solidFill>
                  <a:srgbClr val="002060"/>
                </a:solidFill>
                <a:latin typeface="Arial Black" panose="020B0A04020102020204" pitchFamily="34" charset="0"/>
              </a:rPr>
              <a:t>Панса</a:t>
            </a:r>
            <a:r>
              <a:rPr lang="ru-RU" sz="2400" b="1" i="1" dirty="0" smtClean="0">
                <a:solidFill>
                  <a:srgbClr val="002060"/>
                </a:solidFill>
                <a:latin typeface="Arial Black" panose="020B0A04020102020204" pitchFamily="34" charset="0"/>
              </a:rPr>
              <a:t>,</a:t>
            </a:r>
          </a:p>
          <a:p>
            <a:pPr>
              <a:buFont typeface="Wingdings 2" pitchFamily="18" charset="2"/>
              <a:buNone/>
            </a:pPr>
            <a:r>
              <a:rPr lang="ru-RU" sz="2400" b="1" i="1" dirty="0" smtClean="0">
                <a:solidFill>
                  <a:srgbClr val="002060"/>
                </a:solidFill>
                <a:latin typeface="Arial Black" panose="020B0A04020102020204" pitchFamily="34" charset="0"/>
              </a:rPr>
              <a:t>его оруженосец.</a:t>
            </a:r>
          </a:p>
        </p:txBody>
      </p:sp>
      <p:pic>
        <p:nvPicPr>
          <p:cNvPr id="6" name="Рисунок 5" descr="f_4b23b18a88437.jpg"/>
          <p:cNvPicPr>
            <a:picLocks noChangeAspect="1"/>
          </p:cNvPicPr>
          <p:nvPr/>
        </p:nvPicPr>
        <p:blipFill>
          <a:blip r:embed="rId2"/>
          <a:stretch>
            <a:fillRect/>
          </a:stretch>
        </p:blipFill>
        <p:spPr>
          <a:xfrm>
            <a:off x="5000628" y="1428736"/>
            <a:ext cx="3857652" cy="5143536"/>
          </a:xfrm>
          <a:prstGeom prst="rect">
            <a:avLst/>
          </a:prstGeom>
          <a:ln>
            <a:noFill/>
          </a:ln>
          <a:effectLst>
            <a:softEdge rad="112500"/>
          </a:effectLst>
        </p:spPr>
      </p:pic>
      <p:pic>
        <p:nvPicPr>
          <p:cNvPr id="2" name="Рисунок 1"/>
          <p:cNvPicPr>
            <a:picLocks noChangeAspect="1"/>
          </p:cNvPicPr>
          <p:nvPr/>
        </p:nvPicPr>
        <p:blipFill>
          <a:blip r:embed="rId3"/>
          <a:stretch>
            <a:fillRect/>
          </a:stretch>
        </p:blipFill>
        <p:spPr>
          <a:xfrm>
            <a:off x="395535" y="3044449"/>
            <a:ext cx="4310279" cy="3275214"/>
          </a:xfrm>
          <a:prstGeom prst="rect">
            <a:avLst/>
          </a:prstGeom>
        </p:spPr>
      </p:pic>
    </p:spTree>
    <p:extLst>
      <p:ext uri="{BB962C8B-B14F-4D97-AF65-F5344CB8AC3E}">
        <p14:creationId xmlns:p14="http://schemas.microsoft.com/office/powerpoint/2010/main" val="96659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6632"/>
            <a:ext cx="8777318" cy="864096"/>
          </a:xfrm>
        </p:spPr>
        <p:txBody>
          <a:bodyPr>
            <a:noAutofit/>
          </a:bodyPr>
          <a:lstStyle/>
          <a:p>
            <a:pPr algn="ctr" fontAlgn="auto">
              <a:spcAft>
                <a:spcPts val="0"/>
              </a:spcAft>
              <a:defRPr/>
            </a:pPr>
            <a:r>
              <a:rPr lang="ru-RU" sz="3200" b="1" i="1" cap="none" dirty="0">
                <a:solidFill>
                  <a:srgbClr val="C00000"/>
                </a:solidFill>
                <a:latin typeface="Arial Black" panose="020B0A04020102020204" pitchFamily="34" charset="0"/>
              </a:rPr>
              <a:t>х</a:t>
            </a:r>
            <a:r>
              <a:rPr lang="ru-RU" sz="3200" b="1" i="1" cap="none" dirty="0" smtClean="0">
                <a:solidFill>
                  <a:srgbClr val="C00000"/>
                </a:solidFill>
                <a:latin typeface="Arial Black" panose="020B0A04020102020204" pitchFamily="34" charset="0"/>
              </a:rPr>
              <a:t>итроумный идальго</a:t>
            </a:r>
            <a:r>
              <a:rPr lang="ru-RU" sz="3200" b="1" i="1" dirty="0" smtClean="0">
                <a:solidFill>
                  <a:srgbClr val="C00000"/>
                </a:solidFill>
                <a:latin typeface="Arial Black" panose="020B0A04020102020204" pitchFamily="34" charset="0"/>
              </a:rPr>
              <a:t> </a:t>
            </a:r>
            <a:br>
              <a:rPr lang="ru-RU" sz="3200" b="1" i="1" dirty="0" smtClean="0">
                <a:solidFill>
                  <a:srgbClr val="C00000"/>
                </a:solidFill>
                <a:latin typeface="Arial Black" panose="020B0A04020102020204" pitchFamily="34" charset="0"/>
              </a:rPr>
            </a:br>
            <a:r>
              <a:rPr lang="ru-RU" sz="3200" b="1" i="1" cap="none" dirty="0" smtClean="0">
                <a:solidFill>
                  <a:srgbClr val="C00000"/>
                </a:solidFill>
                <a:latin typeface="Arial Black" panose="020B0A04020102020204" pitchFamily="34" charset="0"/>
              </a:rPr>
              <a:t>Дон Кихот Ламанчский</a:t>
            </a:r>
            <a:endParaRPr lang="ru-RU" sz="3200" b="1" i="1" dirty="0">
              <a:solidFill>
                <a:srgbClr val="C00000"/>
              </a:solidFill>
              <a:latin typeface="Arial Black" panose="020B0A04020102020204" pitchFamily="34" charset="0"/>
            </a:endParaRPr>
          </a:p>
        </p:txBody>
      </p:sp>
      <p:sp>
        <p:nvSpPr>
          <p:cNvPr id="3" name="Содержимое 2"/>
          <p:cNvSpPr>
            <a:spLocks noGrp="1"/>
          </p:cNvSpPr>
          <p:nvPr>
            <p:ph idx="1"/>
          </p:nvPr>
        </p:nvSpPr>
        <p:spPr>
          <a:xfrm>
            <a:off x="395535" y="1268761"/>
            <a:ext cx="8596065" cy="5446364"/>
          </a:xfrm>
        </p:spPr>
        <p:txBody>
          <a:bodyPr>
            <a:normAutofit/>
          </a:bodyPr>
          <a:lstStyle/>
          <a:p>
            <a:pPr fontAlgn="auto">
              <a:spcAft>
                <a:spcPts val="0"/>
              </a:spcAft>
              <a:buFont typeface="Wingdings 2"/>
              <a:buChar char=""/>
              <a:defRPr/>
            </a:pPr>
            <a:endParaRPr lang="ru-RU" dirty="0" smtClean="0"/>
          </a:p>
          <a:p>
            <a:pPr marL="0" indent="0" fontAlgn="auto">
              <a:spcAft>
                <a:spcPts val="0"/>
              </a:spcAft>
              <a:buNone/>
              <a:defRPr/>
            </a:pPr>
            <a:r>
              <a:rPr lang="ru-RU" sz="2000" b="1" i="1" dirty="0" smtClean="0">
                <a:solidFill>
                  <a:srgbClr val="002060"/>
                </a:solidFill>
                <a:latin typeface="Arial Black" panose="020B0A04020102020204" pitchFamily="34" charset="0"/>
              </a:rPr>
              <a:t>Имущество его состояло </a:t>
            </a:r>
          </a:p>
          <a:p>
            <a:pPr fontAlgn="auto">
              <a:spcAft>
                <a:spcPts val="0"/>
              </a:spcAft>
              <a:buFont typeface="Wingdings 2"/>
              <a:buNone/>
              <a:defRPr/>
            </a:pPr>
            <a:r>
              <a:rPr lang="ru-RU" sz="2000" b="1" i="1" dirty="0" smtClean="0">
                <a:solidFill>
                  <a:srgbClr val="002060"/>
                </a:solidFill>
                <a:latin typeface="Arial Black" panose="020B0A04020102020204" pitchFamily="34" charset="0"/>
              </a:rPr>
              <a:t>в фамильном копье, </a:t>
            </a:r>
          </a:p>
          <a:p>
            <a:pPr fontAlgn="auto">
              <a:spcAft>
                <a:spcPts val="0"/>
              </a:spcAft>
              <a:buFont typeface="Wingdings 2"/>
              <a:buNone/>
              <a:defRPr/>
            </a:pPr>
            <a:r>
              <a:rPr lang="ru-RU" sz="2000" b="1" i="1" dirty="0" smtClean="0">
                <a:solidFill>
                  <a:srgbClr val="002060"/>
                </a:solidFill>
                <a:latin typeface="Arial Black" panose="020B0A04020102020204" pitchFamily="34" charset="0"/>
              </a:rPr>
              <a:t>древнем щите, тощей кляче </a:t>
            </a:r>
            <a:endParaRPr lang="en-US" sz="2000" b="1" i="1" dirty="0" smtClean="0">
              <a:solidFill>
                <a:srgbClr val="002060"/>
              </a:solidFill>
              <a:latin typeface="Arial Black" panose="020B0A04020102020204" pitchFamily="34" charset="0"/>
            </a:endParaRPr>
          </a:p>
          <a:p>
            <a:pPr fontAlgn="auto">
              <a:spcAft>
                <a:spcPts val="0"/>
              </a:spcAft>
              <a:buFont typeface="Wingdings 2"/>
              <a:buNone/>
              <a:defRPr/>
            </a:pPr>
            <a:r>
              <a:rPr lang="ru-RU" sz="2000" b="1" i="1" dirty="0" smtClean="0">
                <a:solidFill>
                  <a:srgbClr val="002060"/>
                </a:solidFill>
                <a:latin typeface="Arial Black" panose="020B0A04020102020204" pitchFamily="34" charset="0"/>
              </a:rPr>
              <a:t>и</a:t>
            </a:r>
            <a:r>
              <a:rPr lang="en-US" sz="2000" b="1" i="1" dirty="0" smtClean="0">
                <a:solidFill>
                  <a:srgbClr val="002060"/>
                </a:solidFill>
                <a:latin typeface="Arial Black" panose="020B0A04020102020204" pitchFamily="34" charset="0"/>
              </a:rPr>
              <a:t>  </a:t>
            </a:r>
            <a:r>
              <a:rPr lang="ru-RU" sz="2000" b="1" i="1" dirty="0" smtClean="0">
                <a:solidFill>
                  <a:srgbClr val="002060"/>
                </a:solidFill>
                <a:latin typeface="Arial Black" panose="020B0A04020102020204" pitchFamily="34" charset="0"/>
              </a:rPr>
              <a:t>борзой собаке.</a:t>
            </a:r>
          </a:p>
          <a:p>
            <a:pPr fontAlgn="auto">
              <a:spcAft>
                <a:spcPts val="0"/>
              </a:spcAft>
              <a:buFont typeface="Wingdings 2"/>
              <a:buNone/>
              <a:defRPr/>
            </a:pPr>
            <a:endParaRPr lang="ru-RU" sz="2000" b="1" i="1" dirty="0" smtClean="0">
              <a:solidFill>
                <a:srgbClr val="002060"/>
              </a:solidFill>
              <a:latin typeface="Arial Black" panose="020B0A04020102020204" pitchFamily="34" charset="0"/>
            </a:endParaRPr>
          </a:p>
          <a:p>
            <a:pPr marL="0" indent="0" fontAlgn="auto">
              <a:spcAft>
                <a:spcPts val="0"/>
              </a:spcAft>
              <a:buNone/>
              <a:defRPr/>
            </a:pPr>
            <a:r>
              <a:rPr lang="ru-RU" sz="2000" b="1" i="1" dirty="0" smtClean="0">
                <a:solidFill>
                  <a:srgbClr val="002060"/>
                </a:solidFill>
                <a:latin typeface="Arial Black" panose="020B0A04020102020204" pitchFamily="34" charset="0"/>
              </a:rPr>
              <a:t>Лет ему было </a:t>
            </a:r>
            <a:endParaRPr lang="en-US" sz="2000" b="1" i="1" dirty="0" smtClean="0">
              <a:solidFill>
                <a:srgbClr val="002060"/>
              </a:solidFill>
              <a:latin typeface="Arial Black" panose="020B0A04020102020204" pitchFamily="34" charset="0"/>
            </a:endParaRPr>
          </a:p>
          <a:p>
            <a:pPr marL="0" indent="0" fontAlgn="auto">
              <a:spcAft>
                <a:spcPts val="0"/>
              </a:spcAft>
              <a:buNone/>
              <a:defRPr/>
            </a:pPr>
            <a:r>
              <a:rPr lang="ru-RU" sz="2000" b="1" i="1" dirty="0" smtClean="0">
                <a:solidFill>
                  <a:srgbClr val="002060"/>
                </a:solidFill>
                <a:latin typeface="Arial Black" panose="020B0A04020102020204" pitchFamily="34" charset="0"/>
              </a:rPr>
              <a:t>около пятидесяти,</a:t>
            </a:r>
            <a:endParaRPr lang="en-US" sz="2000" b="1" i="1" dirty="0" smtClean="0">
              <a:solidFill>
                <a:srgbClr val="002060"/>
              </a:solidFill>
              <a:latin typeface="Arial Black" panose="020B0A04020102020204" pitchFamily="34" charset="0"/>
            </a:endParaRPr>
          </a:p>
          <a:p>
            <a:pPr marL="0" indent="0" fontAlgn="auto">
              <a:spcAft>
                <a:spcPts val="0"/>
              </a:spcAft>
              <a:buNone/>
              <a:defRPr/>
            </a:pPr>
            <a:r>
              <a:rPr lang="ru-RU" sz="2000" b="1" i="1" dirty="0" smtClean="0">
                <a:solidFill>
                  <a:srgbClr val="002060"/>
                </a:solidFill>
                <a:latin typeface="Arial Black" panose="020B0A04020102020204" pitchFamily="34" charset="0"/>
              </a:rPr>
              <a:t>телом он был сухопар,</a:t>
            </a:r>
            <a:endParaRPr lang="en-US" sz="2000" b="1" i="1" dirty="0" smtClean="0">
              <a:solidFill>
                <a:srgbClr val="002060"/>
              </a:solidFill>
              <a:latin typeface="Arial Black" panose="020B0A04020102020204" pitchFamily="34" charset="0"/>
            </a:endParaRPr>
          </a:p>
          <a:p>
            <a:pPr marL="0" indent="0" fontAlgn="auto">
              <a:spcAft>
                <a:spcPts val="0"/>
              </a:spcAft>
              <a:buNone/>
              <a:defRPr/>
            </a:pPr>
            <a:r>
              <a:rPr lang="ru-RU" sz="2000" b="1" i="1" dirty="0" smtClean="0">
                <a:solidFill>
                  <a:srgbClr val="002060"/>
                </a:solidFill>
                <a:latin typeface="Arial Black" panose="020B0A04020102020204" pitchFamily="34" charset="0"/>
              </a:rPr>
              <a:t> лицом худощав.</a:t>
            </a:r>
            <a:endParaRPr lang="ru-RU" sz="2000" b="1" i="1" dirty="0">
              <a:solidFill>
                <a:srgbClr val="002060"/>
              </a:solidFill>
              <a:latin typeface="Arial Black" panose="020B0A04020102020204" pitchFamily="34" charset="0"/>
            </a:endParaRPr>
          </a:p>
        </p:txBody>
      </p:sp>
      <p:pic>
        <p:nvPicPr>
          <p:cNvPr id="8194" name="Picture 2" descr="https://www.andreaeurope.com/fotos/andrea/Serie-General/detallegran/SG-S1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552" y="1372568"/>
            <a:ext cx="3926904" cy="493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70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p:cTn id="5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64096"/>
          </a:xfrm>
        </p:spPr>
        <p:txBody>
          <a:bodyPr>
            <a:noAutofit/>
          </a:bodyPr>
          <a:lstStyle/>
          <a:p>
            <a:pPr algn="ctr" fontAlgn="auto">
              <a:spcAft>
                <a:spcPts val="0"/>
              </a:spcAft>
              <a:defRPr/>
            </a:pPr>
            <a:r>
              <a:rPr lang="ru-RU" sz="2000" b="1" i="1" dirty="0">
                <a:solidFill>
                  <a:srgbClr val="C00000"/>
                </a:solidFill>
                <a:latin typeface="Arial Black" panose="020B0A04020102020204" pitchFamily="34" charset="0"/>
              </a:rPr>
              <a:t>С какой целью дон Алонсо решил стать странствующим рыцарем?</a:t>
            </a:r>
            <a:br>
              <a:rPr lang="ru-RU" sz="2000" b="1" i="1" dirty="0">
                <a:solidFill>
                  <a:srgbClr val="C00000"/>
                </a:solidFill>
                <a:latin typeface="Arial Black" panose="020B0A04020102020204" pitchFamily="34" charset="0"/>
              </a:rPr>
            </a:br>
            <a:endParaRPr lang="ru-RU" sz="2000" i="1" dirty="0">
              <a:solidFill>
                <a:srgbClr val="C00000"/>
              </a:solidFill>
              <a:latin typeface="Arial Black" panose="020B0A04020102020204" pitchFamily="34" charset="0"/>
            </a:endParaRPr>
          </a:p>
        </p:txBody>
      </p:sp>
      <p:sp>
        <p:nvSpPr>
          <p:cNvPr id="3" name="Содержимое 2"/>
          <p:cNvSpPr>
            <a:spLocks noGrp="1"/>
          </p:cNvSpPr>
          <p:nvPr>
            <p:ph idx="1"/>
          </p:nvPr>
        </p:nvSpPr>
        <p:spPr>
          <a:xfrm>
            <a:off x="304800" y="1554163"/>
            <a:ext cx="3763144" cy="4525962"/>
          </a:xfrm>
        </p:spPr>
        <p:txBody>
          <a:bodyPr/>
          <a:lstStyle/>
          <a:p>
            <a:pPr marL="0" indent="0">
              <a:buNone/>
            </a:pPr>
            <a:endParaRPr lang="ru-RU" sz="1800" i="1" dirty="0" smtClean="0">
              <a:solidFill>
                <a:srgbClr val="002060"/>
              </a:solidFill>
              <a:latin typeface="Arial Black" panose="020B0A04020102020204" pitchFamily="34" charset="0"/>
            </a:endParaRPr>
          </a:p>
          <a:p>
            <a:pPr marL="0" indent="0">
              <a:buNone/>
            </a:pPr>
            <a:endParaRPr lang="ru-RU" sz="1800" i="1" dirty="0">
              <a:solidFill>
                <a:srgbClr val="002060"/>
              </a:solidFill>
              <a:latin typeface="Arial Black" panose="020B0A04020102020204" pitchFamily="34" charset="0"/>
            </a:endParaRPr>
          </a:p>
          <a:p>
            <a:pPr marL="0" indent="0">
              <a:buNone/>
            </a:pPr>
            <a:endParaRPr lang="ru-RU" sz="1800" i="1" dirty="0" smtClean="0">
              <a:solidFill>
                <a:srgbClr val="002060"/>
              </a:solidFill>
              <a:latin typeface="Arial Black" panose="020B0A04020102020204" pitchFamily="34" charset="0"/>
            </a:endParaRPr>
          </a:p>
          <a:p>
            <a:pPr marL="0" indent="0">
              <a:buNone/>
            </a:pPr>
            <a:r>
              <a:rPr lang="ru-RU" sz="1800" i="1" dirty="0" smtClean="0">
                <a:solidFill>
                  <a:srgbClr val="002060"/>
                </a:solidFill>
                <a:latin typeface="Arial Black" panose="020B0A04020102020204" pitchFamily="34" charset="0"/>
              </a:rPr>
              <a:t>Наибольшей </a:t>
            </a:r>
            <a:r>
              <a:rPr lang="ru-RU" sz="1800" i="1" dirty="0">
                <a:solidFill>
                  <a:srgbClr val="002060"/>
                </a:solidFill>
                <a:latin typeface="Arial Black" panose="020B0A04020102020204" pitchFamily="34" charset="0"/>
              </a:rPr>
              <a:t>его слабостью были рыцарские романы, которые он читал дни напролет. Под их влиянием мужчина решил стать странствующим рыцарем, чтобы путешествовать по миру, </a:t>
            </a:r>
            <a:r>
              <a:rPr lang="ru-RU" sz="1800" i="1" dirty="0">
                <a:solidFill>
                  <a:srgbClr val="C00000"/>
                </a:solidFill>
                <a:latin typeface="Arial Black" panose="020B0A04020102020204" pitchFamily="34" charset="0"/>
              </a:rPr>
              <a:t>совершая благородные поступки. </a:t>
            </a:r>
          </a:p>
        </p:txBody>
      </p:sp>
      <p:pic>
        <p:nvPicPr>
          <p:cNvPr id="4098" name="Picture 2" descr="https://illustrators.ru/uploads/illustration/image/663240/main_663240_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124744"/>
            <a:ext cx="4608056" cy="54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44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1106760"/>
          </a:xfrm>
        </p:spPr>
        <p:txBody>
          <a:bodyPr>
            <a:noAutofit/>
          </a:bodyPr>
          <a:lstStyle/>
          <a:p>
            <a:pPr algn="ctr" fontAlgn="auto">
              <a:spcAft>
                <a:spcPts val="0"/>
              </a:spcAft>
              <a:defRPr/>
            </a:pPr>
            <a:r>
              <a:rPr lang="ru-RU" sz="2400" i="1" cap="none" dirty="0">
                <a:solidFill>
                  <a:srgbClr val="C00000"/>
                </a:solidFill>
                <a:latin typeface="Arial Black" panose="020B0A04020102020204" pitchFamily="34" charset="0"/>
              </a:rPr>
              <a:t>с</a:t>
            </a:r>
            <a:r>
              <a:rPr lang="ru-RU" sz="2400" i="1" cap="none" dirty="0" smtClean="0">
                <a:solidFill>
                  <a:srgbClr val="C00000"/>
                </a:solidFill>
                <a:latin typeface="Arial Black" panose="020B0A04020102020204" pitchFamily="34" charset="0"/>
              </a:rPr>
              <a:t>воё</a:t>
            </a:r>
            <a:r>
              <a:rPr lang="ru-RU" sz="2400" i="1" dirty="0" smtClean="0">
                <a:solidFill>
                  <a:srgbClr val="C00000"/>
                </a:solidFill>
                <a:latin typeface="Arial Black" panose="020B0A04020102020204" pitchFamily="34" charset="0"/>
              </a:rPr>
              <a:t> </a:t>
            </a:r>
            <a:r>
              <a:rPr lang="ru-RU" sz="2400" i="1" cap="none" dirty="0" smtClean="0">
                <a:solidFill>
                  <a:srgbClr val="C00000"/>
                </a:solidFill>
                <a:latin typeface="Arial Black" panose="020B0A04020102020204" pitchFamily="34" charset="0"/>
              </a:rPr>
              <a:t>имя</a:t>
            </a:r>
            <a:r>
              <a:rPr lang="ru-RU" sz="2400" i="1" dirty="0" smtClean="0">
                <a:solidFill>
                  <a:srgbClr val="C00000"/>
                </a:solidFill>
                <a:latin typeface="Arial Black" panose="020B0A04020102020204" pitchFamily="34" charset="0"/>
              </a:rPr>
              <a:t> </a:t>
            </a:r>
            <a:r>
              <a:rPr lang="ru-RU" sz="2400" b="1" i="1" cap="none" dirty="0" smtClean="0">
                <a:solidFill>
                  <a:srgbClr val="C00000"/>
                </a:solidFill>
                <a:latin typeface="Arial Black" panose="020B0A04020102020204" pitchFamily="34" charset="0"/>
              </a:rPr>
              <a:t>Алонсо </a:t>
            </a:r>
            <a:r>
              <a:rPr lang="ru-RU" sz="2400" b="1" i="1" cap="none" dirty="0" err="1" smtClean="0">
                <a:solidFill>
                  <a:srgbClr val="C00000"/>
                </a:solidFill>
                <a:latin typeface="Arial Black" panose="020B0A04020102020204" pitchFamily="34" charset="0"/>
              </a:rPr>
              <a:t>Кихано</a:t>
            </a:r>
            <a:r>
              <a:rPr lang="ru-RU" sz="2400" b="1" i="1" cap="none" dirty="0" smtClean="0">
                <a:solidFill>
                  <a:srgbClr val="C00000"/>
                </a:solidFill>
                <a:latin typeface="Arial Black" panose="020B0A04020102020204" pitchFamily="34" charset="0"/>
              </a:rPr>
              <a:t> </a:t>
            </a:r>
            <a:br>
              <a:rPr lang="ru-RU" sz="2400" b="1" i="1" cap="none" dirty="0" smtClean="0">
                <a:solidFill>
                  <a:srgbClr val="C00000"/>
                </a:solidFill>
                <a:latin typeface="Arial Black" panose="020B0A04020102020204" pitchFamily="34" charset="0"/>
              </a:rPr>
            </a:br>
            <a:r>
              <a:rPr lang="ru-RU" sz="2400" i="1" cap="none" dirty="0" smtClean="0">
                <a:solidFill>
                  <a:srgbClr val="C00000"/>
                </a:solidFill>
                <a:latin typeface="Arial Black" panose="020B0A04020102020204" pitchFamily="34" charset="0"/>
              </a:rPr>
              <a:t>он переменил на имя</a:t>
            </a:r>
            <a:r>
              <a:rPr lang="ru-RU" sz="2400" i="1" dirty="0" smtClean="0">
                <a:solidFill>
                  <a:srgbClr val="C00000"/>
                </a:solidFill>
                <a:latin typeface="Arial Black" panose="020B0A04020102020204" pitchFamily="34" charset="0"/>
              </a:rPr>
              <a:t> </a:t>
            </a:r>
            <a:r>
              <a:rPr lang="ru-RU" sz="2400" b="1" i="1" cap="none" dirty="0" smtClean="0">
                <a:solidFill>
                  <a:srgbClr val="C00000"/>
                </a:solidFill>
                <a:latin typeface="Arial Black" panose="020B0A04020102020204" pitchFamily="34" charset="0"/>
              </a:rPr>
              <a:t>Дон Кихо</a:t>
            </a:r>
            <a:r>
              <a:rPr lang="ru-RU" sz="2400" i="1" cap="none" dirty="0" smtClean="0">
                <a:solidFill>
                  <a:srgbClr val="C00000"/>
                </a:solidFill>
                <a:latin typeface="Arial Black" panose="020B0A04020102020204" pitchFamily="34" charset="0"/>
              </a:rPr>
              <a:t>т Ламанчский </a:t>
            </a:r>
            <a:endParaRPr lang="ru-RU" sz="2400" i="1" dirty="0">
              <a:solidFill>
                <a:srgbClr val="C00000"/>
              </a:solidFill>
              <a:latin typeface="Arial Black" panose="020B0A04020102020204" pitchFamily="34" charset="0"/>
            </a:endParaRPr>
          </a:p>
        </p:txBody>
      </p:sp>
      <p:sp>
        <p:nvSpPr>
          <p:cNvPr id="3" name="Содержимое 2"/>
          <p:cNvSpPr>
            <a:spLocks noGrp="1"/>
          </p:cNvSpPr>
          <p:nvPr>
            <p:ph idx="1"/>
          </p:nvPr>
        </p:nvSpPr>
        <p:spPr>
          <a:xfrm>
            <a:off x="304800" y="1196753"/>
            <a:ext cx="8686800" cy="2592288"/>
          </a:xfrm>
        </p:spPr>
        <p:txBody>
          <a:bodyPr/>
          <a:lstStyle/>
          <a:p>
            <a:endParaRPr lang="ru-RU" dirty="0" smtClean="0"/>
          </a:p>
          <a:p>
            <a:r>
              <a:rPr lang="ru-RU" sz="2000" b="1" i="1" dirty="0" smtClean="0">
                <a:solidFill>
                  <a:srgbClr val="002060"/>
                </a:solidFill>
                <a:latin typeface="Arial Black" panose="020B0A04020102020204" pitchFamily="34" charset="0"/>
              </a:rPr>
              <a:t>Начистил доспехи.</a:t>
            </a:r>
          </a:p>
          <a:p>
            <a:r>
              <a:rPr lang="ru-RU" sz="2000" b="1" i="1" dirty="0" smtClean="0">
                <a:solidFill>
                  <a:srgbClr val="002060"/>
                </a:solidFill>
                <a:latin typeface="Arial Black" panose="020B0A04020102020204" pitchFamily="34" charset="0"/>
              </a:rPr>
              <a:t>Приделал к шишаку</a:t>
            </a:r>
          </a:p>
          <a:p>
            <a:pPr>
              <a:buFont typeface="Wingdings 2" pitchFamily="18" charset="2"/>
              <a:buNone/>
            </a:pPr>
            <a:r>
              <a:rPr lang="ru-RU" sz="2000" b="1" i="1" dirty="0" smtClean="0">
                <a:solidFill>
                  <a:srgbClr val="002060"/>
                </a:solidFill>
                <a:latin typeface="Arial Black" panose="020B0A04020102020204" pitchFamily="34" charset="0"/>
              </a:rPr>
              <a:t>    картонное забрало.</a:t>
            </a:r>
          </a:p>
          <a:p>
            <a:r>
              <a:rPr lang="ru-RU" sz="2000" b="1" i="1" dirty="0" smtClean="0">
                <a:solidFill>
                  <a:srgbClr val="002060"/>
                </a:solidFill>
                <a:latin typeface="Arial Black" panose="020B0A04020102020204" pitchFamily="34" charset="0"/>
              </a:rPr>
              <a:t>Кляче дал звучное </a:t>
            </a:r>
          </a:p>
          <a:p>
            <a:pPr>
              <a:buFont typeface="Wingdings 2" pitchFamily="18" charset="2"/>
              <a:buNone/>
            </a:pPr>
            <a:r>
              <a:rPr lang="ru-RU" sz="2000" b="1" i="1" dirty="0" smtClean="0">
                <a:solidFill>
                  <a:srgbClr val="002060"/>
                </a:solidFill>
                <a:latin typeface="Arial Black" panose="020B0A04020102020204" pitchFamily="34" charset="0"/>
              </a:rPr>
              <a:t>    имя Росинант.</a:t>
            </a:r>
            <a:endParaRPr lang="en-US" sz="2000" b="1" i="1" dirty="0" smtClean="0">
              <a:solidFill>
                <a:srgbClr val="002060"/>
              </a:solidFill>
              <a:latin typeface="Arial Black" panose="020B0A04020102020204" pitchFamily="34" charset="0"/>
            </a:endParaRPr>
          </a:p>
          <a:p>
            <a:pPr>
              <a:buFont typeface="Wingdings 2" pitchFamily="18" charset="2"/>
              <a:buNone/>
            </a:pPr>
            <a:endParaRPr lang="en-US" sz="2000" b="1" i="1" dirty="0">
              <a:solidFill>
                <a:srgbClr val="002060"/>
              </a:solidFill>
              <a:latin typeface="Arial Black" panose="020B0A04020102020204" pitchFamily="34" charset="0"/>
            </a:endParaRPr>
          </a:p>
          <a:p>
            <a:pPr>
              <a:buFont typeface="Wingdings 2" pitchFamily="18" charset="2"/>
              <a:buNone/>
            </a:pPr>
            <a:endParaRPr lang="ru-RU" sz="2000" b="1" i="1" dirty="0" smtClean="0">
              <a:solidFill>
                <a:srgbClr val="002060"/>
              </a:solidFill>
              <a:latin typeface="Arial Black" panose="020B0A04020102020204" pitchFamily="34" charset="0"/>
            </a:endParaRPr>
          </a:p>
          <a:p>
            <a:pPr>
              <a:buFont typeface="Wingdings 2" pitchFamily="18" charset="2"/>
              <a:buNone/>
            </a:pPr>
            <a:endParaRPr lang="ru-RU" b="1" dirty="0" smtClean="0"/>
          </a:p>
        </p:txBody>
      </p:sp>
      <p:pic>
        <p:nvPicPr>
          <p:cNvPr id="18" name="Рисунок 17" descr="kor21.jpg"/>
          <p:cNvPicPr>
            <a:picLocks noChangeAspect="1"/>
          </p:cNvPicPr>
          <p:nvPr/>
        </p:nvPicPr>
        <p:blipFill>
          <a:blip r:embed="rId2"/>
          <a:stretch>
            <a:fillRect/>
          </a:stretch>
        </p:blipFill>
        <p:spPr>
          <a:xfrm>
            <a:off x="5796136" y="1079377"/>
            <a:ext cx="2736304" cy="2448272"/>
          </a:xfrm>
          <a:prstGeom prst="rect">
            <a:avLst/>
          </a:prstGeom>
          <a:ln>
            <a:noFill/>
          </a:ln>
          <a:effectLst>
            <a:softEdge rad="112500"/>
          </a:effectLst>
        </p:spPr>
      </p:pic>
      <p:sp>
        <p:nvSpPr>
          <p:cNvPr id="4" name="Прямоугольник 3"/>
          <p:cNvSpPr/>
          <p:nvPr/>
        </p:nvSpPr>
        <p:spPr>
          <a:xfrm>
            <a:off x="304800" y="3906417"/>
            <a:ext cx="8299648" cy="2585323"/>
          </a:xfrm>
          <a:prstGeom prst="rect">
            <a:avLst/>
          </a:prstGeom>
        </p:spPr>
        <p:txBody>
          <a:bodyPr wrap="square">
            <a:spAutoFit/>
          </a:bodyPr>
          <a:lstStyle/>
          <a:p>
            <a:pPr algn="ctr"/>
            <a:r>
              <a:rPr lang="ru-RU" i="1" dirty="0">
                <a:solidFill>
                  <a:srgbClr val="000000"/>
                </a:solidFill>
                <a:latin typeface="Arial Black" panose="020B0A04020102020204" pitchFamily="34" charset="0"/>
              </a:rPr>
              <a:t>Дон Кихот принимает решение стать странствующим рыцарем, и согласно законам рыцарского романа, ему необходимо выбрать себе даму сердца, в которую он мог бы </a:t>
            </a:r>
            <a:r>
              <a:rPr lang="ru-RU" i="1" dirty="0" smtClean="0">
                <a:solidFill>
                  <a:srgbClr val="000000"/>
                </a:solidFill>
                <a:latin typeface="Arial Black" panose="020B0A04020102020204" pitchFamily="34" charset="0"/>
              </a:rPr>
              <a:t>влюбиться». </a:t>
            </a:r>
            <a:r>
              <a:rPr lang="ru-RU" i="1" dirty="0">
                <a:solidFill>
                  <a:srgbClr val="000000"/>
                </a:solidFill>
                <a:latin typeface="Arial Black" panose="020B0A04020102020204" pitchFamily="34" charset="0"/>
              </a:rPr>
              <a:t>Во имя неё он совершает подвиги, всегда и везде славя её имя. При этом Дон Кихот сам до конца не уверен в её существовании, на страницах романа она ни разу не появляется, но многократно описывается словами разных персонажей.</a:t>
            </a:r>
          </a:p>
          <a:p>
            <a:pPr algn="ctr"/>
            <a:r>
              <a:rPr lang="ru-RU" i="1" dirty="0">
                <a:solidFill>
                  <a:srgbClr val="000000"/>
                </a:solidFill>
                <a:latin typeface="Arial Black" panose="020B0A04020102020204" pitchFamily="34" charset="0"/>
              </a:rPr>
              <a:t> </a:t>
            </a:r>
            <a:r>
              <a:rPr lang="ru-RU" i="1" dirty="0">
                <a:solidFill>
                  <a:srgbClr val="C00000"/>
                </a:solidFill>
                <a:latin typeface="Arial Black" panose="020B0A04020102020204" pitchFamily="34" charset="0"/>
              </a:rPr>
              <a:t>Дульсинея </a:t>
            </a:r>
            <a:r>
              <a:rPr lang="ru-RU" i="1" dirty="0" err="1">
                <a:solidFill>
                  <a:srgbClr val="C00000"/>
                </a:solidFill>
                <a:latin typeface="Arial Black" panose="020B0A04020102020204" pitchFamily="34" charset="0"/>
              </a:rPr>
              <a:t>Тобосская</a:t>
            </a:r>
            <a:r>
              <a:rPr lang="ru-RU" i="1" dirty="0">
                <a:solidFill>
                  <a:srgbClr val="C00000"/>
                </a:solidFill>
                <a:latin typeface="Arial Black" panose="020B0A04020102020204" pitchFamily="34" charset="0"/>
              </a:rPr>
              <a:t>.</a:t>
            </a:r>
          </a:p>
        </p:txBody>
      </p:sp>
    </p:spTree>
    <p:extLst>
      <p:ext uri="{BB962C8B-B14F-4D97-AF65-F5344CB8AC3E}">
        <p14:creationId xmlns:p14="http://schemas.microsoft.com/office/powerpoint/2010/main" val="1529748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Базис</Template>
  <TotalTime>985</TotalTime>
  <Words>1007</Words>
  <Application>Microsoft Office PowerPoint</Application>
  <PresentationFormat>Экран (4:3)</PresentationFormat>
  <Paragraphs>103</Paragraphs>
  <Slides>19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Arial</vt:lpstr>
      <vt:lpstr>Arial Black</vt:lpstr>
      <vt:lpstr>Calibri</vt:lpstr>
      <vt:lpstr>Corbel</vt:lpstr>
      <vt:lpstr>Monotype Corsiva</vt:lpstr>
      <vt:lpstr>Times New Roman</vt:lpstr>
      <vt:lpstr>Wingdings 2</vt:lpstr>
      <vt:lpstr>Базис</vt:lpstr>
      <vt:lpstr>роман «Дон Кихот»</vt:lpstr>
      <vt:lpstr>«Дон Кихот» – книга на все времена </vt:lpstr>
      <vt:lpstr>Что такое рыцарский роман,  и какой идеал героя он предлагает?</vt:lpstr>
      <vt:lpstr>МИГЕЛЬ де сервантес сааведра</vt:lpstr>
      <vt:lpstr>Почему Сервантес решил написать пародию?</vt:lpstr>
      <vt:lpstr>Рыцарь печального образа</vt:lpstr>
      <vt:lpstr>хитроумный идальго  Дон Кихот Ламанчский</vt:lpstr>
      <vt:lpstr>С какой целью дон Алонсо решил стать странствующим рыцарем? </vt:lpstr>
      <vt:lpstr>своё имя Алонсо Кихано  он переменил на имя Дон Кихот Ламанчский </vt:lpstr>
      <vt:lpstr>САНЧО ПАНСА</vt:lpstr>
      <vt:lpstr>Санчо Пансо - верный оруженосец</vt:lpstr>
      <vt:lpstr>Что объединяет героев?</vt:lpstr>
      <vt:lpstr>с чего же все началось:</vt:lpstr>
      <vt:lpstr>           </vt:lpstr>
      <vt:lpstr>Сражение со львами</vt:lpstr>
      <vt:lpstr>Ещё одно сражение</vt:lpstr>
      <vt:lpstr>подведём итоги</vt:lpstr>
      <vt:lpstr>Что   такое    Донкихотство?</vt:lpstr>
      <vt:lpstr>Рыцарь печального образа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роман «Дон Кихот»</dc:title>
  <dc:creator>Admin</dc:creator>
  <cp:lastModifiedBy>Microsoft</cp:lastModifiedBy>
  <cp:revision>70</cp:revision>
  <dcterms:modified xsi:type="dcterms:W3CDTF">2025-05-14T12:07:56Z</dcterms:modified>
</cp:coreProperties>
</file>