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80" r:id="rId5"/>
    <p:sldId id="286" r:id="rId6"/>
    <p:sldId id="262" r:id="rId7"/>
    <p:sldId id="263" r:id="rId8"/>
    <p:sldId id="282" r:id="rId9"/>
    <p:sldId id="281" r:id="rId10"/>
    <p:sldId id="283" r:id="rId11"/>
    <p:sldId id="265" r:id="rId12"/>
    <p:sldId id="266" r:id="rId13"/>
    <p:sldId id="267" r:id="rId14"/>
    <p:sldId id="268" r:id="rId15"/>
    <p:sldId id="269" r:id="rId16"/>
    <p:sldId id="270" r:id="rId17"/>
    <p:sldId id="287" r:id="rId18"/>
    <p:sldId id="288" r:id="rId19"/>
    <p:sldId id="272" r:id="rId20"/>
    <p:sldId id="273" r:id="rId21"/>
    <p:sldId id="284" r:id="rId22"/>
    <p:sldId id="274" r:id="rId23"/>
    <p:sldId id="275" r:id="rId24"/>
    <p:sldId id="276" r:id="rId25"/>
    <p:sldId id="285" r:id="rId26"/>
    <p:sldId id="277" r:id="rId27"/>
    <p:sldId id="278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04.04.2025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04.04.2025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04.04.2025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04.04.2025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04.04.2025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260648"/>
            <a:ext cx="8640960" cy="1556792"/>
          </a:xfrm>
        </p:spPr>
        <p:txBody>
          <a:bodyPr>
            <a:normAutofit/>
          </a:bodyPr>
          <a:lstStyle/>
          <a:p>
            <a:pPr algn="ctr"/>
            <a:r>
              <a:rPr lang="ru-RU" sz="1800" b="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Муниципальное бюджетное дошкольное  образовательное учреждение </a:t>
            </a:r>
            <a:r>
              <a:rPr lang="ru-RU" sz="1800" b="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«Детский сад  № 15 «Ромашка» </a:t>
            </a:r>
            <a:r>
              <a:rPr lang="ru-RU" sz="1800" b="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общеразвивающего</a:t>
            </a:r>
            <a:r>
              <a:rPr lang="ru-RU" sz="1800" b="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вида с приоритетным осуществлением деятельности по физическому направлению развития детей»</a:t>
            </a:r>
            <a:r>
              <a:rPr lang="ru-RU" sz="1800" b="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0" dirty="0" smtClean="0">
                <a:latin typeface="Times New Roman" pitchFamily="18" charset="0"/>
                <a:cs typeface="Times New Roman" pitchFamily="18" charset="0"/>
              </a:rPr>
            </a:br>
            <a:endParaRPr lang="ru-RU" sz="1800" b="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67744" y="1844824"/>
            <a:ext cx="6480720" cy="4392488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Семинар - практикум</a:t>
            </a:r>
          </a:p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«Грамотная речь педагога - залог правильной речи</a:t>
            </a:r>
            <a:endParaRPr lang="ru-RU" sz="3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воспитанников»</a:t>
            </a:r>
            <a:endParaRPr lang="ru-RU" sz="3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/>
          </a:p>
          <a:p>
            <a:pPr algn="r"/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Calibri" pitchFamily="34" charset="0"/>
              </a:rPr>
              <a:t>                                                                                            </a:t>
            </a:r>
            <a:r>
              <a:rPr lang="ru-RU" sz="1900" b="0" dirty="0" smtClean="0">
                <a:solidFill>
                  <a:schemeClr val="tx1"/>
                </a:solidFill>
                <a:latin typeface="Times New Roman" pitchFamily="18" charset="0"/>
                <a:cs typeface="Calibri" pitchFamily="34" charset="0"/>
              </a:rPr>
              <a:t>Учитель-логопед:                                                                                                                                                  </a:t>
            </a:r>
            <a:r>
              <a:rPr lang="ru-RU" sz="1900" b="0" dirty="0" err="1" smtClean="0">
                <a:solidFill>
                  <a:schemeClr val="tx1"/>
                </a:solidFill>
                <a:latin typeface="Times New Roman" pitchFamily="18" charset="0"/>
                <a:cs typeface="Calibri" pitchFamily="34" charset="0"/>
              </a:rPr>
              <a:t>Стрелковская</a:t>
            </a:r>
            <a:r>
              <a:rPr lang="ru-RU" sz="1900" b="0" dirty="0" smtClean="0">
                <a:solidFill>
                  <a:schemeClr val="tx1"/>
                </a:solidFill>
                <a:latin typeface="Times New Roman" pitchFamily="18" charset="0"/>
                <a:cs typeface="Calibri" pitchFamily="34" charset="0"/>
              </a:rPr>
              <a:t> О.Н.                                                       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507288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   Важным компонентом речи  является 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орфоэпия 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- 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правильное литературное произношение всех слов родного языка.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548680"/>
            <a:ext cx="8784976" cy="5577483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b="1" i="1" dirty="0" smtClean="0"/>
              <a:t>                                           </a:t>
            </a:r>
            <a:r>
              <a:rPr lang="ru-RU" sz="11100" b="1" i="1" dirty="0" smtClean="0">
                <a:latin typeface="Times New Roman" pitchFamily="18" charset="0"/>
                <a:cs typeface="Times New Roman" pitchFamily="18" charset="0"/>
              </a:rPr>
              <a:t>Выразительность - </a:t>
            </a:r>
            <a:r>
              <a:rPr lang="ru-RU" sz="11100" dirty="0" smtClean="0">
                <a:latin typeface="Times New Roman" pitchFamily="18" charset="0"/>
                <a:cs typeface="Times New Roman" pitchFamily="18" charset="0"/>
              </a:rPr>
              <a:t>еще один элемент профессиональности речи педагога. Выразительная речь наполнена эмоциональным и интеллектуальным содержанием, это обусловлено спецификой устной речи, в которой особое значение приобретают интонация, жесты, мимика. Для устной речи очень важным является правильное использование интонационных средств выразительности: логического ударения (выделение из фразы главных по смыслу слов или словосочетаний путем повышения или понижения голоса, изменения темпа), пауз, мелодичности речи (движения голоса в речи по высоте и силе), темпа (количество слов произнесенных за определенную единицу времени). Интонация делает речь живой, эмоционально насыщенной, мысль выражается более полно, закончено.</a:t>
            </a:r>
          </a:p>
          <a:p>
            <a:endParaRPr lang="ru-RU" sz="1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620688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Требования к речи педагога ДОУ.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980728"/>
            <a:ext cx="8640960" cy="5544616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sz="10400" dirty="0" smtClean="0"/>
              <a:t>    	</a:t>
            </a:r>
            <a:r>
              <a:rPr lang="ru-RU" sz="10400" dirty="0" smtClean="0">
                <a:latin typeface="Times New Roman" pitchFamily="18" charset="0"/>
                <a:cs typeface="Times New Roman" pitchFamily="18" charset="0"/>
              </a:rPr>
              <a:t>Культурная речь является обязательным элементом общей культуры человека. Не случайно считается, что речь человека — его визитная карточка, поскольку от того, насколько грамотно человек выражается, зависит его успех не только в повседневном общении, но и в профессиональной деятельности. Особенно актуально данное утверждение по отношению к речи воспитателя ДОУ, работающего с детьми дошкольного возраста.</a:t>
            </a:r>
          </a:p>
          <a:p>
            <a:pPr>
              <a:buNone/>
            </a:pPr>
            <a:r>
              <a:rPr lang="ru-RU" sz="10400" dirty="0" smtClean="0">
                <a:latin typeface="Times New Roman" pitchFamily="18" charset="0"/>
                <a:cs typeface="Times New Roman" pitchFamily="18" charset="0"/>
              </a:rPr>
              <a:t>          Речь педагога должна строго соответствовать по содержанию возрасту детей, на которых она направлена, их развитию, запасу представлений об окружающем, опираться на их опыт.</a:t>
            </a:r>
          </a:p>
          <a:p>
            <a:pPr>
              <a:buNone/>
            </a:pPr>
            <a:r>
              <a:rPr lang="ru-RU" sz="10400" dirty="0" smtClean="0">
                <a:latin typeface="Times New Roman" pitchFamily="18" charset="0"/>
                <a:cs typeface="Times New Roman" pitchFamily="18" charset="0"/>
              </a:rPr>
              <a:t>          Педагог обязан владеть методическим мастерством, знать приемы, необходимые для оказания соответствующего влияния на речь детей, и уметь их применять во всех случаях общения с дошкольниками и другими людьми.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496944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Среди требований к речи педагога  выделяют: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340768"/>
            <a:ext cx="8964488" cy="5517232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sz="5100" b="1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5100" b="1" i="1" dirty="0" smtClean="0">
                <a:latin typeface="Times New Roman" pitchFamily="18" charset="0"/>
                <a:cs typeface="Times New Roman" pitchFamily="18" charset="0"/>
              </a:rPr>
              <a:t>Точность</a:t>
            </a:r>
            <a:r>
              <a:rPr lang="ru-RU" sz="51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- соответствие смыслового содержания речи и информации, которая лежит в ее основе. Особое внимание педагогу следует обратить на семантическую (смысловую) сторону речи, что способствует формированию у детей навыков точности словоупотребления.</a:t>
            </a:r>
          </a:p>
          <a:p>
            <a:pPr>
              <a:buNone/>
            </a:pPr>
            <a:r>
              <a:rPr lang="ru-RU" sz="5100" b="1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5100" b="1" i="1" dirty="0" smtClean="0">
                <a:latin typeface="Times New Roman" pitchFamily="18" charset="0"/>
                <a:cs typeface="Times New Roman" pitchFamily="18" charset="0"/>
              </a:rPr>
              <a:t>Логичность</a:t>
            </a:r>
            <a:r>
              <a:rPr lang="ru-RU" sz="5100" b="1" dirty="0" smtClean="0">
                <a:latin typeface="Times New Roman" pitchFamily="18" charset="0"/>
                <a:cs typeface="Times New Roman" pitchFamily="18" charset="0"/>
              </a:rPr>
              <a:t> - </a:t>
            </a:r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выражение в смысловых связях компонентов речи и отношений между частями и компонентами мысли. Педагогу следует учитывать, что именно в дошкольном возрасте закладываются представления о структурных компонентах связного высказывания, формируются навыки использования различных способов </a:t>
            </a:r>
            <a:r>
              <a:rPr lang="ru-RU" sz="5100" dirty="0" err="1" smtClean="0">
                <a:latin typeface="Times New Roman" pitchFamily="18" charset="0"/>
                <a:cs typeface="Times New Roman" pitchFamily="18" charset="0"/>
              </a:rPr>
              <a:t>внутритекстовой</a:t>
            </a:r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 связи.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51520" y="260648"/>
            <a:ext cx="8568952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402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Уместность-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употребление в речи единиц, соответствующих ситуации и условиям общения. Уместность речи педагога предполагает, прежде всего, обладание чувством стиля. Учет специфики дошкольного возраста нацеливает педагога на формирование у детей культуры речевого поведения (навыков общения, умения пользоваться речевым этикетом, ориентироваться на ситуацию общения и др.).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87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Выразительность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особенность речи, захватывающая внимание и создающая атмосферу эмоционального сопереживания. Выразительность речи педагога является мощным орудием воздействия на ребенка. Владение педагогом различными средствами выразительности (интонация, темп речи, сила, высота голоса и др.) способствует не только формированию произвольности выразительности речи ребенка, но и более полному осознанию им содержания речи взрослого, формированию умения выражать свое отношение к предмету разговора.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332656"/>
            <a:ext cx="8640960" cy="586551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2600" b="1" i="1" dirty="0" smtClean="0">
                <a:latin typeface="Times New Roman" pitchFamily="18" charset="0"/>
                <a:cs typeface="Times New Roman" pitchFamily="18" charset="0"/>
              </a:rPr>
              <a:t>Богатство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- 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умение использовать все языковые единицы с целью оптимального выражения информации. Педагогу следует учитывать, что в дошкольном возрасте формируются основы лексического запаса ребенка, поэтому богатый лексикон самого педагога способствует не только расширению словарного запаса ребенка, но и помогает сформировать у него навыки точности словоупотребления, выразительности и образности речи.</a:t>
            </a:r>
          </a:p>
          <a:p>
            <a:pPr>
              <a:buNone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2600" b="1" i="1" dirty="0" smtClean="0">
                <a:latin typeface="Times New Roman" pitchFamily="18" charset="0"/>
                <a:cs typeface="Times New Roman" pitchFamily="18" charset="0"/>
              </a:rPr>
              <a:t>Правильность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- 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соответствие речи языковым нормам. Педагогу необходимо знать и выполнять в общении с детьми основные нормы русского языка: орфоэпические нормы (правила литературного произношения), а также нормы образования и изменения слов.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          Чистота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отсутствие в речи элементов, чуждых литературному языку. Устранение нелитературной лексики - одна из задач речевого развития детей дошкольного возраста. Решая данную задачу, педагогу необходимо заботиться о чистоте собственной речи: недопустимо использование слов-паразитов, диалектных и жаргонных слов.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Примеры часто употребляемых слов – паразитов: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i="1" dirty="0" smtClean="0"/>
              <a:t>    </a:t>
            </a:r>
            <a:r>
              <a:rPr lang="ru-RU" sz="3900" i="1" dirty="0" smtClean="0">
                <a:latin typeface="Times New Roman" pitchFamily="18" charset="0"/>
                <a:cs typeface="Times New Roman" pitchFamily="18" charset="0"/>
              </a:rPr>
              <a:t>Как бы  - По ходу – Блин - Типа -  Это, Это самое  - На самом деле  - Вот, вот так вот,  - ну вот - Ну, ну </a:t>
            </a:r>
            <a:r>
              <a:rPr lang="ru-RU" sz="3900" i="1" dirty="0" err="1" smtClean="0">
                <a:latin typeface="Times New Roman" pitchFamily="18" charset="0"/>
                <a:cs typeface="Times New Roman" pitchFamily="18" charset="0"/>
              </a:rPr>
              <a:t>ваще</a:t>
            </a:r>
            <a:r>
              <a:rPr lang="ru-RU" sz="3900" i="1" dirty="0" smtClean="0">
                <a:latin typeface="Times New Roman" pitchFamily="18" charset="0"/>
                <a:cs typeface="Times New Roman" pitchFamily="18" charset="0"/>
              </a:rPr>
              <a:t> - Короче, - прикинь - короче - это самое То есть  - Практически, фактически - По-любому - Жесть,-  ужас, - </a:t>
            </a:r>
            <a:r>
              <a:rPr lang="ru-RU" sz="3900" i="1" dirty="0" err="1" smtClean="0">
                <a:latin typeface="Times New Roman" pitchFamily="18" charset="0"/>
                <a:cs typeface="Times New Roman" pitchFamily="18" charset="0"/>
              </a:rPr>
              <a:t>полюбому</a:t>
            </a:r>
            <a:r>
              <a:rPr lang="ru-RU" sz="3900" i="1" dirty="0" smtClean="0">
                <a:latin typeface="Times New Roman" pitchFamily="18" charset="0"/>
                <a:cs typeface="Times New Roman" pitchFamily="18" charset="0"/>
              </a:rPr>
              <a:t>, - </a:t>
            </a:r>
            <a:r>
              <a:rPr lang="ru-RU" sz="3900" i="1" dirty="0" err="1" smtClean="0">
                <a:latin typeface="Times New Roman" pitchFamily="18" charset="0"/>
                <a:cs typeface="Times New Roman" pitchFamily="18" charset="0"/>
              </a:rPr>
              <a:t>че</a:t>
            </a:r>
            <a:r>
              <a:rPr lang="ru-RU" sz="3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00" i="1" dirty="0" err="1" smtClean="0">
                <a:latin typeface="Times New Roman" pitchFamily="18" charset="0"/>
                <a:cs typeface="Times New Roman" pitchFamily="18" charset="0"/>
              </a:rPr>
              <a:t>Ниочем</a:t>
            </a:r>
            <a:r>
              <a:rPr lang="ru-RU" sz="3900" i="1" dirty="0" smtClean="0">
                <a:latin typeface="Times New Roman" pitchFamily="18" charset="0"/>
                <a:cs typeface="Times New Roman" pitchFamily="18" charset="0"/>
              </a:rPr>
              <a:t>, - </a:t>
            </a:r>
            <a:r>
              <a:rPr lang="ru-RU" sz="3900" i="1" dirty="0" err="1" smtClean="0">
                <a:latin typeface="Times New Roman" pitchFamily="18" charset="0"/>
                <a:cs typeface="Times New Roman" pitchFamily="18" charset="0"/>
              </a:rPr>
              <a:t>вобщем</a:t>
            </a:r>
            <a:r>
              <a:rPr lang="ru-RU" sz="3900" i="1" dirty="0" smtClean="0">
                <a:latin typeface="Times New Roman" pitchFamily="18" charset="0"/>
                <a:cs typeface="Times New Roman" pitchFamily="18" charset="0"/>
              </a:rPr>
              <a:t> (обязательно в одно слово) - Оки, </a:t>
            </a:r>
            <a:r>
              <a:rPr lang="ru-RU" sz="3900" i="1" dirty="0" err="1" smtClean="0">
                <a:latin typeface="Times New Roman" pitchFamily="18" charset="0"/>
                <a:cs typeface="Times New Roman" pitchFamily="18" charset="0"/>
              </a:rPr>
              <a:t>чмоки</a:t>
            </a:r>
            <a:r>
              <a:rPr lang="ru-RU" sz="39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900" i="1" dirty="0" err="1" smtClean="0">
                <a:latin typeface="Times New Roman" pitchFamily="18" charset="0"/>
                <a:cs typeface="Times New Roman" pitchFamily="18" charset="0"/>
              </a:rPr>
              <a:t>поки</a:t>
            </a:r>
            <a:r>
              <a:rPr lang="ru-RU" sz="3900" i="1" dirty="0" smtClean="0">
                <a:latin typeface="Times New Roman" pitchFamily="18" charset="0"/>
                <a:cs typeface="Times New Roman" pitchFamily="18" charset="0"/>
              </a:rPr>
              <a:t> - Шикарно, - отлично, - перфектно - Зачёт, отлично, - </a:t>
            </a:r>
            <a:r>
              <a:rPr lang="ru-RU" sz="3900" i="1" dirty="0" err="1" smtClean="0">
                <a:latin typeface="Times New Roman" pitchFamily="18" charset="0"/>
                <a:cs typeface="Times New Roman" pitchFamily="18" charset="0"/>
              </a:rPr>
              <a:t>прикольно</a:t>
            </a:r>
            <a:r>
              <a:rPr lang="ru-RU" sz="3900" i="1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3900" i="1" dirty="0" err="1" smtClean="0">
                <a:latin typeface="Times New Roman" pitchFamily="18" charset="0"/>
                <a:cs typeface="Times New Roman" pitchFamily="18" charset="0"/>
              </a:rPr>
              <a:t>Пипец</a:t>
            </a:r>
            <a:r>
              <a:rPr lang="ru-RU" sz="3900" i="1" dirty="0" smtClean="0">
                <a:latin typeface="Times New Roman" pitchFamily="18" charset="0"/>
                <a:cs typeface="Times New Roman" pitchFamily="18" charset="0"/>
              </a:rPr>
              <a:t> - блин - Да не вопрос, - без проблем.</a:t>
            </a:r>
            <a:endParaRPr lang="ru-RU" sz="39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95536" y="640150"/>
            <a:ext cx="8424936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Пожалуйста, говорите правильно. Почаще открывайте толковый, орфографические словари, словарь ударений и трудностей русского языка, справочники норм речи и правописания. Читайте классическую литературу, учите стихотворения. Всё это поможет Вам в овладении грамотной, красивой речью.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988840"/>
            <a:ext cx="7467600" cy="1296144"/>
          </a:xfrm>
        </p:spPr>
        <p:txBody>
          <a:bodyPr>
            <a:noAutofit/>
          </a:bodyPr>
          <a:lstStyle/>
          <a:p>
            <a:pPr algn="ctr"/>
            <a:r>
              <a:rPr lang="ru-RU" sz="4800" b="1" i="1" dirty="0" smtClean="0">
                <a:solidFill>
                  <a:schemeClr val="tx1"/>
                </a:solidFill>
              </a:rPr>
              <a:t>Практическая часть.</a:t>
            </a:r>
            <a:endParaRPr lang="ru-RU" sz="4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Цель: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507288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Повышение педагогической компетентности педагогов в вопросах профессиональной речевой культуры. </a:t>
            </a:r>
          </a:p>
          <a:p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base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Задание 1: Выбери правильный ответ»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«французская шампунь» </a:t>
            </a:r>
          </a:p>
          <a:p>
            <a:pPr algn="ctr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или </a:t>
            </a:r>
          </a:p>
          <a:p>
            <a:pPr algn="ctr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«французский шампунь»;</a:t>
            </a:r>
          </a:p>
          <a:p>
            <a:pPr algn="ctr">
              <a:buNone/>
            </a:pP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«большой мозоль» </a:t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или </a:t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«большая мозоль»;</a:t>
            </a:r>
          </a:p>
          <a:p>
            <a:pPr algn="ctr"/>
            <a:endParaRPr lang="ru-RU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Задание 2: «Исправь ошибки»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71600" y="1052736"/>
            <a:ext cx="6912768" cy="5400600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Дети в садик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бежат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Ты за ними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бежи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Подежурь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заместо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меня.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Давай  вместе играться.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Лопатку вот сюда нужно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ложить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Скоко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повторять одно и то же. </a:t>
            </a:r>
          </a:p>
          <a:p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Щас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будем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заеиматься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Ляжь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на правый бок. 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Ложи на стол.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229600" cy="936104"/>
          </a:xfrm>
        </p:spPr>
        <p:txBody>
          <a:bodyPr>
            <a:noAutofit/>
          </a:bodyPr>
          <a:lstStyle/>
          <a:p>
            <a:pPr fontAlgn="base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Задание 3: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Переведи пословицу на русский язык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1560" y="1268760"/>
            <a:ext cx="7992888" cy="52565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Сын леопарда –тоже леопард. (Африка)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Яблоко от яблони недалеко падает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Верблюда под мостом не спрячешь.(Афганистан)</a:t>
            </a:r>
          </a:p>
          <a:p>
            <a:pPr>
              <a:buNone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(Шила в мешке не утаишь)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Бойся тихой реки, а не шумной. (Греция)</a:t>
            </a:r>
          </a:p>
          <a:p>
            <a:pPr>
              <a:buNone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(В тихом омуте черти водятся)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Молчаливый рот-золотой рот. (Германия)</a:t>
            </a:r>
          </a:p>
          <a:p>
            <a:pPr>
              <a:buNone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Слова-серебро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, а молчание золото)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Тот не заблудится, кто спрашивает.(Франция)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Язык до Киева доведет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Задание 4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: 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«Произнеси правильно» расставить ударение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115616" y="1600200"/>
            <a:ext cx="6809184" cy="4873752"/>
          </a:xfrm>
        </p:spPr>
        <p:txBody>
          <a:bodyPr>
            <a:normAutofit/>
          </a:bodyPr>
          <a:lstStyle/>
          <a:p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ТОрты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а не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тортЫ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позвонИшь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а не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позвОнишь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досУг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а не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дОсуг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договОр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а не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дОговор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каталОг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а не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катАлог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sz="4000" dirty="0" smtClean="0"/>
          </a:p>
          <a:p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76672"/>
            <a:ext cx="8964488" cy="1844824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/>
              <a:t>Задание 5</a:t>
            </a:r>
            <a:r>
              <a:rPr lang="ru-RU" sz="4000" dirty="0" smtClean="0"/>
              <a:t>: </a:t>
            </a:r>
            <a:r>
              <a:rPr lang="ru-RU" sz="4000" b="1" dirty="0" smtClean="0"/>
              <a:t>упражнение на интонационную выразительность (произнести фразы)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2060848"/>
            <a:ext cx="7848872" cy="3777283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«Подойди ко мне»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«Закрой дверь»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«Сядь на место»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«Птицы прилетели» </a:t>
            </a:r>
          </a:p>
          <a:p>
            <a:endParaRPr lang="ru-RU" sz="2800" dirty="0" smtClean="0"/>
          </a:p>
          <a:p>
            <a:pPr>
              <a:buNone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Спокойно, радостно, тихо, с раздражением, со злостью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568952" cy="70609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Задание 6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: Собери скороговорку 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(из слов)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827584" y="1052736"/>
            <a:ext cx="7560840" cy="5544616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Язык, голова, болтает, отвечает, а. </a:t>
            </a: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(Язык болтает, а голова отвечает). 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Порознь, а, вместе, хорошо, петь, говорить. </a:t>
            </a:r>
          </a:p>
          <a:p>
            <a:pPr lvl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Петь хорошо вместе, а говорить порознь).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Книга, не, манит, к, себе, а, пряник. </a:t>
            </a:r>
          </a:p>
          <a:p>
            <a:pPr lvl="0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(Книга не пряник, а к себе манит.)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Ум, без, крыльев, птица, без, как, книги. </a:t>
            </a:r>
          </a:p>
          <a:p>
            <a:pPr lvl="0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(Ум без книги, как птица без крыльев).</a:t>
            </a:r>
          </a:p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Дурак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а, умный, любит, учить, учиться. </a:t>
            </a:r>
          </a:p>
          <a:p>
            <a:pPr lvl="0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(Умный любит учиться, а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дурак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– учить).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Не, капусту, шинкуют, языком. </a:t>
            </a:r>
          </a:p>
          <a:p>
            <a:pPr lvl="0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(Языком капусту не шинкуют).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Бранятся, тешатся, только, милые. </a:t>
            </a: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(Милые бранятся, только тешатся).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Заключение: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980728"/>
            <a:ext cx="7776864" cy="5145435"/>
          </a:xfrm>
        </p:spPr>
        <p:txBody>
          <a:bodyPr>
            <a:normAutofit/>
          </a:bodyPr>
          <a:lstStyle/>
          <a:p>
            <a:pPr algn="just" fontAlgn="base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Соблюдение и постоянное совершенствование своей речи – это залог успешной работы воспитателя. </a:t>
            </a:r>
          </a:p>
          <a:p>
            <a:pPr algn="just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      Не бойтесь учиться, совершенствоваться, в том числе и в речевом развитии, искать что-то новое в работе с детьми, познавать неизвестное. Все в ваших руках.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6912768" cy="1656184"/>
          </a:xfrm>
        </p:spPr>
        <p:txBody>
          <a:bodyPr>
            <a:noAutofit/>
          </a:bodyPr>
          <a:lstStyle/>
          <a:p>
            <a:pPr algn="just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Рефлексия.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«Неоконченное предложение»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(закончить предложения)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492896"/>
            <a:ext cx="8686800" cy="3633267"/>
          </a:xfrm>
        </p:spPr>
        <p:txBody>
          <a:bodyPr/>
          <a:lstStyle/>
          <a:p>
            <a:pPr>
              <a:buNone/>
            </a:pPr>
            <a:r>
              <a:rPr lang="ru-RU" sz="3200" dirty="0" smtClean="0"/>
              <a:t>-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Сегодняшний семинар помог мне убедиться…</a:t>
            </a:r>
          </a:p>
          <a:p>
            <a:pPr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 Выполнять задания мне помогало…</a:t>
            </a:r>
          </a:p>
          <a:p>
            <a:pPr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 В ходе семинара мне было…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Задачи: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3900" dirty="0" smtClean="0">
                <a:latin typeface="Times New Roman" pitchFamily="18" charset="0"/>
                <a:cs typeface="Times New Roman" pitchFamily="18" charset="0"/>
              </a:rPr>
              <a:t>Помочь совершенствовать  владение нормами литературного языка. </a:t>
            </a:r>
          </a:p>
          <a:p>
            <a:pPr>
              <a:buFont typeface="Wingdings" pitchFamily="2" charset="2"/>
              <a:buChar char="§"/>
            </a:pPr>
            <a:r>
              <a:rPr lang="ru-RU" sz="3900" dirty="0" smtClean="0">
                <a:latin typeface="Times New Roman" pitchFamily="18" charset="0"/>
                <a:cs typeface="Times New Roman" pitchFamily="18" charset="0"/>
              </a:rPr>
              <a:t>    Познакомить  с рядом специальных  упражнений, способствующих сохранению и совершенствованию  речевого и голосового аппарата.</a:t>
            </a:r>
          </a:p>
          <a:p>
            <a:pPr>
              <a:buFont typeface="Wingdings" pitchFamily="2" charset="2"/>
              <a:buChar char="§"/>
            </a:pPr>
            <a:r>
              <a:rPr lang="ru-RU" sz="3900" dirty="0" smtClean="0">
                <a:latin typeface="Times New Roman" pitchFamily="18" charset="0"/>
                <a:cs typeface="Times New Roman" pitchFamily="18" charset="0"/>
              </a:rPr>
              <a:t>    Убедить  в необходимости регулировать свое речевое поведение в общении с дошкольниками. 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 Умение говорить красиво и правильно- это важный навык, которым обязательно нужно овладеть, так как  речь является орудием труда педагога.</a:t>
            </a:r>
          </a:p>
          <a:p>
            <a:pPr>
              <a:buNone/>
            </a:pP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/>
              <a:t>-  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Как вы думаете, что относится к компонентам профессиональной речи педагога?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Голос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Дикция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Дыхание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Орфоэпия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Выразительность</a:t>
            </a:r>
          </a:p>
          <a:p>
            <a:endParaRPr lang="ru-RU" b="1" i="1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548680"/>
            <a:ext cx="8496944" cy="5649491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Голос- 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важнейший элемент техники речи. Для педагога он является основным средством труда. К голосу предъявляется ряд требований:</a:t>
            </a: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Голос не должен вызывать неприятных ощущений, а должен обладать благозвучностью.</a:t>
            </a: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Педагог должен уметь изменять характеристики своего голоса с учетом ситуации общения.</a:t>
            </a: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Педагогу необходимо уметь управлять своим голосом в общении с другими людьми, говорить не для себя, а для слушателей.</a:t>
            </a: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 помощью голоса педагог должен уметь внушить детям определенные требования и добиться их выполнения.</a:t>
            </a: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Голос педагога должен быть достаточно вынослив.</a:t>
            </a: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Исходя из этих требований, можно сказать, что голос педагога должен обладать благозвучностью, гибкостью,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полетностью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выносливостью.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3300" b="1" i="1" dirty="0" smtClean="0">
                <a:latin typeface="Times New Roman" pitchFamily="18" charset="0"/>
                <a:cs typeface="Times New Roman" pitchFamily="18" charset="0"/>
              </a:rPr>
              <a:t>         Дикция </a:t>
            </a:r>
            <a:r>
              <a:rPr lang="ru-RU" sz="3300" i="1" dirty="0" smtClean="0">
                <a:latin typeface="Times New Roman" pitchFamily="18" charset="0"/>
                <a:cs typeface="Times New Roman" pitchFamily="18" charset="0"/>
              </a:rPr>
              <a:t>- 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четкое и ясное произнесение звуков речи. Хорошая дикция обеспечивается строгим соблюдением артикуляционных характеристик звуков. Дикция является одним из обязательных элементов техники речи педагога, поскольку речь его является образцом. Нечеткая артикуляция приводит к невнятной речи и затрудняет понимание говорящего.</a:t>
            </a:r>
          </a:p>
          <a:p>
            <a:pPr>
              <a:buNone/>
            </a:pP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         Для более четкого произнесения звуков существует множество различных упражнений из дикционной гимнастики (например, гимнастика для губ (выполняется перед зеркалом)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147248" cy="485740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Положение 1 – Вытяните губы «для поцелуя»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Положение2 – Растяните губы в улыбке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Упражнение с увеличением темпа</a:t>
            </a:r>
          </a:p>
          <a:p>
            <a:pPr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Гимнастика для языка – артикуляционные упражнения «Качели», «Маляр», «Вкусное варенье»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507288" cy="1143000"/>
          </a:xfrm>
        </p:spPr>
        <p:txBody>
          <a:bodyPr>
            <a:noAutofit/>
          </a:bodyPr>
          <a:lstStyle/>
          <a:p>
            <a:pPr algn="l"/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Правильное </a:t>
            </a:r>
            <a:r>
              <a:rPr lang="ru-RU" sz="31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дыхание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-это основа красивой речи.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276872"/>
            <a:ext cx="7467600" cy="419708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От правильного дыхания зависит чистота, правильность и красота голоса.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462</TotalTime>
  <Words>671</Words>
  <Application>Microsoft Office PowerPoint</Application>
  <PresentationFormat>Экран (4:3)</PresentationFormat>
  <Paragraphs>118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3" baseType="lpstr">
      <vt:lpstr>Calibri</vt:lpstr>
      <vt:lpstr>Century Schoolbook</vt:lpstr>
      <vt:lpstr>Times New Roman</vt:lpstr>
      <vt:lpstr>Wingdings</vt:lpstr>
      <vt:lpstr>Wingdings 2</vt:lpstr>
      <vt:lpstr>Эркер</vt:lpstr>
      <vt:lpstr>Муниципальное бюджетное дошкольное  образовательное учреждение  «Детский сад  № 15 «Ромашка» общеразвивающего вида с приоритетным осуществлением деятельности по физическому направлению развития детей» </vt:lpstr>
      <vt:lpstr>Цель:</vt:lpstr>
      <vt:lpstr>Задачи: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Правильное дыхание-это основа красивой речи.</vt:lpstr>
      <vt:lpstr>Презентация PowerPoint</vt:lpstr>
      <vt:lpstr>Презентация PowerPoint</vt:lpstr>
      <vt:lpstr>Требования к речи педагога ДОУ.</vt:lpstr>
      <vt:lpstr>Среди требований к речи педагога  выделяют:</vt:lpstr>
      <vt:lpstr>Презентация PowerPoint</vt:lpstr>
      <vt:lpstr>Презентация PowerPoint</vt:lpstr>
      <vt:lpstr>Презентация PowerPoint</vt:lpstr>
      <vt:lpstr>Примеры часто употребляемых слов – паразитов:</vt:lpstr>
      <vt:lpstr>Презентация PowerPoint</vt:lpstr>
      <vt:lpstr>Практическая часть.</vt:lpstr>
      <vt:lpstr>Задание 1: Выбери правильный ответ»</vt:lpstr>
      <vt:lpstr>Задание 2: «Исправь ошибки»</vt:lpstr>
      <vt:lpstr>Задание 3: Переведи пословицу на русский язык</vt:lpstr>
      <vt:lpstr>Задание 4:  «Произнеси правильно» расставить ударение</vt:lpstr>
      <vt:lpstr>Задание 5: упражнение на интонационную выразительность (произнести фразы) </vt:lpstr>
      <vt:lpstr>Задание 6: Собери скороговорку . (из слов)</vt:lpstr>
      <vt:lpstr>Заключение: </vt:lpstr>
      <vt:lpstr>Рефлексия. «Неоконченное предложение» (закончить предложения)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дошкольное  образовательное учреждение  «Детский сад  № 15 «Ромашка» общеразвивающего вида с приоритетным осуществлением деятельности по физическому направлению развития детей»</dc:title>
  <dc:creator>Ромашка</dc:creator>
  <cp:lastModifiedBy>PC</cp:lastModifiedBy>
  <cp:revision>57</cp:revision>
  <dcterms:created xsi:type="dcterms:W3CDTF">2024-03-25T09:22:23Z</dcterms:created>
  <dcterms:modified xsi:type="dcterms:W3CDTF">2025-04-04T12:22:28Z</dcterms:modified>
</cp:coreProperties>
</file>