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3" r:id="rId2"/>
    <p:sldId id="266" r:id="rId3"/>
    <p:sldId id="267" r:id="rId4"/>
    <p:sldId id="262" r:id="rId5"/>
    <p:sldId id="278" r:id="rId6"/>
    <p:sldId id="287" r:id="rId7"/>
    <p:sldId id="270" r:id="rId8"/>
    <p:sldId id="299" r:id="rId9"/>
    <p:sldId id="283" r:id="rId10"/>
    <p:sldId id="284" r:id="rId11"/>
    <p:sldId id="300" r:id="rId12"/>
    <p:sldId id="303" r:id="rId13"/>
    <p:sldId id="304" r:id="rId14"/>
    <p:sldId id="305" r:id="rId15"/>
    <p:sldId id="306" r:id="rId16"/>
    <p:sldId id="308" r:id="rId17"/>
    <p:sldId id="333" r:id="rId18"/>
    <p:sldId id="334" r:id="rId19"/>
    <p:sldId id="313" r:id="rId20"/>
    <p:sldId id="342" r:id="rId21"/>
    <p:sldId id="314" r:id="rId22"/>
    <p:sldId id="335" r:id="rId23"/>
    <p:sldId id="321" r:id="rId24"/>
    <p:sldId id="337" r:id="rId25"/>
    <p:sldId id="336" r:id="rId26"/>
    <p:sldId id="339" r:id="rId27"/>
    <p:sldId id="340" r:id="rId28"/>
    <p:sldId id="325" r:id="rId29"/>
    <p:sldId id="326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00"/>
    <a:srgbClr val="007000"/>
    <a:srgbClr val="B00000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9068" autoAdjust="0"/>
  </p:normalViewPr>
  <p:slideViewPr>
    <p:cSldViewPr>
      <p:cViewPr varScale="1">
        <p:scale>
          <a:sx n="64" d="100"/>
          <a:sy n="64" d="100"/>
        </p:scale>
        <p:origin x="-15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B70AA-AA1D-494C-8F0E-3284A9580285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05007-AE6B-4E86-A9BF-5BB4E7FA805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DC65E-AAD4-4BCB-88A5-914D5E234611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C85EF-960F-410E-A75C-BE828B391543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4D31D-7C51-40D4-B914-AF5633DD1FC3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E2B96-0710-469D-8DA5-2769B4AEDC73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DB51A-0133-49AC-BA55-A6AA7EF42D10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DBC11-9E70-4422-91E4-04B7E1BB3581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BB9FE-B9F8-4461-B970-D064F0DDCFE3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16EB9-8EF5-41A1-87B7-65223D70EAFF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282AB-6952-42E8-A32B-21BAA81765D3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48FFD1-37A2-4213-B179-B5BF3CB365A3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368609-3E60-40F1-AA3E-9E1EAD191DF3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8B023B9-8C18-4DE4-A3FF-C878804926A0}" type="slidenum">
              <a:rPr lang="ru-RU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1196752"/>
            <a:ext cx="6983413" cy="3456384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ПРОЕКТ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 КО ДНЮ </a:t>
            </a:r>
            <a:r>
              <a:rPr lang="ru-RU" b="1" dirty="0" smtClean="0">
                <a:solidFill>
                  <a:srgbClr val="C00000"/>
                </a:solidFill>
              </a:rPr>
              <a:t>ПОБЕДЫ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«Мы помним. Мы благодарны. Мы гордимся!»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82000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43372" y="4286256"/>
            <a:ext cx="4532316" cy="1591016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    Участники проекта:</a:t>
            </a:r>
          </a:p>
          <a:p>
            <a:r>
              <a:rPr lang="ru-RU" sz="2000" dirty="0" smtClean="0"/>
              <a:t>Воспитатель Гагарина Н.Н. высшей категории</a:t>
            </a:r>
          </a:p>
          <a:p>
            <a:r>
              <a:rPr lang="ru-RU" sz="2000" dirty="0" smtClean="0"/>
              <a:t> воспитанники 4 группы,  библиотекари, труженики тыла</a:t>
            </a:r>
            <a:endParaRPr lang="ru-RU" sz="2000" b="1" dirty="0" smtClean="0">
              <a:solidFill>
                <a:srgbClr val="007000"/>
              </a:solidFill>
            </a:endParaRPr>
          </a:p>
          <a:p>
            <a:pPr>
              <a:buFontTx/>
              <a:buNone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5736" y="260648"/>
            <a:ext cx="6491064" cy="5865515"/>
          </a:xfrm>
        </p:spPr>
        <p:txBody>
          <a:bodyPr/>
          <a:lstStyle/>
          <a:p>
            <a:endParaRPr lang="ru-RU" sz="2000" dirty="0" smtClean="0">
              <a:solidFill>
                <a:srgbClr val="004200"/>
              </a:solidFill>
            </a:endParaRPr>
          </a:p>
          <a:p>
            <a:endParaRPr lang="ru-RU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285852" y="285728"/>
            <a:ext cx="371477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Ребята рассматривают альбом с фотографиями участников войны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и слушают о них рассказ библиотекаря.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C:\Users\кнокноое\Desktop\101_PANA\P1010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214686"/>
            <a:ext cx="4470400" cy="3352800"/>
          </a:xfrm>
          <a:prstGeom prst="rect">
            <a:avLst/>
          </a:prstGeom>
          <a:noFill/>
        </p:spPr>
      </p:pic>
      <p:pic>
        <p:nvPicPr>
          <p:cNvPr id="14339" name="Picture 3" descr="C:\Users\кнокноое\Desktop\101_PANA\P1010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57166"/>
            <a:ext cx="3860800" cy="2895600"/>
          </a:xfrm>
          <a:prstGeom prst="rect">
            <a:avLst/>
          </a:prstGeom>
          <a:noFill/>
        </p:spPr>
      </p:pic>
      <p:pic>
        <p:nvPicPr>
          <p:cNvPr id="14340" name="Picture 4" descr="C:\Users\кнокноое\Desktop\101_PANA\P10103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857364"/>
            <a:ext cx="32512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Ветераны войны </a:t>
            </a:r>
            <a:br>
              <a:rPr lang="ru-RU" dirty="0" smtClean="0"/>
            </a:br>
            <a:r>
              <a:rPr lang="ru-RU" dirty="0" smtClean="0"/>
              <a:t>с. Петровское</a:t>
            </a:r>
            <a:endParaRPr lang="ru-RU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ВЕТЕРАНЫ ВОЙНЫ с.ПЕТРОВСКОЕ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748631"/>
            <a:ext cx="60960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0" y="571480"/>
            <a:ext cx="2686040" cy="846158"/>
          </a:xfrm>
        </p:spPr>
        <p:txBody>
          <a:bodyPr/>
          <a:lstStyle/>
          <a:p>
            <a:pPr algn="l"/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ТИМОНИН ВЛАДИМИР ФЕДОРОВИЧ ветеран войны и труда, основатель   книги Памяти об односельчанах ветеранах войны и труда. </a:t>
            </a:r>
            <a:endParaRPr lang="ru-RU" sz="1600" b="1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2880186"/>
            <a:ext cx="5368921" cy="397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C:\Users\кнокноое\Desktop\101_PANA\P1010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14290"/>
            <a:ext cx="4673600" cy="3505200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7400948" cy="1131910"/>
          </a:xfrm>
        </p:spPr>
        <p:txBody>
          <a:bodyPr/>
          <a:lstStyle/>
          <a:p>
            <a:r>
              <a:rPr lang="ru-RU" sz="2000" b="1" dirty="0" smtClean="0"/>
              <a:t>Ветераны  войны Матюгин Кузьма,  Сорокин Гаврила, Тимонин Владимир Фёдорович.</a:t>
            </a:r>
            <a:endParaRPr lang="ru-RU" sz="20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785926"/>
            <a:ext cx="60960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428604"/>
            <a:ext cx="7400948" cy="1060472"/>
          </a:xfrm>
        </p:spPr>
        <p:txBody>
          <a:bodyPr/>
          <a:lstStyle/>
          <a:p>
            <a:pPr lvl="0" algn="l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Жуков Сергей Фёдорович 1925 года рождения.</a:t>
            </a:r>
            <a:b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Служил в Советской Армии</a:t>
            </a:r>
            <a:b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 февраля 1944года  по 1951 год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dirty="0"/>
          </a:p>
        </p:txBody>
      </p:sp>
      <p:pic>
        <p:nvPicPr>
          <p:cNvPr id="40962" name="Picture 2" descr="C:\Users\кнокноое\Desktop\101_PANA\P10104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 descr="C:\Users\кнокноое\Desktop\101_PANA\P10103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785794"/>
            <a:ext cx="6472254" cy="631844"/>
          </a:xfrm>
        </p:spPr>
        <p:txBody>
          <a:bodyPr/>
          <a:lstStyle/>
          <a:p>
            <a:r>
              <a:rPr lang="ru-RU" sz="1400" dirty="0" smtClean="0"/>
              <a:t>                                                                   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3600" b="1" dirty="0" smtClean="0"/>
              <a:t>Знакомство </a:t>
            </a:r>
            <a:r>
              <a:rPr lang="ru-RU" sz="3600" b="1" dirty="0" smtClean="0"/>
              <a:t>ребят с сайтами ОБД Мемориал (сведения о погибших воинах) </a:t>
            </a:r>
            <a:br>
              <a:rPr lang="ru-RU" sz="3600" b="1" dirty="0" smtClean="0"/>
            </a:br>
            <a:r>
              <a:rPr lang="ru-RU" sz="3600" b="1" dirty="0" smtClean="0"/>
              <a:t>                                           и Подвиг народа(сведения о наградах периода войны).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2857488" y="285728"/>
            <a:ext cx="59490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книга памяти.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7752" y="733246"/>
            <a:ext cx="364333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pPr algn="just"/>
            <a:r>
              <a:rPr lang="ru-RU" sz="2000" dirty="0" smtClean="0"/>
              <a:t>Землянов </a:t>
            </a:r>
            <a:r>
              <a:rPr lang="ru-RU" sz="2000" dirty="0"/>
              <a:t>Пётр Иванович </a:t>
            </a:r>
            <a:r>
              <a:rPr lang="ru-RU" sz="2000" dirty="0" smtClean="0"/>
              <a:t>1921г. р.   </a:t>
            </a:r>
            <a:r>
              <a:rPr lang="ru-RU" sz="2000" dirty="0"/>
              <a:t>п</a:t>
            </a:r>
            <a:r>
              <a:rPr lang="ru-RU" sz="2000" dirty="0" smtClean="0"/>
              <a:t>ограничник пропал </a:t>
            </a:r>
            <a:r>
              <a:rPr lang="ru-RU" sz="2000" dirty="0"/>
              <a:t>без вести </a:t>
            </a:r>
            <a:r>
              <a:rPr lang="ru-RU" sz="2000" dirty="0" smtClean="0"/>
              <a:t>0.12.1941года  </a:t>
            </a:r>
            <a:r>
              <a:rPr lang="ru-RU" sz="2000" dirty="0"/>
              <a:t>на пограничной заставе </a:t>
            </a:r>
            <a:r>
              <a:rPr lang="ru-RU" sz="2000" dirty="0" smtClean="0"/>
              <a:t> </a:t>
            </a:r>
            <a:r>
              <a:rPr lang="ru-RU" sz="2000" dirty="0"/>
              <a:t>города Гродно в </a:t>
            </a:r>
            <a:r>
              <a:rPr lang="ru-RU" sz="2000" dirty="0" smtClean="0"/>
              <a:t>Белоруссии.</a:t>
            </a:r>
          </a:p>
          <a:p>
            <a:pPr algn="just"/>
            <a:r>
              <a:rPr lang="ru-RU" sz="2000" dirty="0" smtClean="0"/>
              <a:t>Землянов </a:t>
            </a:r>
            <a:r>
              <a:rPr lang="ru-RU" sz="2000" dirty="0"/>
              <a:t>Егор Иванович </a:t>
            </a:r>
            <a:r>
              <a:rPr lang="ru-RU" sz="2000" dirty="0" smtClean="0"/>
              <a:t>связист 1915 г. р. </a:t>
            </a:r>
            <a:r>
              <a:rPr lang="ru-RU" sz="2000" dirty="0"/>
              <a:t>пропал без вести </a:t>
            </a:r>
            <a:r>
              <a:rPr lang="ru-RU" sz="2000" dirty="0" smtClean="0"/>
              <a:t>.04.1943года  город Харьков Украина. </a:t>
            </a:r>
          </a:p>
          <a:p>
            <a:pPr algn="just"/>
            <a:r>
              <a:rPr lang="ru-RU" sz="2000" dirty="0" err="1" smtClean="0"/>
              <a:t>Зайкин</a:t>
            </a:r>
            <a:r>
              <a:rPr lang="ru-RU" sz="2000" dirty="0" smtClean="0"/>
              <a:t> </a:t>
            </a:r>
            <a:r>
              <a:rPr lang="ru-RU" sz="2000" dirty="0"/>
              <a:t>Александр Егорович </a:t>
            </a:r>
            <a:r>
              <a:rPr lang="ru-RU" sz="2000" dirty="0" smtClean="0"/>
              <a:t>1923 г.р.старшина </a:t>
            </a:r>
            <a:r>
              <a:rPr lang="ru-RU" sz="2000" dirty="0"/>
              <a:t>механик-водитель сгорел в танке </a:t>
            </a:r>
            <a:r>
              <a:rPr lang="ru-RU" sz="2000" dirty="0" smtClean="0"/>
              <a:t>5.07.1944года Латвийская ССР, </a:t>
            </a:r>
            <a:r>
              <a:rPr lang="ru-RU" sz="2000" dirty="0" err="1" smtClean="0"/>
              <a:t>Вильненский</a:t>
            </a:r>
            <a:r>
              <a:rPr lang="ru-RU" sz="2000" dirty="0" smtClean="0"/>
              <a:t> р-н, д. </a:t>
            </a:r>
            <a:r>
              <a:rPr lang="ru-RU" sz="2000" dirty="0" err="1" smtClean="0"/>
              <a:t>Лоски</a:t>
            </a:r>
            <a:r>
              <a:rPr lang="ru-RU" sz="2000" dirty="0" smtClean="0"/>
              <a:t>.</a:t>
            </a:r>
          </a:p>
          <a:p>
            <a:endParaRPr lang="ru-RU" sz="2400" dirty="0" smtClean="0"/>
          </a:p>
          <a:p>
            <a:r>
              <a:rPr lang="ru-RU" sz="2400" dirty="0" smtClean="0"/>
              <a:t> </a:t>
            </a:r>
          </a:p>
          <a:p>
            <a:endParaRPr lang="ru-RU" sz="2400" dirty="0"/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000240"/>
            <a:ext cx="2192832" cy="29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14290"/>
            <a:ext cx="284453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4643446"/>
            <a:ext cx="3349042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7166"/>
            <a:ext cx="421484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14290"/>
            <a:ext cx="2643206" cy="250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285852" y="285749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err="1" smtClean="0"/>
              <a:t>Зайкин</a:t>
            </a:r>
            <a:r>
              <a:rPr lang="ru-RU" b="1" dirty="0" smtClean="0"/>
              <a:t> Александр Егорович 1923 г.р. </a:t>
            </a:r>
          </a:p>
          <a:p>
            <a:pPr algn="just"/>
            <a:r>
              <a:rPr lang="ru-RU" b="1" dirty="0" smtClean="0"/>
              <a:t>За проявленное мужество и бесстрашие,</a:t>
            </a:r>
          </a:p>
          <a:p>
            <a:pPr algn="just"/>
            <a:r>
              <a:rPr lang="ru-RU" b="1" dirty="0" smtClean="0"/>
              <a:t> Старшина  механик-водитель </a:t>
            </a:r>
          </a:p>
          <a:p>
            <a:pPr algn="just"/>
            <a:r>
              <a:rPr lang="ru-RU" b="1" dirty="0" smtClean="0"/>
              <a:t>14.12.1943 представлен к Ордену</a:t>
            </a:r>
          </a:p>
          <a:p>
            <a:pPr algn="just"/>
            <a:r>
              <a:rPr lang="ru-RU" b="1" dirty="0" smtClean="0"/>
              <a:t>«Красной звезды  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476250"/>
            <a:ext cx="6983413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820000"/>
                </a:solidFill>
              </a:rPr>
              <a:t>«Никто не забыт и ничто не забыто»</a:t>
            </a:r>
            <a:endParaRPr lang="ru-RU" sz="3200" b="1" dirty="0">
              <a:solidFill>
                <a:srgbClr val="82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776" y="1340768"/>
            <a:ext cx="6588224" cy="4825082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Цель: Воспитание патриотизма, чувства гордости за героическое прошлое своего народа, своих родных и  близких. 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 Задачи</a:t>
            </a:r>
            <a: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  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Показать на примере истории отдельной семьи 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роль  и значение ВОВ  для каждого гражданина 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России;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Укрепление связей между поколениями.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Повышение социальной активности ребят</a:t>
            </a:r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в  общественной жизни .</a:t>
            </a:r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Развитие у участников проекта коммуникативных </a:t>
            </a:r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навыков, навыков работы с компьютером  и</a:t>
            </a:r>
          </a:p>
          <a:p>
            <a:pPr marL="0" lvl="0" indent="0" eaLnBrk="0" hangingPunct="0">
              <a:spcBef>
                <a:spcPct val="0"/>
              </a:spcBef>
              <a:buNone/>
            </a:pP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архивными документами.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7000"/>
                </a:solidFill>
              </a:rPr>
              <a:t> </a:t>
            </a:r>
          </a:p>
          <a:p>
            <a:pPr>
              <a:buFontTx/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0826" y="2071678"/>
            <a:ext cx="2185974" cy="857256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ru-RU" sz="1400" dirty="0"/>
          </a:p>
        </p:txBody>
      </p:sp>
      <p:pic>
        <p:nvPicPr>
          <p:cNvPr id="64521" name="Picture 9" descr="D:\мои документы\DCIM\100_PANA\P1000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99200" cy="4724400"/>
          </a:xfrm>
          <a:prstGeom prst="rect">
            <a:avLst/>
          </a:prstGeom>
          <a:noFill/>
        </p:spPr>
      </p:pic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3929058" y="4572008"/>
            <a:ext cx="4757742" cy="1554155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64522" name="Picture 10" descr="D:\мои документы\DCIM\100_PANA\P10005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4143380"/>
            <a:ext cx="3251200" cy="2438400"/>
          </a:xfrm>
          <a:prstGeom prst="rect">
            <a:avLst/>
          </a:prstGeom>
          <a:noFill/>
        </p:spPr>
      </p:pic>
      <p:pic>
        <p:nvPicPr>
          <p:cNvPr id="64526" name="Picture 14" descr="D:\мои документы\DCIM\100_PANA\P10005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657600"/>
            <a:ext cx="4267200" cy="3200400"/>
          </a:xfrm>
          <a:prstGeom prst="rect">
            <a:avLst/>
          </a:prstGeom>
          <a:noFill/>
        </p:spPr>
      </p:pic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6429388" y="357166"/>
            <a:ext cx="271461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Экскурсия музей г. Ишимбай  15.04.2025год.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Артур рассматривает награды ВОВ,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Ильнур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 заинтересовался историей военных лет г.Ишимбая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57166"/>
            <a:ext cx="5000628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4302896" cy="3125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3357562"/>
            <a:ext cx="685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14.07.1944года представлен к </a:t>
            </a:r>
          </a:p>
          <a:p>
            <a:r>
              <a:rPr lang="ru-RU" b="1" dirty="0" smtClean="0"/>
              <a:t>Ордену Отечественной Войны 2 степени</a:t>
            </a:r>
            <a:r>
              <a:rPr lang="ru-RU" sz="2400" b="1" dirty="0" smtClean="0"/>
              <a:t> </a:t>
            </a:r>
          </a:p>
          <a:p>
            <a:r>
              <a:rPr lang="ru-RU" sz="2400" b="1" dirty="0" smtClean="0"/>
              <a:t>посмертно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7400948" cy="1131910"/>
          </a:xfrm>
        </p:spPr>
        <p:txBody>
          <a:bodyPr/>
          <a:lstStyle/>
          <a:p>
            <a:pPr algn="l"/>
            <a:r>
              <a:rPr lang="ru-RU" sz="4000" dirty="0" smtClean="0"/>
              <a:t>ПОХОРОНКА 5 июля 1944года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142984"/>
            <a:ext cx="7072362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500042"/>
            <a:ext cx="7400948" cy="917596"/>
          </a:xfrm>
        </p:spPr>
        <p:txBody>
          <a:bodyPr/>
          <a:lstStyle/>
          <a:p>
            <a:r>
              <a:rPr lang="ru-RU" sz="2000" b="1" dirty="0" smtClean="0"/>
              <a:t>Сотрудничество с  воспитателями  2 группы, организация детей в музей героической славы.</a:t>
            </a:r>
            <a:endParaRPr lang="ru-RU" sz="2000" b="1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071678"/>
            <a:ext cx="678894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285728"/>
            <a:ext cx="4829180" cy="1131910"/>
          </a:xfrm>
        </p:spPr>
        <p:txBody>
          <a:bodyPr/>
          <a:lstStyle/>
          <a:p>
            <a:r>
              <a:rPr lang="ru-RU" sz="2000" b="1" dirty="0" smtClean="0"/>
              <a:t>Сотрудничество с педагогом- логопедом, организация детей в музей героической славы кадетской школы.</a:t>
            </a:r>
            <a:endParaRPr lang="ru-RU" sz="2000" b="1" dirty="0"/>
          </a:p>
        </p:txBody>
      </p:sp>
      <p:pic>
        <p:nvPicPr>
          <p:cNvPr id="65537" name="Picture 1" descr="C:\Users\кнокноое\Documents\1iJnNrJlgi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29058" y="2928934"/>
            <a:ext cx="4919472" cy="3688080"/>
          </a:xfrm>
          <a:prstGeom prst="rect">
            <a:avLst/>
          </a:prstGeom>
          <a:noFill/>
        </p:spPr>
      </p:pic>
      <p:pic>
        <p:nvPicPr>
          <p:cNvPr id="65538" name="Picture 2" descr="C:\Users\кнокноое\Documents\8Dacqk-yhi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85728"/>
            <a:ext cx="2562225" cy="1920875"/>
          </a:xfrm>
          <a:prstGeom prst="rect">
            <a:avLst/>
          </a:prstGeom>
          <a:noFill/>
        </p:spPr>
      </p:pic>
      <p:pic>
        <p:nvPicPr>
          <p:cNvPr id="65539" name="Picture 3" descr="C:\Users\кнокноое\Documents\VHW33Vey6M4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-95204" y="3071810"/>
            <a:ext cx="4011469" cy="3007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285728"/>
            <a:ext cx="5186370" cy="113191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3857620" y="357166"/>
            <a:ext cx="528638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-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Организация участия воспитанников в  мероприятие, посвящённому Встрече Знамени Победы.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2" name="Picture 2" descr="C:\Users\кнокноое\Desktop\101_PANA\P10103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9383" y="2071678"/>
            <a:ext cx="6034617" cy="4525963"/>
          </a:xfrm>
          <a:prstGeom prst="rect">
            <a:avLst/>
          </a:prstGeom>
          <a:noFill/>
        </p:spPr>
      </p:pic>
      <p:pic>
        <p:nvPicPr>
          <p:cNvPr id="66563" name="Picture 3" descr="C:\Users\кнокноое\Desktop\101_PANA\P1010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54400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посещение памятников воинской славы</a:t>
            </a:r>
            <a:endParaRPr lang="ru-RU" dirty="0"/>
          </a:p>
        </p:txBody>
      </p:sp>
      <p:pic>
        <p:nvPicPr>
          <p:cNvPr id="205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000240"/>
            <a:ext cx="6120298" cy="46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C:\Users\кнокноое\Desktop\101_PANA\P10103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6000" y="2862000"/>
            <a:ext cx="5328000" cy="3996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929190" y="357166"/>
            <a:ext cx="3571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Встречи с  ветеранами труда </a:t>
            </a:r>
          </a:p>
          <a:p>
            <a:r>
              <a:rPr lang="ru-RU" sz="2000" b="1" dirty="0" smtClean="0"/>
              <a:t> и тружениками тыла.</a:t>
            </a:r>
            <a:endParaRPr lang="ru-RU" sz="2000" b="1" dirty="0"/>
          </a:p>
        </p:txBody>
      </p:sp>
      <p:pic>
        <p:nvPicPr>
          <p:cNvPr id="4098" name="Picture 2" descr="C:\Users\кнокноое\Desktop\101_PANA\P10103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4848000" cy="3636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3636" y="642918"/>
            <a:ext cx="2543164" cy="774720"/>
          </a:xfrm>
        </p:spPr>
        <p:txBody>
          <a:bodyPr/>
          <a:lstStyle/>
          <a:p>
            <a:r>
              <a:rPr lang="ru-RU" sz="2000" b="1" dirty="0" smtClean="0"/>
              <a:t>Открытое воспитательное мероприятие </a:t>
            </a:r>
            <a:br>
              <a:rPr lang="ru-RU" sz="2000" b="1" dirty="0" smtClean="0"/>
            </a:br>
            <a:r>
              <a:rPr lang="ru-RU" sz="2000" b="1" dirty="0" smtClean="0"/>
              <a:t>«Никто не забыт ничто не забыто</a:t>
            </a:r>
            <a:r>
              <a:rPr lang="ru-RU" sz="2000" dirty="0" smtClean="0"/>
              <a:t>»</a:t>
            </a: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2000" y="3150000"/>
            <a:ext cx="6592000" cy="37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214338"/>
            <a:ext cx="6528000" cy="36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      3-Этап заключительный-</a:t>
            </a:r>
            <a:br>
              <a:rPr lang="ru-RU" sz="3200" b="1" dirty="0" smtClean="0"/>
            </a:br>
            <a:r>
              <a:rPr lang="ru-RU" sz="3200" b="1" dirty="0" smtClean="0"/>
              <a:t>май  2025г.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        </a:t>
            </a:r>
            <a:r>
              <a:rPr lang="ru-RU" sz="3200" b="1" dirty="0" smtClean="0"/>
              <a:t>Задачи: </a:t>
            </a:r>
            <a:r>
              <a:rPr lang="ru-RU" sz="2000" b="1" dirty="0" smtClean="0"/>
              <a:t>Коллективное обсуждения проекта 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sz="2000" dirty="0" smtClean="0"/>
          </a:p>
          <a:p>
            <a:r>
              <a:rPr lang="ru-RU" sz="2000" b="1" dirty="0" smtClean="0">
                <a:solidFill>
                  <a:srgbClr val="C00000"/>
                </a:solidFill>
              </a:rPr>
              <a:t>                                       КО ДНЮ ПОБЕДЫ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                             «Мы помним. Мы благодарны. Мы гордимся!»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                              -Составление презентации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                         Участие в праздничном Концерте ко дню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                                        Великой Победы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-              Организованное  участие в торжественном митинге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                        посвящённого Дню Победы.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                          Подведение итогов проекта.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/>
            </a:r>
            <a:br>
              <a:rPr lang="en-US" sz="2000" b="1" dirty="0" smtClean="0">
                <a:solidFill>
                  <a:srgbClr val="C00000"/>
                </a:solidFill>
              </a:rPr>
            </a:br>
            <a:endParaRPr lang="ru-RU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332656"/>
            <a:ext cx="6983413" cy="504056"/>
          </a:xfrm>
        </p:spPr>
        <p:txBody>
          <a:bodyPr/>
          <a:lstStyle/>
          <a:p>
            <a:endParaRPr lang="ru-RU" b="1" dirty="0" smtClean="0">
              <a:solidFill>
                <a:srgbClr val="FF0000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84" y="214290"/>
            <a:ext cx="6389704" cy="5951560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ru-RU" sz="6000" b="1" dirty="0" smtClean="0">
                <a:solidFill>
                  <a:srgbClr val="FF0000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  <a:t> Актуальность</a:t>
            </a:r>
          </a:p>
          <a:p>
            <a:pPr>
              <a:buNone/>
            </a:pPr>
            <a:r>
              <a:rPr lang="ru-RU" sz="6000" b="1" dirty="0" smtClean="0">
                <a:solidFill>
                  <a:srgbClr val="FF0000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  <a:t>проекта</a:t>
            </a:r>
            <a:r>
              <a:rPr lang="ru-RU" sz="1400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</a:p>
          <a:p>
            <a:r>
              <a:rPr lang="ru-RU" sz="1600" dirty="0" smtClean="0">
                <a:latin typeface="+mj-lt"/>
              </a:rPr>
              <a:t>С каждым годом все дальше и  дальше от нас героические и трагические годы Великой Отечественной войны. Эта война была одним из самых тягчайших испытаний, которые с честью выдержала наша страна за свою долгую историю. </a:t>
            </a:r>
          </a:p>
          <a:p>
            <a:r>
              <a:rPr lang="ru-RU" sz="1600" dirty="0" smtClean="0">
                <a:latin typeface="+mj-lt"/>
              </a:rPr>
              <a:t>Без памяти жить нельзя, потому что без прошлого нет будущего. Наш долг – передать память о немеркнущем подвиге солдат, уважение к их стойкости, мужеству и беззаветной любви к своему Отечеству следующим поколениям.</a:t>
            </a:r>
          </a:p>
          <a:p>
            <a:r>
              <a:rPr lang="ru-RU" sz="1600" dirty="0" smtClean="0"/>
              <a:t> Наш Проект </a:t>
            </a:r>
            <a:r>
              <a:rPr lang="ru-RU" sz="1600" b="1" dirty="0" smtClean="0"/>
              <a:t> </a:t>
            </a:r>
            <a:r>
              <a:rPr lang="ru-RU" sz="1600" dirty="0" smtClean="0"/>
              <a:t>«Мы помним. Мы благодарны. Мы гордимся!»  </a:t>
            </a:r>
          </a:p>
          <a:p>
            <a:r>
              <a:rPr lang="ru-RU" sz="1600" dirty="0" smtClean="0"/>
              <a:t> - это уникальная возможность  напомнить ребятам   о суровой правде тех дней, об историческом опыте стойкости и беззаветного служения Родине ее сыновей. Совместный труд ребят, педагогов, ветеранов способствует формированию духовно-нравственных, патриотических ориентиров молодежи.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835150" y="692150"/>
            <a:ext cx="66976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1772816"/>
            <a:ext cx="55446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7000"/>
                </a:solidFill>
              </a:rPr>
              <a:t>.</a:t>
            </a:r>
          </a:p>
          <a:p>
            <a:r>
              <a:rPr lang="ru-RU" sz="3600" b="1" dirty="0" smtClean="0">
                <a:solidFill>
                  <a:srgbClr val="007000"/>
                </a:solidFill>
              </a:rPr>
              <a:t> </a:t>
            </a:r>
          </a:p>
          <a:p>
            <a:endParaRPr lang="ru-RU" sz="3600" b="1" dirty="0">
              <a:solidFill>
                <a:srgbClr val="007000"/>
              </a:solidFill>
            </a:endParaRPr>
          </a:p>
          <a:p>
            <a:endParaRPr lang="ru-RU" sz="3600" b="1" dirty="0" smtClean="0">
              <a:solidFill>
                <a:srgbClr val="007000"/>
              </a:solidFill>
            </a:endParaRPr>
          </a:p>
          <a:p>
            <a:endParaRPr lang="ru-RU" sz="3600" b="1" dirty="0">
              <a:solidFill>
                <a:srgbClr val="007000"/>
              </a:solidFill>
            </a:endParaRPr>
          </a:p>
          <a:p>
            <a:endParaRPr lang="ru-RU" sz="3600" dirty="0">
              <a:solidFill>
                <a:srgbClr val="007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476673"/>
            <a:ext cx="63184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atin typeface="Cambria" pitchFamily="18" charset="0"/>
                <a:ea typeface="Times New Roman" pitchFamily="18" charset="0"/>
                <a:cs typeface="Calibri" pitchFamily="34" charset="0"/>
              </a:rPr>
              <a:t> </a:t>
            </a:r>
          </a:p>
          <a:p>
            <a:pPr lvl="0"/>
            <a:endParaRPr lang="ru-RU" sz="2000" b="1" dirty="0" smtClean="0">
              <a:latin typeface="Cambria" pitchFamily="18" charset="0"/>
              <a:ea typeface="Times New Roman" pitchFamily="18" charset="0"/>
              <a:cs typeface="Calibri" pitchFamily="34" charset="0"/>
            </a:endParaRPr>
          </a:p>
          <a:p>
            <a:pPr lvl="0"/>
            <a:endParaRPr lang="ru-RU" sz="2000" b="1" dirty="0" smtClean="0">
              <a:latin typeface="Cambria" pitchFamily="18" charset="0"/>
              <a:ea typeface="Times New Roman" pitchFamily="18" charset="0"/>
              <a:cs typeface="Calibri" pitchFamily="34" charset="0"/>
            </a:endParaRPr>
          </a:p>
          <a:p>
            <a:pPr lvl="0"/>
            <a:endParaRPr lang="ru-RU" sz="2000" b="1" dirty="0" smtClean="0">
              <a:latin typeface="Cambria" pitchFamily="18" charset="0"/>
              <a:ea typeface="Times New Roman" pitchFamily="18" charset="0"/>
              <a:cs typeface="Calibri" pitchFamily="34" charset="0"/>
            </a:endParaRPr>
          </a:p>
          <a:p>
            <a:pPr lvl="0"/>
            <a:r>
              <a:rPr lang="ru-RU" sz="4800" b="1" dirty="0" smtClean="0">
                <a:solidFill>
                  <a:srgbClr val="FF0000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  <a:t>Этапы и механизмы </a:t>
            </a:r>
          </a:p>
          <a:p>
            <a:pPr lvl="0"/>
            <a:r>
              <a:rPr lang="ru-RU" sz="4800" b="1" dirty="0" smtClean="0">
                <a:solidFill>
                  <a:srgbClr val="FF0000"/>
                </a:solidFill>
                <a:latin typeface="Cambria" pitchFamily="18" charset="0"/>
                <a:ea typeface="Times New Roman" pitchFamily="18" charset="0"/>
                <a:cs typeface="Calibri" pitchFamily="34" charset="0"/>
              </a:rPr>
              <a:t>реализации проекта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35696" y="404664"/>
            <a:ext cx="6851104" cy="5721499"/>
          </a:xfrm>
        </p:spPr>
        <p:txBody>
          <a:bodyPr/>
          <a:lstStyle/>
          <a:p>
            <a:r>
              <a:rPr lang="ru-RU" sz="2800" b="1" dirty="0" smtClean="0"/>
              <a:t>1.Этап  подготовительный </a:t>
            </a:r>
          </a:p>
          <a:p>
            <a:r>
              <a:rPr lang="ru-RU" sz="2800" b="1" dirty="0" smtClean="0"/>
              <a:t> ( февраль 2025г)</a:t>
            </a:r>
            <a:endParaRPr lang="ru-RU" sz="2800" dirty="0" smtClean="0"/>
          </a:p>
          <a:p>
            <a:r>
              <a:rPr lang="ru-RU" sz="2800" b="1" dirty="0" smtClean="0"/>
              <a:t>Задачи: </a:t>
            </a:r>
            <a:endParaRPr lang="ru-RU" sz="2800" dirty="0" smtClean="0"/>
          </a:p>
          <a:p>
            <a:r>
              <a:rPr lang="ru-RU" sz="2800" b="1" dirty="0" smtClean="0"/>
              <a:t>            -  </a:t>
            </a:r>
            <a:r>
              <a:rPr lang="ru-RU" sz="2800" dirty="0" smtClean="0"/>
              <a:t>Выбор темы и ее конкретизация (определение жанра проекта).</a:t>
            </a:r>
          </a:p>
          <a:p>
            <a:r>
              <a:rPr lang="ru-RU" sz="2800" dirty="0" smtClean="0"/>
              <a:t>             - Сбор необходимой информации.</a:t>
            </a:r>
          </a:p>
          <a:p>
            <a:r>
              <a:rPr lang="ru-RU" sz="2800" dirty="0" smtClean="0"/>
              <a:t> - Составление плана проекта. </a:t>
            </a:r>
          </a:p>
          <a:p>
            <a:r>
              <a:rPr lang="ru-RU" sz="2800" dirty="0" smtClean="0"/>
              <a:t>  -Формирование проектной группы, распределение в них</a:t>
            </a:r>
          </a:p>
          <a:p>
            <a:r>
              <a:rPr lang="ru-RU" sz="2800" dirty="0" smtClean="0"/>
              <a:t>   обязанностей. 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0" y="1600200"/>
            <a:ext cx="3429024" cy="45259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    -</a:t>
            </a:r>
            <a:r>
              <a:rPr lang="ru-RU" sz="2000" b="1" dirty="0" smtClean="0"/>
              <a:t>Составление плана проекта</a:t>
            </a:r>
          </a:p>
        </p:txBody>
      </p:sp>
      <p:sp>
        <p:nvSpPr>
          <p:cNvPr id="6" name="Содержимое 4"/>
          <p:cNvSpPr txBox="1">
            <a:spLocks/>
          </p:cNvSpPr>
          <p:nvPr/>
        </p:nvSpPr>
        <p:spPr bwMode="auto">
          <a:xfrm>
            <a:off x="500034" y="1571612"/>
            <a:ext cx="754382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3438" y="428604"/>
            <a:ext cx="3714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000" b="1" dirty="0" smtClean="0"/>
              <a:t>Выбор темы </a:t>
            </a:r>
          </a:p>
          <a:p>
            <a:pPr>
              <a:buFontTx/>
              <a:buChar char="-"/>
            </a:pPr>
            <a:r>
              <a:rPr lang="ru-RU" sz="2000" b="1" dirty="0" smtClean="0"/>
              <a:t>Формирование проектной группы, распределение в них</a:t>
            </a:r>
          </a:p>
          <a:p>
            <a:r>
              <a:rPr lang="ru-RU" sz="2000" b="1" dirty="0" smtClean="0"/>
              <a:t>   обязанностей</a:t>
            </a:r>
            <a:r>
              <a:rPr lang="ru-RU" sz="2000" dirty="0" smtClean="0"/>
              <a:t>. </a:t>
            </a:r>
          </a:p>
        </p:txBody>
      </p:sp>
      <p:pic>
        <p:nvPicPr>
          <p:cNvPr id="11" name="Рисунок 10" descr="C:\Users\Нина\AppData\Local\Temp\996baaa2-b393-4664-86a1-95a2befad48c_Attachments_gagarina.n.n64@gmail.com_2024-04-28_17-26-25.zip.48c\17143071153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286116" y="2428868"/>
            <a:ext cx="500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57818" y="500042"/>
            <a:ext cx="3394720" cy="5721499"/>
          </a:xfrm>
        </p:spPr>
        <p:txBody>
          <a:bodyPr/>
          <a:lstStyle/>
          <a:p>
            <a:pPr>
              <a:buNone/>
            </a:pPr>
            <a:endParaRPr lang="ru-RU" sz="1400" b="1" dirty="0" smtClean="0">
              <a:solidFill>
                <a:srgbClr val="FF0000"/>
              </a:solidFill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928794" y="0"/>
            <a:ext cx="721520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Cambria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928794" y="0"/>
            <a:ext cx="7215206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Cambria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Cambria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     2- Этап основной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800" b="1" dirty="0" smtClean="0">
                <a:latin typeface="Cambria" pitchFamily="18" charset="0"/>
                <a:ea typeface="Times New Roman" pitchFamily="18" charset="0"/>
                <a:cs typeface="Calibri" pitchFamily="34" charset="0"/>
              </a:rPr>
              <a:t>      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03.2025г.-04.2025г.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Сбор проектной группы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28596" y="1142984"/>
            <a:ext cx="8258204" cy="4983179"/>
          </a:xfrm>
        </p:spPr>
        <p:txBody>
          <a:bodyPr/>
          <a:lstStyle/>
          <a:p>
            <a:r>
              <a:rPr lang="ru-RU" dirty="0" smtClean="0"/>
              <a:t>-</a:t>
            </a:r>
            <a:endParaRPr lang="ru-RU" dirty="0"/>
          </a:p>
        </p:txBody>
      </p:sp>
      <p:pic>
        <p:nvPicPr>
          <p:cNvPr id="5" name="Рисунок 4" descr="C:\Users\Нина\AppData\Local\Temp\a62c4024-e0d6-47d4-80b4-68d264ac1c30_Attachments_gagarina.n.n64@gmail.com_2024-04-28_17-26-25.zip.c30\17143071153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428992" y="2494686"/>
            <a:ext cx="5112000" cy="36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Нина\AppData\Local\Temp\d8517b43-c6c5-42a2-89f4-36ffa4fc6a81_Attachments_gagarina.n.n64@gmail.com_2024-04-28_17-26-25.zip.a81\17143071152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714480" y="1142984"/>
            <a:ext cx="3409950" cy="198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355160" cy="1012974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1600200"/>
            <a:ext cx="6779096" cy="4525963"/>
          </a:xfrm>
        </p:spPr>
        <p:txBody>
          <a:bodyPr/>
          <a:lstStyle/>
          <a:p>
            <a:endParaRPr lang="ru-RU" sz="1800" dirty="0" smtClean="0">
              <a:solidFill>
                <a:srgbClr val="004200"/>
              </a:solidFill>
            </a:endParaRPr>
          </a:p>
          <a:p>
            <a:endParaRPr lang="ru-RU" sz="1800" dirty="0" smtClean="0">
              <a:solidFill>
                <a:srgbClr val="004200"/>
              </a:solidFill>
            </a:endParaRPr>
          </a:p>
          <a:p>
            <a:endParaRPr lang="ru-RU" dirty="0"/>
          </a:p>
        </p:txBody>
      </p:sp>
      <p:pic>
        <p:nvPicPr>
          <p:cNvPr id="15361" name="Picture 1" descr="C:\Users\кнокноое\Desktop\101_PANA\P1010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428736"/>
            <a:ext cx="6908800" cy="5181600"/>
          </a:xfrm>
          <a:prstGeom prst="rect">
            <a:avLst/>
          </a:prstGeom>
          <a:noFill/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857224" y="262058"/>
            <a:ext cx="82867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        -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Организация экскурсии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atin typeface="Cambria" pitchFamily="18" charset="0"/>
                <a:ea typeface="Times New Roman" pitchFamily="18" charset="0"/>
                <a:cs typeface="Calibri" pitchFamily="34" charset="0"/>
              </a:rPr>
              <a:t>    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 в Петровскую библиотеку.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День Победы_03">
  <a:themeElements>
    <a:clrScheme name="9 мая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9 мая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 ма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День Победы_03</Template>
  <TotalTime>874</TotalTime>
  <Words>543</Words>
  <Application>Microsoft Office PowerPoint</Application>
  <PresentationFormat>Экран (4:3)</PresentationFormat>
  <Paragraphs>104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День Победы_03</vt:lpstr>
      <vt:lpstr>ПРОЕКТ  КО ДНЮ ПОБЕДЫ «Мы помним. Мы благодарны. Мы гордимся!»   </vt:lpstr>
      <vt:lpstr>«Никто не забыт и ничто не забыто»</vt:lpstr>
      <vt:lpstr>Слайд 3</vt:lpstr>
      <vt:lpstr>Слайд 4</vt:lpstr>
      <vt:lpstr>Слайд 5</vt:lpstr>
      <vt:lpstr>Слайд 6</vt:lpstr>
      <vt:lpstr>Слайд 7</vt:lpstr>
      <vt:lpstr>Сбор проектной группы</vt:lpstr>
      <vt:lpstr>  </vt:lpstr>
      <vt:lpstr>Слайд 10</vt:lpstr>
      <vt:lpstr>     Ветераны войны  с. Петровское</vt:lpstr>
      <vt:lpstr>ВЕТЕРАНЫ ВОЙНЫ с.ПЕТРОВСКОЕ</vt:lpstr>
      <vt:lpstr> ТИМОНИН ВЛАДИМИР ФЕДОРОВИЧ ветеран войны и труда, основатель   книги Памяти об односельчанах ветеранах войны и труда. </vt:lpstr>
      <vt:lpstr>Ветераны  войны Матюгин Кузьма,  Сорокин Гаврила, Тимонин Владимир Фёдорович.</vt:lpstr>
      <vt:lpstr>Жуков Сергей Фёдорович 1925 года рождения. Служил в Советской Армии  с февраля 1944года  по 1951 год .</vt:lpstr>
      <vt:lpstr>Слайд 16</vt:lpstr>
      <vt:lpstr>                                                                                 Знакомство ребят с сайтами ОБД Мемориал (сведения о погибших воинах)                                             и Подвиг народа(сведения о наградах периода войны).</vt:lpstr>
      <vt:lpstr>Слайд 18</vt:lpstr>
      <vt:lpstr>Слайд 19</vt:lpstr>
      <vt:lpstr>Слайд 20</vt:lpstr>
      <vt:lpstr>Слайд 21</vt:lpstr>
      <vt:lpstr>ПОХОРОНКА 5 июля 1944года</vt:lpstr>
      <vt:lpstr>Сотрудничество с  воспитателями  2 группы, организация детей в музей героической славы.</vt:lpstr>
      <vt:lpstr>Сотрудничество с педагогом- логопедом, организация детей в музей героической славы кадетской школы.</vt:lpstr>
      <vt:lpstr>Слайд 25</vt:lpstr>
      <vt:lpstr> посещение памятников воинской славы</vt:lpstr>
      <vt:lpstr>Слайд 27</vt:lpstr>
      <vt:lpstr>Открытое воспитательное мероприятие  «Никто не забыт ничто не забыто»</vt:lpstr>
      <vt:lpstr>          3-Этап заключительный- май  2025г.          Задачи: Коллективное обсуждения проекта    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КО ДНЮ ПОБЕДЫ  ЧАСТЬ I </dc:title>
  <dc:creator>Владимир Степин</dc:creator>
  <cp:lastModifiedBy>Нина</cp:lastModifiedBy>
  <cp:revision>82</cp:revision>
  <dcterms:created xsi:type="dcterms:W3CDTF">2014-04-26T15:03:25Z</dcterms:created>
  <dcterms:modified xsi:type="dcterms:W3CDTF">2025-05-05T03:07:34Z</dcterms:modified>
</cp:coreProperties>
</file>