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33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8" autoAdjust="0"/>
    <p:restoredTop sz="94148" autoAdjust="0"/>
  </p:normalViewPr>
  <p:slideViewPr>
    <p:cSldViewPr>
      <p:cViewPr varScale="1">
        <p:scale>
          <a:sx n="66" d="100"/>
          <a:sy n="66" d="100"/>
        </p:scale>
        <p:origin x="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A642F-DB92-4132-A6D1-72588284A5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E9254-9553-409F-97FF-4FE97E9868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C8C07-A0A2-4A44-90BA-DC5281E83E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66361-47A2-4C38-A712-0838A3A7B4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5329-C426-4C54-9A1A-2A4A8F2B6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38B04-05DE-407F-9852-5A3063676C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E1B4A-AF44-47FD-AE30-DD3CCCE43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C046F-DD84-4CCC-976F-07857C4010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3879C-D187-440F-957A-2173EF2C4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33E7C-B680-4251-9C60-808AE6A5C5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27D1-0249-4556-9448-352EA00E7D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76210952-C344-493F-AB0D-BEE5143C566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6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6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6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6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6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6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0" y="527050"/>
            <a:ext cx="9145588" cy="296049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endParaRPr lang="en-US" sz="9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9600" b="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ЖИВОТНЫЕ – ГЕРОИ ВОВ</a:t>
            </a:r>
          </a:p>
          <a:p>
            <a:pPr algn="ctr">
              <a:lnSpc>
                <a:spcPct val="70000"/>
              </a:lnSpc>
            </a:pPr>
            <a:endParaRPr lang="ru-RU" sz="64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08FD3D-F7E9-24AA-F147-41BAC8588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36912"/>
            <a:ext cx="5943600" cy="421661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9" name="Picture 9" descr="Бкез име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1223963" cy="1060450"/>
          </a:xfrm>
          <a:prstGeom prst="rect">
            <a:avLst/>
          </a:prstGeom>
          <a:solidFill>
            <a:schemeClr val="bg1">
              <a:alpha val="60001"/>
            </a:schemeClr>
          </a:solidFill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547813" y="169863"/>
            <a:ext cx="11956735" cy="110799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ЛОШАДИ </a:t>
            </a:r>
            <a:r>
              <a:rPr lang="ru-RU" sz="660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                                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78594" y="1279932"/>
            <a:ext cx="8786812" cy="220983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/>
              <a:t>Хотя Вторая мировая война была эпохой моторизации, лошади продолжали оставаться важным элементом военных действий. И советские, и немецкие войска активно использовали лошадей, в первую очередь для перевозки грузов и, что особенно важно, для буксировки артиллерийских орудий.</a:t>
            </a:r>
            <a:br>
              <a:rPr lang="ru-RU" sz="1600" dirty="0"/>
            </a:br>
            <a:endParaRPr lang="ru-RU" sz="28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122891" name="Picture 11" descr="http://time-spending.com/image-17-0-1412.jpg?r=ea697a24-3799-4187-9263-d1d8ef739f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212976"/>
            <a:ext cx="4968875" cy="3529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2" name="Picture 8" descr="Бкез име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1223963" cy="1060450"/>
          </a:xfrm>
          <a:prstGeom prst="rect">
            <a:avLst/>
          </a:prstGeom>
          <a:solidFill>
            <a:schemeClr val="bg1">
              <a:alpha val="60001"/>
            </a:schemeClr>
          </a:solidFill>
        </p:spPr>
      </p:pic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1547813" y="169863"/>
            <a:ext cx="11956735" cy="110799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ЛОШАДИ </a:t>
            </a:r>
            <a:r>
              <a:rPr lang="ru-RU" sz="660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                                 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106363" y="1412875"/>
            <a:ext cx="8786812" cy="2111347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0" dirty="0"/>
              <a:t>В годы Великой Отечественной войны на полях сражений погибло свыше миллиона лошадей. Эти преданные животные, незаменимые помощники солдат, разделили с ними тяготы войны, но их имена, в отличие от человеческих, остались в безвестности</a:t>
            </a:r>
            <a:r>
              <a:rPr lang="ru-RU" sz="1600" dirty="0"/>
              <a:t>.</a:t>
            </a:r>
            <a:br>
              <a:rPr lang="ru-RU" sz="1600" dirty="0"/>
            </a:br>
            <a:br>
              <a:rPr lang="ru-RU" sz="1600" dirty="0"/>
            </a:br>
            <a:endParaRPr lang="ru-RU" sz="280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123917" name="Picture 13" descr="http://time-spending.com/image-17-0-1413.jpg?r=c96d13db-03c6-4442-a896-78e422879f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495675"/>
            <a:ext cx="4105275" cy="28860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3919" name="Picture 15" descr="http://time-spending.com/image-17-0-1414.jpg?r=bfca54ad-e05a-4eb0-8711-ff7598bbb4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473450"/>
            <a:ext cx="4105275" cy="2908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Бкез име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1223963" cy="1060450"/>
          </a:xfrm>
          <a:prstGeom prst="rect">
            <a:avLst/>
          </a:prstGeom>
          <a:solidFill>
            <a:schemeClr val="bg1">
              <a:alpha val="60001"/>
            </a:schemeClr>
          </a:solidFill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547813" y="169863"/>
            <a:ext cx="11958338" cy="110799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ЛОШАДИ</a:t>
            </a:r>
            <a:r>
              <a:rPr lang="ru-RU" sz="660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                                  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06363" y="1412875"/>
            <a:ext cx="4537075" cy="5853910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0" dirty="0"/>
              <a:t>Во время Сталинградской битвы, когда ощущалась острая нехватка лошадей и техники, в составе советской резервной 28-й армии в качестве тягловой силы для артиллерии использовали верблюдов. Около 350 диких животных были отловлены и приручены для этой цели. К сожалению, большая часть верблюдов погибла в боях. Однако, один из них, верблюд по кличке Яшка, дожил до конца войны и даже участвовал в штурме Берлина в 1945 году.</a:t>
            </a:r>
            <a:br>
              <a:rPr lang="ru-RU" sz="2400" b="0" dirty="0"/>
            </a:br>
            <a:br>
              <a:rPr lang="ru-RU" sz="2400" b="0" dirty="0"/>
            </a:br>
            <a:endParaRPr lang="ru-RU" sz="4000" b="0" dirty="0">
              <a:solidFill>
                <a:srgbClr val="333300"/>
              </a:solidFill>
              <a:latin typeface="Myriad Pro Cond" pitchFamily="34" charset="0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6183313" y="190500"/>
            <a:ext cx="1277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верблюд</a:t>
            </a:r>
          </a:p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icketLight" pitchFamily="2" charset="0"/>
              </a:rPr>
              <a:t>ЯШКА</a:t>
            </a:r>
            <a:endParaRPr lang="ru-RU" sz="3000" b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SP" pitchFamily="34" charset="0"/>
            </a:endParaRPr>
          </a:p>
        </p:txBody>
      </p:sp>
      <p:pic>
        <p:nvPicPr>
          <p:cNvPr id="124938" name="Picture 10" descr="oнvchark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6575" y="1303338"/>
            <a:ext cx="4762500" cy="5438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77800" y="296863"/>
            <a:ext cx="8786813" cy="1914370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0" dirty="0"/>
              <a:t>В годы Великой Отечественной войны животные, наравне с людьми, внесли неоценимый вклад в победу. Лошади, собаки, кошки и голуби героически служили на фронте, разделяя с солдатами тяготы войны и, к сожалению, нередко погибая в боях.</a:t>
            </a:r>
            <a:br>
              <a:rPr lang="ru-RU" sz="1600" dirty="0"/>
            </a:br>
            <a:endParaRPr lang="ru-RU" sz="280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125959" name="Picture 7" descr="http://www.innov.ru/news/tema/foto/2013/little_hero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4321175" cy="2908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106363" y="5192713"/>
            <a:ext cx="8786812" cy="1815882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b="0" dirty="0"/>
              <a:t>Как и люди, сражавшиеся на фронте, животные-герои внесли свой вклад в победу в Великой Отечественной войне, спасая жизни и приближая долгожданный День Победы.</a:t>
            </a:r>
            <a:br>
              <a:rPr lang="ru-RU" sz="2800" dirty="0"/>
            </a:br>
            <a:endParaRPr lang="ru-RU" sz="280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125963" name="Picture 11" descr="http://yesheis.ru/wp-content/uploads/ovcharki3.jpg"/>
          <p:cNvPicPr>
            <a:picLocks noChangeAspect="1" noChangeArrowheads="1"/>
          </p:cNvPicPr>
          <p:nvPr/>
        </p:nvPicPr>
        <p:blipFill>
          <a:blip r:embed="rId4"/>
          <a:srcRect t="8597" b="8597"/>
          <a:stretch>
            <a:fillRect/>
          </a:stretch>
        </p:blipFill>
        <p:spPr bwMode="auto">
          <a:xfrm>
            <a:off x="4716463" y="1916113"/>
            <a:ext cx="4176712" cy="28813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-1588" y="2273300"/>
            <a:ext cx="9145588" cy="2277803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endParaRPr lang="en-US" sz="9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9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СПАСИБО ЗА ВНИМАНИЕ</a:t>
            </a:r>
            <a:endParaRPr lang="ru-RU" sz="6400" b="0" dirty="0"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71438" y="115888"/>
            <a:ext cx="8964612" cy="292387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Война с фашистской Германией, известная как Великая Отечественная война, навсегда врезалась в память нашей страны и всего человечества. Это было время неимоверных испытаний, когда советский народ продемонстрировал беспримерное геройство и стойкость. В те годы, как никогда, ценились верность, взаимовыручка и крепкая дружба, которые помогали выстоять и победить.</a:t>
            </a:r>
            <a:br>
              <a:rPr lang="ru-RU" sz="1600" dirty="0"/>
            </a:br>
            <a:br>
              <a:rPr lang="ru-RU" sz="1600" dirty="0"/>
            </a:br>
            <a:endParaRPr lang="ru-RU" sz="2800" b="0" dirty="0">
              <a:solidFill>
                <a:srgbClr val="333300"/>
              </a:solidFill>
              <a:latin typeface="Myriad Pro Cond" pitchFamily="34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71438" y="5507038"/>
            <a:ext cx="8964612" cy="2246769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Однако немногие знают, что в те времена рядом с солдатами плечом к плечу сражались наши верные друзья-животные</a:t>
            </a:r>
            <a:br>
              <a:rPr lang="ru-RU" sz="2800" dirty="0"/>
            </a:br>
            <a:br>
              <a:rPr lang="ru-RU" sz="2800" dirty="0"/>
            </a:br>
            <a:endParaRPr lang="ru-RU" sz="2800" b="0" dirty="0">
              <a:solidFill>
                <a:srgbClr val="333300"/>
              </a:solidFill>
              <a:latin typeface="Myriad Pro Cond" pitchFamily="34" charset="0"/>
            </a:endParaRPr>
          </a:p>
        </p:txBody>
      </p:sp>
      <p:pic>
        <p:nvPicPr>
          <p:cNvPr id="114700" name="Picture 12" descr="1313056704_foto-voina-fotographyy-vtoroi-mirovoi-43-b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5694" y="2322513"/>
            <a:ext cx="4356100" cy="31845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Без име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57163"/>
            <a:ext cx="1187450" cy="1092200"/>
          </a:xfrm>
          <a:prstGeom prst="rect">
            <a:avLst/>
          </a:prstGeom>
          <a:solidFill>
            <a:schemeClr val="bg1">
              <a:alpha val="60001"/>
            </a:schemeClr>
          </a:solidFill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547813" y="169863"/>
            <a:ext cx="12351330" cy="110799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333300"/>
                </a:solidFill>
                <a:latin typeface="Myriad Pro Cond" pitchFamily="34" charset="0"/>
              </a:rPr>
              <a:t>СОБАКИ</a:t>
            </a:r>
            <a:r>
              <a:rPr lang="ru-RU" sz="660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                                     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580063" y="190500"/>
            <a:ext cx="2473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немецкая овчарка</a:t>
            </a:r>
          </a:p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icketLight" pitchFamily="2" charset="0"/>
              </a:rPr>
              <a:t>ДЖУЛЬБАРС</a:t>
            </a:r>
            <a:endParaRPr lang="ru-RU" sz="3000" b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SP" pitchFamily="34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06363" y="1412875"/>
            <a:ext cx="4681537" cy="569386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Сражался в рядах 14-й штурмовой инженерно-саперной бригады.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Джульбарс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единственный пес, отмеченный медалью «За боевые заслуги». Его выдающийся нюх спас множество жизней, позволив обнаружить и обезвредить 7468 мин и более 150 снарядов.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Джульбарс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несмотря на ранение, принял участие в параде Победы на Красной площади в 1945 году. Незадолго до этого события, 24 июня, он был ранен. Сталин, восхищенный его подвигами, приказал пронести героя по Красной площади на своей шинели.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120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3A4784-0ADC-A12C-1A03-C80C7BAD2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1412874"/>
            <a:ext cx="4356100" cy="516449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7B8A519-BA7A-CEFD-BE7C-DB51480F6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5" name="Picture 9" descr="Без име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57163"/>
            <a:ext cx="1187450" cy="1092200"/>
          </a:xfrm>
          <a:prstGeom prst="rect">
            <a:avLst/>
          </a:prstGeom>
          <a:solidFill>
            <a:schemeClr val="bg1">
              <a:alpha val="60001"/>
            </a:schemeClr>
          </a:solidFill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1547813" y="169863"/>
            <a:ext cx="12138003" cy="110799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СОБАКИ</a:t>
            </a:r>
            <a:r>
              <a:rPr lang="ru-RU" sz="660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                                     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216650" y="190500"/>
            <a:ext cx="1198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овчарка</a:t>
            </a:r>
          </a:p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icketLight" pitchFamily="2" charset="0"/>
              </a:rPr>
              <a:t>ДИНА</a:t>
            </a:r>
            <a:endParaRPr lang="ru-RU" sz="3000" b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SP" pitchFamily="34" charset="0"/>
            </a:endParaRP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106363" y="1412875"/>
            <a:ext cx="4681537" cy="4819781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0" dirty="0"/>
              <a:t>Единственная в своем роде собака-диверсант, героически участвовавшая в "рельсовой войне" в Белоруссии. Ее подвиг на перегоне Полоцк-Дрисса, где она подорвала вражеский эшелон, уничтожив 10 вагонов и повредив железнодорожное полотно, навсегда вошел в историю. Кроме того, она дважды проявила себя при разминировании Полоцка, в частности, обнаружив мину в одном из госпиталей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2400" dirty="0">
              <a:solidFill>
                <a:srgbClr val="333300"/>
              </a:solidFill>
              <a:latin typeface="Myriad Pro Cond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16E091-F729-3A60-9D67-9FADB8972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85" y="1393836"/>
            <a:ext cx="4140808" cy="52943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9" name="Picture 9" descr="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268413"/>
            <a:ext cx="4714875" cy="5438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pic>
        <p:nvPicPr>
          <p:cNvPr id="117764" name="Picture 4" descr="Без имени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57163"/>
            <a:ext cx="1187450" cy="1092200"/>
          </a:xfrm>
          <a:prstGeom prst="rect">
            <a:avLst/>
          </a:prstGeom>
          <a:solidFill>
            <a:schemeClr val="bg1">
              <a:alpha val="60001"/>
            </a:schemeClr>
          </a:solidFill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547813" y="169863"/>
            <a:ext cx="12351330" cy="110799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333300"/>
                </a:solidFill>
                <a:latin typeface="Myriad Pro Cond" pitchFamily="34" charset="0"/>
              </a:rPr>
              <a:t>СОБАКИ</a:t>
            </a:r>
            <a:r>
              <a:rPr lang="ru-RU" sz="660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                                     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503863" y="190500"/>
            <a:ext cx="2627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000" b="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шотландский колли</a:t>
            </a:r>
          </a:p>
          <a:p>
            <a:pPr algn="ctr"/>
            <a:r>
              <a:rPr lang="ru-RU" sz="3000" b="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icketLight" pitchFamily="2" charset="0"/>
              </a:rPr>
              <a:t>ДИК</a:t>
            </a:r>
            <a:endParaRPr lang="ru-RU" sz="30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SP" pitchFamily="34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06363" y="1412875"/>
            <a:ext cx="4681537" cy="5361468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0" dirty="0"/>
              <a:t>Дик, героический пес-миноискатель, внес неоценимый вклад в освобождение Ленинграда, Сталинграда, Лисичанска и Праги от мин. Его отвага и чутье спасли тысячи жизней. Особенно прославился Дик, когда обнаружил огромный 2,5-тонный фугас с часовым механизмом, спрятанный в фундаменте Павловского дворца в Ленинграде, предотвратив катастрофу за час до взрыва. За годы войны он помог обезвредить более 12 тысяч смертоносных мин</a:t>
            </a:r>
            <a:r>
              <a:rPr lang="ru-RU" sz="1200" dirty="0"/>
              <a:t>.</a:t>
            </a:r>
            <a:br>
              <a:rPr lang="ru-RU" sz="1200" dirty="0"/>
            </a:br>
            <a:endParaRPr lang="ru-RU" sz="2000" dirty="0">
              <a:solidFill>
                <a:srgbClr val="333300"/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4" name="Picture 10" descr="ovcharkа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1341438"/>
            <a:ext cx="4629150" cy="5248275"/>
          </a:xfrm>
          <a:prstGeom prst="rect">
            <a:avLst/>
          </a:prstGeom>
          <a:noFill/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547813" y="169863"/>
            <a:ext cx="12095427" cy="110799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КОШКИ</a:t>
            </a:r>
            <a:r>
              <a:rPr lang="ru-RU" sz="660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                                      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972175" y="190500"/>
            <a:ext cx="1695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кот</a:t>
            </a:r>
          </a:p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icketLight" pitchFamily="2" charset="0"/>
              </a:rPr>
              <a:t>МАКСИМ</a:t>
            </a:r>
            <a:endParaRPr lang="ru-RU" sz="3000" b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SP" pitchFamily="34" charset="0"/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106363" y="1412875"/>
            <a:ext cx="4681537" cy="5287601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0" dirty="0"/>
              <a:t>Известно, что этот кот – единственный, кто пережил блокаду Ленинграда. Во время войны в городе ощущалась острая нехватка кошек, так как крысы уничтожали продовольствие. Для борьбы с ними в Ленинград привезли четыре вагона дымчатых кошек. "Мяукающую дивизию" – так называли этих кошек горожане – тщательно охраняли. Благодаря им к моменту прорыва блокады крысы практически покинули подвалы.</a:t>
            </a:r>
            <a:br>
              <a:rPr lang="ru-RU" sz="1400" dirty="0"/>
            </a:br>
            <a:br>
              <a:rPr lang="ru-RU" sz="1400" dirty="0"/>
            </a:br>
            <a:endParaRPr lang="ru-RU" sz="240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118793" name="Picture 9" descr="Без име8ни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88913"/>
            <a:ext cx="1223963" cy="1079500"/>
          </a:xfrm>
          <a:prstGeom prst="rect">
            <a:avLst/>
          </a:prstGeom>
          <a:solidFill>
            <a:schemeClr val="bg1">
              <a:alpha val="60001"/>
            </a:schemeClr>
          </a:solidFill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547813" y="169863"/>
            <a:ext cx="12312858" cy="110799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itchFamily="34" charset="0"/>
              </a:rPr>
              <a:t>КОШКИ</a:t>
            </a:r>
            <a:r>
              <a:rPr lang="ru-RU" sz="660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                                      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106363" y="1412875"/>
            <a:ext cx="4681537" cy="4770537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0" dirty="0"/>
              <a:t>В то время как технические средства лишь пытались обнаружить угрозу взрыва, кошки, обладая природным чутьем, предупреждали людей об опасности. Благодаря этому были спасены жизни многих людей.</a:t>
            </a:r>
            <a:br>
              <a:rPr lang="ru-RU" sz="2400" b="0" dirty="0"/>
            </a:br>
            <a:br>
              <a:rPr lang="ru-RU" sz="2400" b="0" dirty="0"/>
            </a:br>
            <a:r>
              <a:rPr lang="ru-RU" sz="2400" b="0" dirty="0"/>
              <a:t>В знак признания заслуг кошек, которые спасли множество жизней во время войны, была учреждена медаль "Мы тоже служим Родине".</a:t>
            </a:r>
            <a:br>
              <a:rPr lang="ru-RU" sz="2400" b="0" dirty="0"/>
            </a:br>
            <a:br>
              <a:rPr lang="ru-RU" sz="1600" dirty="0"/>
            </a:br>
            <a:endParaRPr lang="ru-RU" sz="280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pic>
        <p:nvPicPr>
          <p:cNvPr id="119816" name="Picture 8" descr="Без име8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1223963" cy="1079500"/>
          </a:xfrm>
          <a:prstGeom prst="rect">
            <a:avLst/>
          </a:prstGeom>
          <a:solidFill>
            <a:schemeClr val="bg1">
              <a:alpha val="60001"/>
            </a:schemeClr>
          </a:solidFill>
        </p:spPr>
      </p:pic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6130925" y="190500"/>
            <a:ext cx="13795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кошка</a:t>
            </a:r>
          </a:p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icketLight" pitchFamily="2" charset="0"/>
              </a:rPr>
              <a:t>МУРКА</a:t>
            </a:r>
            <a:endParaRPr lang="ru-RU" sz="3000" b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SP" pitchFamily="34" charset="0"/>
            </a:endParaRPr>
          </a:p>
        </p:txBody>
      </p:sp>
      <p:pic>
        <p:nvPicPr>
          <p:cNvPr id="119818" name="Picture 10" descr="ovchaкккrk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19225"/>
            <a:ext cx="4486275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2" name="Picture 10" descr="ovcharkaаа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013" y="1303338"/>
            <a:ext cx="4762500" cy="5438775"/>
          </a:xfrm>
          <a:prstGeom prst="rect">
            <a:avLst/>
          </a:prstGeom>
          <a:noFill/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547813" y="169863"/>
            <a:ext cx="12022522" cy="110799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ГОЛУБИ </a:t>
            </a:r>
            <a:r>
              <a:rPr lang="ru-RU" sz="660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                                    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00760" y="1454512"/>
            <a:ext cx="4681537" cy="4819781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0" dirty="0"/>
              <a:t>В ходе боевого задания советская подводная лодка потопила вражеский транспорт. При попытке уйти от преследования, субмарина наткнулась на минное поле и получила серьезные повреждения, в том числе вышла из строя радиосвязь. Лодка оказалась неспособна вернуться на базу самостоятельно. Голубь по имени Голубчик, преодолев расстояние свыше тысячи километров за два дня, доставил сообщение о случившемся.</a:t>
            </a:r>
            <a:br>
              <a:rPr lang="ru-RU" sz="2000" b="0" dirty="0"/>
            </a:br>
            <a:br>
              <a:rPr lang="ru-RU" sz="2000" b="0" dirty="0"/>
            </a:br>
            <a:r>
              <a:rPr lang="ru-RU" sz="2000" b="0" dirty="0"/>
              <a:t>Благодаря этому, лодка была обнаружена и отбуксирована на базу другой советской подводной лодкой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24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675313" y="190500"/>
            <a:ext cx="2295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почтовый голубь</a:t>
            </a:r>
          </a:p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icketLight" pitchFamily="2" charset="0"/>
              </a:rPr>
              <a:t>ГОЛУБЧИК</a:t>
            </a:r>
            <a:endParaRPr lang="ru-RU" sz="3000" b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SP" pitchFamily="34" charset="0"/>
            </a:endParaRPr>
          </a:p>
        </p:txBody>
      </p:sp>
      <p:pic>
        <p:nvPicPr>
          <p:cNvPr id="120841" name="Picture 9" descr="Без имрени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88913"/>
            <a:ext cx="1223963" cy="1058862"/>
          </a:xfrm>
          <a:prstGeom prst="rect">
            <a:avLst/>
          </a:prstGeom>
          <a:solidFill>
            <a:schemeClr val="bg1">
              <a:alpha val="60001"/>
            </a:schemeClr>
          </a:solidFill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547813" y="169863"/>
            <a:ext cx="12022522" cy="1107996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ГОЛУБИ </a:t>
            </a:r>
            <a:r>
              <a:rPr lang="ru-RU" sz="6600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                                    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6363" y="1412875"/>
            <a:ext cx="4681537" cy="5755422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0" dirty="0"/>
              <a:t>Оказавшись в самом сердце вражеской территории, группа разведчиков оказалась в ловушке, отрезанная от своих. Радиосвязь была потеряна из-за поломки единственного передатчика. В распоряжении бойцов оставался лишь голубь под номером 48.</a:t>
            </a:r>
            <a:br>
              <a:rPr lang="ru-RU" sz="2000" b="0" dirty="0"/>
            </a:br>
            <a:br>
              <a:rPr lang="ru-RU" sz="2000" b="0" dirty="0"/>
            </a:br>
            <a:r>
              <a:rPr lang="ru-RU" sz="2000" b="0" dirty="0"/>
              <a:t>При попытке доставить сообщение, голубь подвергся нападению специально обученного ястреба, но, несмотря на ранение, сумел вырваться. Обессиленный, он добрался до голубятни уже в сумерках и упал у ног дежурного солдата. Голубь был ранен, одна лапка сломана. После отправки донесения в штаб, голубю была оказана медицинская помощь.</a:t>
            </a:r>
            <a:br>
              <a:rPr lang="ru-RU" sz="2000" b="0" dirty="0"/>
            </a:br>
            <a:br>
              <a:rPr lang="ru-RU" sz="2000" b="0" dirty="0"/>
            </a:br>
            <a:endParaRPr lang="ru-RU" sz="3600" b="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yriad Pro Cond" pitchFamily="34" charset="0"/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908675" y="190500"/>
            <a:ext cx="1827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Cond" pitchFamily="34" charset="0"/>
              </a:rPr>
              <a:t>сизый голубь</a:t>
            </a:r>
          </a:p>
          <a:p>
            <a:pPr algn="ctr"/>
            <a:r>
              <a:rPr lang="ru-RU" sz="3000" b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icketLight" pitchFamily="2" charset="0"/>
              </a:rPr>
              <a:t>№ 48</a:t>
            </a:r>
            <a:endParaRPr lang="ru-RU" sz="3000" b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SP" pitchFamily="34" charset="0"/>
            </a:endParaRPr>
          </a:p>
        </p:txBody>
      </p:sp>
      <p:pic>
        <p:nvPicPr>
          <p:cNvPr id="121865" name="Picture 9" descr="ovcharkрр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013" y="1268413"/>
            <a:ext cx="4762500" cy="5438775"/>
          </a:xfrm>
          <a:prstGeom prst="rect">
            <a:avLst/>
          </a:prstGeom>
          <a:noFill/>
        </p:spPr>
      </p:pic>
      <p:pic>
        <p:nvPicPr>
          <p:cNvPr id="121866" name="Picture 10" descr="Без имрени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88913"/>
            <a:ext cx="1223963" cy="1058862"/>
          </a:xfrm>
          <a:prstGeom prst="rect">
            <a:avLst/>
          </a:prstGeom>
          <a:solidFill>
            <a:schemeClr val="bg1">
              <a:alpha val="60001"/>
            </a:schemeClr>
          </a:solidFill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874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CricketLight</vt:lpstr>
      <vt:lpstr>ESP</vt:lpstr>
      <vt:lpstr>Myriad Pro Cond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Polina</dc:creator>
  <cp:lastModifiedBy>Acer</cp:lastModifiedBy>
  <cp:revision>6</cp:revision>
  <cp:lastPrinted>1601-01-01T00:00:00Z</cp:lastPrinted>
  <dcterms:created xsi:type="dcterms:W3CDTF">2015-02-16T11:06:30Z</dcterms:created>
  <dcterms:modified xsi:type="dcterms:W3CDTF">2025-04-29T13:04:40Z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