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6"/>
  </p:notesMasterIdLst>
  <p:sldIdLst>
    <p:sldId id="256" r:id="rId2"/>
    <p:sldId id="304" r:id="rId3"/>
    <p:sldId id="257" r:id="rId4"/>
    <p:sldId id="259" r:id="rId5"/>
    <p:sldId id="260" r:id="rId6"/>
    <p:sldId id="261" r:id="rId7"/>
    <p:sldId id="291" r:id="rId8"/>
    <p:sldId id="292" r:id="rId9"/>
    <p:sldId id="293" r:id="rId10"/>
    <p:sldId id="329" r:id="rId11"/>
    <p:sldId id="305" r:id="rId12"/>
    <p:sldId id="306" r:id="rId13"/>
    <p:sldId id="307" r:id="rId14"/>
    <p:sldId id="330" r:id="rId15"/>
    <p:sldId id="341" r:id="rId16"/>
    <p:sldId id="262" r:id="rId17"/>
    <p:sldId id="263" r:id="rId18"/>
    <p:sldId id="294" r:id="rId19"/>
    <p:sldId id="264" r:id="rId20"/>
    <p:sldId id="295" r:id="rId21"/>
    <p:sldId id="265" r:id="rId22"/>
    <p:sldId id="308" r:id="rId23"/>
    <p:sldId id="309" r:id="rId24"/>
    <p:sldId id="342" r:id="rId25"/>
    <p:sldId id="310" r:id="rId26"/>
    <p:sldId id="315" r:id="rId27"/>
    <p:sldId id="311" r:id="rId28"/>
    <p:sldId id="314" r:id="rId29"/>
    <p:sldId id="313" r:id="rId30"/>
    <p:sldId id="312" r:id="rId31"/>
    <p:sldId id="316" r:id="rId32"/>
    <p:sldId id="343" r:id="rId33"/>
    <p:sldId id="282" r:id="rId34"/>
    <p:sldId id="332" r:id="rId35"/>
    <p:sldId id="317" r:id="rId36"/>
    <p:sldId id="318" r:id="rId37"/>
    <p:sldId id="319" r:id="rId38"/>
    <p:sldId id="320" r:id="rId39"/>
    <p:sldId id="328" r:id="rId40"/>
    <p:sldId id="331" r:id="rId41"/>
    <p:sldId id="344" r:id="rId42"/>
    <p:sldId id="321" r:id="rId43"/>
    <p:sldId id="333" r:id="rId44"/>
    <p:sldId id="339" r:id="rId45"/>
    <p:sldId id="322" r:id="rId46"/>
    <p:sldId id="323" r:id="rId47"/>
    <p:sldId id="338" r:id="rId48"/>
    <p:sldId id="324" r:id="rId49"/>
    <p:sldId id="325" r:id="rId50"/>
    <p:sldId id="326" r:id="rId51"/>
    <p:sldId id="327" r:id="rId52"/>
    <p:sldId id="345" r:id="rId53"/>
    <p:sldId id="347" r:id="rId54"/>
    <p:sldId id="348" r:id="rId55"/>
    <p:sldId id="349" r:id="rId56"/>
    <p:sldId id="361" r:id="rId57"/>
    <p:sldId id="351" r:id="rId58"/>
    <p:sldId id="352" r:id="rId59"/>
    <p:sldId id="364" r:id="rId60"/>
    <p:sldId id="362" r:id="rId61"/>
    <p:sldId id="363" r:id="rId62"/>
    <p:sldId id="365" r:id="rId63"/>
    <p:sldId id="346" r:id="rId64"/>
    <p:sldId id="355" r:id="rId65"/>
    <p:sldId id="356" r:id="rId66"/>
    <p:sldId id="357" r:id="rId67"/>
    <p:sldId id="359" r:id="rId68"/>
    <p:sldId id="366" r:id="rId69"/>
    <p:sldId id="367" r:id="rId70"/>
    <p:sldId id="370" r:id="rId71"/>
    <p:sldId id="369" r:id="rId72"/>
    <p:sldId id="360" r:id="rId73"/>
    <p:sldId id="337" r:id="rId74"/>
    <p:sldId id="340" r:id="rId7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20D"/>
    <a:srgbClr val="781602"/>
    <a:srgbClr val="9A3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9" autoAdjust="0"/>
    <p:restoredTop sz="94660"/>
  </p:normalViewPr>
  <p:slideViewPr>
    <p:cSldViewPr>
      <p:cViewPr varScale="1">
        <p:scale>
          <a:sx n="106" d="100"/>
          <a:sy n="106" d="100"/>
        </p:scale>
        <p:origin x="169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29CAD8-C37D-44BD-B3B0-E444FFB8AA66}" type="datetimeFigureOut">
              <a:rPr lang="ru-RU" smtClean="0"/>
              <a:pPr/>
              <a:t>25.03.2025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CB823D-4034-4B32-B61E-3CE3DDF439BD}" type="slidenum">
              <a:rPr lang="ru-RU" smtClean="0"/>
              <a:pPr/>
              <a:t>‹#›</a:t>
            </a:fld>
            <a:endParaRPr lang="ru-RU"/>
          </a:p>
        </p:txBody>
      </p:sp>
    </p:spTree>
    <p:extLst>
      <p:ext uri="{BB962C8B-B14F-4D97-AF65-F5344CB8AC3E}">
        <p14:creationId xmlns:p14="http://schemas.microsoft.com/office/powerpoint/2010/main" val="3963926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3CB823D-4034-4B32-B61E-3CE3DDF439BD}" type="slidenum">
              <a:rPr lang="ru-RU" smtClean="0"/>
              <a:pPr/>
              <a:t>17</a:t>
            </a:fld>
            <a:endParaRPr lang="ru-RU"/>
          </a:p>
        </p:txBody>
      </p:sp>
    </p:spTree>
    <p:extLst>
      <p:ext uri="{BB962C8B-B14F-4D97-AF65-F5344CB8AC3E}">
        <p14:creationId xmlns:p14="http://schemas.microsoft.com/office/powerpoint/2010/main" val="1581578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55398A31-EF45-4521-9B89-096F76A0DD6A}" type="datetimeFigureOut">
              <a:rPr lang="ru-RU" smtClean="0"/>
              <a:pPr/>
              <a:t>25.03.2025</a:t>
            </a:fld>
            <a:endParaRPr lang="ru-RU"/>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ru-RU"/>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04502583-867F-4B49-AE8D-753D016FD1C8}" type="slidenum">
              <a:rPr lang="ru-RU" smtClean="0"/>
              <a:pPr/>
              <a:t>‹#›</a:t>
            </a:fld>
            <a:endParaRPr lang="ru-RU"/>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6762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47229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829397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502583-867F-4B49-AE8D-753D016FD1C8}" type="slidenum">
              <a:rPr lang="ru-RU" smtClean="0"/>
              <a:pPr/>
              <a:t>‹#›</a:t>
            </a:fld>
            <a:endParaRPr lang="ru-RU"/>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08829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766779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1315479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218618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305173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136074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161872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387482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246403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514352" y="2861733"/>
            <a:ext cx="3816534"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495477" y="2861733"/>
            <a:ext cx="3816535"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1062383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181818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134017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19145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398A31-EF45-4521-9B89-096F76A0DD6A}" type="datetimeFigureOut">
              <a:rPr lang="ru-RU" smtClean="0"/>
              <a:pPr/>
              <a:t>25.03.2025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502583-867F-4B49-AE8D-753D016FD1C8}" type="slidenum">
              <a:rPr lang="ru-RU" smtClean="0"/>
              <a:pPr/>
              <a:t>‹#›</a:t>
            </a:fld>
            <a:endParaRPr lang="ru-RU"/>
          </a:p>
        </p:txBody>
      </p:sp>
    </p:spTree>
    <p:extLst>
      <p:ext uri="{BB962C8B-B14F-4D97-AF65-F5344CB8AC3E}">
        <p14:creationId xmlns:p14="http://schemas.microsoft.com/office/powerpoint/2010/main" val="386822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55398A31-EF45-4521-9B89-096F76A0DD6A}" type="datetimeFigureOut">
              <a:rPr lang="ru-RU" smtClean="0"/>
              <a:pPr/>
              <a:t>25.03.2025</a:t>
            </a:fld>
            <a:endParaRPr lang="ru-RU"/>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04502583-867F-4B49-AE8D-753D016FD1C8}" type="slidenum">
              <a:rPr lang="ru-RU" smtClean="0"/>
              <a:pPr/>
              <a:t>‹#›</a:t>
            </a:fld>
            <a:endParaRPr lang="ru-RU"/>
          </a:p>
        </p:txBody>
      </p:sp>
    </p:spTree>
    <p:extLst>
      <p:ext uri="{BB962C8B-B14F-4D97-AF65-F5344CB8AC3E}">
        <p14:creationId xmlns:p14="http://schemas.microsoft.com/office/powerpoint/2010/main" val="821039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web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web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web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2492896"/>
            <a:ext cx="7797552" cy="1828800"/>
          </a:xfrm>
        </p:spPr>
        <p:txBody>
          <a:bodyPr>
            <a:noAutofit/>
          </a:bodyPr>
          <a:lstStyle/>
          <a:p>
            <a:r>
              <a:rPr lang="ru-RU" sz="4400" dirty="0" smtClean="0">
                <a:solidFill>
                  <a:srgbClr val="C00000"/>
                </a:solidFill>
                <a:latin typeface="Times New Roman" panose="02020603050405020304" pitchFamily="18" charset="0"/>
                <a:cs typeface="Times New Roman" panose="02020603050405020304" pitchFamily="18" charset="0"/>
              </a:rPr>
              <a:t>Женщины</a:t>
            </a:r>
            <a:br>
              <a:rPr lang="ru-RU" sz="4400" dirty="0" smtClean="0">
                <a:solidFill>
                  <a:srgbClr val="C00000"/>
                </a:solidFill>
                <a:latin typeface="Times New Roman" panose="02020603050405020304" pitchFamily="18" charset="0"/>
                <a:cs typeface="Times New Roman" panose="02020603050405020304" pitchFamily="18" charset="0"/>
              </a:rPr>
            </a:br>
            <a:r>
              <a:rPr lang="ru-RU" sz="4400" dirty="0" smtClean="0">
                <a:solidFill>
                  <a:srgbClr val="C00000"/>
                </a:solidFill>
                <a:latin typeface="Times New Roman" panose="02020603050405020304" pitchFamily="18" charset="0"/>
                <a:cs typeface="Times New Roman" panose="02020603050405020304" pitchFamily="18" charset="0"/>
              </a:rPr>
              <a:t>Фотокорреспонденты</a:t>
            </a:r>
            <a:br>
              <a:rPr lang="ru-RU" sz="4400" dirty="0" smtClean="0">
                <a:solidFill>
                  <a:srgbClr val="C00000"/>
                </a:solidFill>
                <a:latin typeface="Times New Roman" panose="02020603050405020304" pitchFamily="18" charset="0"/>
                <a:cs typeface="Times New Roman" panose="02020603050405020304" pitchFamily="18" charset="0"/>
              </a:rPr>
            </a:br>
            <a:r>
              <a:rPr lang="ru-RU" sz="4400" dirty="0" smtClean="0">
                <a:solidFill>
                  <a:srgbClr val="C00000"/>
                </a:solidFill>
                <a:latin typeface="Times New Roman" panose="02020603050405020304" pitchFamily="18" charset="0"/>
                <a:cs typeface="Times New Roman" panose="02020603050405020304" pitchFamily="18" charset="0"/>
              </a:rPr>
              <a:t>Великой Отечественной войны</a:t>
            </a:r>
            <a:br>
              <a:rPr lang="ru-RU" sz="4400" dirty="0" smtClean="0">
                <a:solidFill>
                  <a:srgbClr val="C00000"/>
                </a:solidFill>
                <a:latin typeface="Times New Roman" panose="02020603050405020304" pitchFamily="18" charset="0"/>
                <a:cs typeface="Times New Roman" panose="02020603050405020304" pitchFamily="18" charset="0"/>
              </a:rPr>
            </a:br>
            <a:r>
              <a:rPr lang="ru-RU" sz="4400" dirty="0" smtClean="0">
                <a:solidFill>
                  <a:srgbClr val="C00000"/>
                </a:solidFill>
                <a:latin typeface="Times New Roman" panose="02020603050405020304" pitchFamily="18" charset="0"/>
                <a:cs typeface="Times New Roman" panose="02020603050405020304" pitchFamily="18" charset="0"/>
              </a:rPr>
              <a:t/>
            </a:r>
            <a:br>
              <a:rPr lang="ru-RU" sz="4400" dirty="0" smtClean="0">
                <a:solidFill>
                  <a:srgbClr val="C00000"/>
                </a:solidFill>
                <a:latin typeface="Times New Roman" panose="02020603050405020304" pitchFamily="18" charset="0"/>
                <a:cs typeface="Times New Roman" panose="02020603050405020304" pitchFamily="18" charset="0"/>
              </a:rPr>
            </a:br>
            <a:r>
              <a:rPr lang="ru-RU" sz="1400" dirty="0" smtClean="0">
                <a:solidFill>
                  <a:schemeClr val="tx1"/>
                </a:solidFill>
                <a:latin typeface="Times New Roman" panose="02020603050405020304" pitchFamily="18" charset="0"/>
                <a:cs typeface="Times New Roman" panose="02020603050405020304" pitchFamily="18" charset="0"/>
              </a:rPr>
              <a:t>Педагог дополнительного образования МБУ ДО «СЮТ» Суслонова </a:t>
            </a:r>
            <a:r>
              <a:rPr lang="ru-RU" sz="1400" dirty="0" smtClean="0">
                <a:solidFill>
                  <a:schemeClr val="tx1"/>
                </a:solidFill>
                <a:latin typeface="Times New Roman" panose="02020603050405020304" pitchFamily="18" charset="0"/>
                <a:cs typeface="Times New Roman" panose="02020603050405020304" pitchFamily="18" charset="0"/>
              </a:rPr>
              <a:t>ИЕ</a:t>
            </a:r>
            <a:br>
              <a:rPr lang="ru-RU" sz="1400" dirty="0" smtClean="0">
                <a:solidFill>
                  <a:schemeClr val="tx1"/>
                </a:solidFill>
                <a:latin typeface="Times New Roman" panose="02020603050405020304" pitchFamily="18" charset="0"/>
                <a:cs typeface="Times New Roman" panose="02020603050405020304" pitchFamily="18" charset="0"/>
              </a:rPr>
            </a:br>
            <a:r>
              <a:rPr lang="ru-RU" sz="1400" dirty="0" smtClean="0">
                <a:solidFill>
                  <a:schemeClr val="tx1"/>
                </a:solidFill>
                <a:latin typeface="Times New Roman" panose="02020603050405020304" pitchFamily="18" charset="0"/>
                <a:cs typeface="Times New Roman" panose="02020603050405020304" pitchFamily="18" charset="0"/>
              </a:rPr>
              <a:t>2025</a:t>
            </a:r>
            <a:endParaRPr lang="ru-RU" sz="1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descr="C:\Users\User\Desktop\1372007409_bode-st-47.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424936" cy="5486459"/>
          </a:xfrm>
          <a:prstGeom prst="rect">
            <a:avLst/>
          </a:prstGeom>
          <a:noFill/>
          <a:ln>
            <a:noFill/>
          </a:ln>
        </p:spPr>
      </p:pic>
    </p:spTree>
    <p:extLst>
      <p:ext uri="{BB962C8B-B14F-4D97-AF65-F5344CB8AC3E}">
        <p14:creationId xmlns:p14="http://schemas.microsoft.com/office/powerpoint/2010/main" val="3331905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bode.jpg"/>
          <p:cNvPicPr>
            <a:picLocks noGrp="1" noChangeAspect="1"/>
          </p:cNvPicPr>
          <p:nvPr>
            <p:ph sz="quarter" idx="13"/>
          </p:nvPr>
        </p:nvPicPr>
        <p:blipFill>
          <a:blip r:embed="rId2"/>
          <a:stretch>
            <a:fillRect/>
          </a:stretch>
        </p:blipFill>
        <p:spPr>
          <a:xfrm>
            <a:off x="323528" y="116632"/>
            <a:ext cx="8319316" cy="5463017"/>
          </a:xfrm>
        </p:spPr>
      </p:pic>
    </p:spTree>
    <p:extLst>
      <p:ext uri="{BB962C8B-B14F-4D97-AF65-F5344CB8AC3E}">
        <p14:creationId xmlns:p14="http://schemas.microsoft.com/office/powerpoint/2010/main" val="1623347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mf.b37mrtl.ru/rbthmedia/images/2020.06/original/5eec861715e9f9257527934e.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8255"/>
            <a:ext cx="7200800" cy="5589240"/>
          </a:xfrm>
          <a:prstGeom prst="rect">
            <a:avLst/>
          </a:prstGeom>
          <a:noFill/>
          <a:ln>
            <a:noFill/>
          </a:ln>
        </p:spPr>
      </p:pic>
    </p:spTree>
    <p:extLst>
      <p:ext uri="{BB962C8B-B14F-4D97-AF65-F5344CB8AC3E}">
        <p14:creationId xmlns:p14="http://schemas.microsoft.com/office/powerpoint/2010/main" val="278451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mf.b37mrtl.ru/rbthmedia/images/2020.06/original/5eec861715e9f9257527934f.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0"/>
            <a:ext cx="8064896" cy="5579760"/>
          </a:xfrm>
          <a:prstGeom prst="rect">
            <a:avLst/>
          </a:prstGeom>
          <a:noFill/>
          <a:ln>
            <a:noFill/>
          </a:ln>
        </p:spPr>
      </p:pic>
      <p:sp>
        <p:nvSpPr>
          <p:cNvPr id="2" name="Прямоугольник 1"/>
          <p:cNvSpPr/>
          <p:nvPr/>
        </p:nvSpPr>
        <p:spPr>
          <a:xfrm>
            <a:off x="1835696" y="4869160"/>
            <a:ext cx="5526360" cy="369332"/>
          </a:xfrm>
          <a:prstGeom prst="rect">
            <a:avLst/>
          </a:prstGeom>
        </p:spPr>
        <p:txBody>
          <a:bodyPr wrap="square">
            <a:spAutoFit/>
          </a:bodyPr>
          <a:lstStyle/>
          <a:p>
            <a:r>
              <a:rPr lang="ru-RU" dirty="0">
                <a:solidFill>
                  <a:schemeClr val="bg1"/>
                </a:solidFill>
                <a:latin typeface="Times New Roman" panose="02020603050405020304" pitchFamily="18" charset="0"/>
                <a:cs typeface="Times New Roman" panose="02020603050405020304" pitchFamily="18" charset="0"/>
              </a:rPr>
              <a:t>Крестьянка угощает советских разведчиков молоком</a:t>
            </a:r>
            <a:endParaRPr lang="ru-RU" b="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301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8640"/>
            <a:ext cx="7692827" cy="5317622"/>
          </a:xfrm>
          <a:prstGeom prst="rect">
            <a:avLst/>
          </a:prstGeom>
        </p:spPr>
      </p:pic>
      <p:sp>
        <p:nvSpPr>
          <p:cNvPr id="2" name="Прямоугольник 1"/>
          <p:cNvSpPr/>
          <p:nvPr/>
        </p:nvSpPr>
        <p:spPr>
          <a:xfrm>
            <a:off x="4860032" y="5085184"/>
            <a:ext cx="2490618" cy="281103"/>
          </a:xfrm>
          <a:prstGeom prst="rect">
            <a:avLst/>
          </a:prstGeom>
        </p:spPr>
        <p:txBody>
          <a:bodyPr wrap="none">
            <a:spAutoFit/>
          </a:bodyPr>
          <a:lstStyle/>
          <a:p>
            <a:pPr>
              <a:lnSpc>
                <a:spcPts val="135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Фронтовой парикмахер</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2234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1052736"/>
            <a:ext cx="7796030" cy="3311189"/>
          </a:xfrm>
        </p:spPr>
        <p:txBody>
          <a:bodyPr>
            <a:normAutofit/>
          </a:bodyPr>
          <a:lstStyle/>
          <a:p>
            <a:pPr marL="0" indent="0">
              <a:buNone/>
            </a:pPr>
            <a:r>
              <a:rPr lang="ru-RU" sz="1800" b="1" dirty="0">
                <a:solidFill>
                  <a:schemeClr val="accent1"/>
                </a:solidFill>
                <a:latin typeface="Times New Roman" panose="02020603050405020304" pitchFamily="18" charset="0"/>
                <a:cs typeface="Times New Roman" panose="02020603050405020304" pitchFamily="18" charset="0"/>
              </a:rPr>
              <a:t>Наталья </a:t>
            </a:r>
            <a:r>
              <a:rPr lang="ru-RU" sz="1800" b="1" dirty="0" smtClean="0">
                <a:solidFill>
                  <a:schemeClr val="accent1"/>
                </a:solidFill>
                <a:latin typeface="Times New Roman" panose="02020603050405020304" pitchFamily="18" charset="0"/>
                <a:cs typeface="Times New Roman" panose="02020603050405020304" pitchFamily="18" charset="0"/>
              </a:rPr>
              <a:t>Боде</a:t>
            </a:r>
            <a:r>
              <a:rPr lang="ru-RU" sz="1800" dirty="0" smtClean="0">
                <a:solidFill>
                  <a:schemeClr val="accent1"/>
                </a:solidFill>
                <a:latin typeface="Times New Roman" panose="02020603050405020304" pitchFamily="18" charset="0"/>
                <a:cs typeface="Times New Roman" panose="02020603050405020304" pitchFamily="18" charset="0"/>
              </a:rPr>
              <a:t> </a:t>
            </a:r>
            <a:r>
              <a:rPr lang="ru-RU" sz="1800" dirty="0">
                <a:solidFill>
                  <a:srgbClr val="333333"/>
                </a:solidFill>
                <a:latin typeface="Times New Roman" panose="02020603050405020304" pitchFamily="18" charset="0"/>
                <a:cs typeface="Times New Roman" panose="02020603050405020304" pitchFamily="18" charset="0"/>
              </a:rPr>
              <a:t>Снимала на линии огня, прошла Киевский котёл, Сталинград, Курскую дугу, битву за Берлин. Была первым фотографом, снявшим поверженный немецкий танк «Тигр». Получила орден Красной Звезды за съёмку под обстрелами на Курской дуге</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582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043608" y="980728"/>
            <a:ext cx="7272808" cy="4431983"/>
          </a:xfrm>
          <a:prstGeom prst="rect">
            <a:avLst/>
          </a:prstGeom>
        </p:spPr>
        <p:txBody>
          <a:bodyPr wrap="square">
            <a:spAutoFit/>
          </a:bodyPr>
          <a:lstStyle/>
          <a:p>
            <a:r>
              <a:rPr lang="ru-RU" sz="4400" dirty="0" smtClean="0">
                <a:solidFill>
                  <a:srgbClr val="C00000"/>
                </a:solidFill>
                <a:latin typeface="Times New Roman" panose="02020603050405020304" pitchFamily="18" charset="0"/>
                <a:cs typeface="Times New Roman" panose="02020603050405020304" pitchFamily="18" charset="0"/>
              </a:rPr>
              <a:t>Ольга </a:t>
            </a:r>
            <a:r>
              <a:rPr lang="ru-RU" sz="4400" dirty="0">
                <a:solidFill>
                  <a:srgbClr val="C00000"/>
                </a:solidFill>
                <a:latin typeface="Times New Roman" panose="02020603050405020304" pitchFamily="18" charset="0"/>
                <a:cs typeface="Times New Roman" panose="02020603050405020304" pitchFamily="18" charset="0"/>
              </a:rPr>
              <a:t>Ландер  </a:t>
            </a:r>
            <a:endParaRPr lang="ru-RU" sz="4400" dirty="0" smtClean="0">
              <a:solidFill>
                <a:srgbClr val="C00000"/>
              </a:solidFill>
              <a:latin typeface="Times New Roman" panose="02020603050405020304" pitchFamily="18" charset="0"/>
              <a:cs typeface="Times New Roman" panose="02020603050405020304" pitchFamily="18" charset="0"/>
            </a:endParaRPr>
          </a:p>
          <a:p>
            <a:r>
              <a:rPr lang="ru-RU" sz="4400" dirty="0" smtClean="0">
                <a:solidFill>
                  <a:srgbClr val="C00000"/>
                </a:solidFill>
                <a:latin typeface="Times New Roman" panose="02020603050405020304" pitchFamily="18" charset="0"/>
                <a:cs typeface="Times New Roman" panose="02020603050405020304" pitchFamily="18" charset="0"/>
              </a:rPr>
              <a:t>(1909-1996</a:t>
            </a:r>
            <a:r>
              <a:rPr lang="ru-RU" sz="4400" dirty="0">
                <a:solidFill>
                  <a:srgbClr val="C00000"/>
                </a:solidFill>
                <a:latin typeface="Times New Roman" panose="02020603050405020304" pitchFamily="18" charset="0"/>
                <a:cs typeface="Times New Roman" panose="02020603050405020304" pitchFamily="18" charset="0"/>
              </a:rPr>
              <a:t>) </a:t>
            </a:r>
            <a:r>
              <a:rPr lang="ru-RU" sz="4400" dirty="0" smtClean="0">
                <a:solidFill>
                  <a:srgbClr val="C00000"/>
                </a:solidFill>
                <a:latin typeface="Times New Roman" panose="02020603050405020304" pitchFamily="18" charset="0"/>
                <a:cs typeface="Times New Roman" panose="02020603050405020304" pitchFamily="18" charset="0"/>
              </a:rPr>
              <a:t> </a:t>
            </a:r>
          </a:p>
          <a:p>
            <a:r>
              <a:rPr lang="ru-RU" sz="4400" dirty="0">
                <a:solidFill>
                  <a:srgbClr val="C00000"/>
                </a:solidFill>
                <a:latin typeface="Times New Roman" panose="02020603050405020304" pitchFamily="18" charset="0"/>
                <a:cs typeface="Times New Roman" panose="02020603050405020304" pitchFamily="18" charset="0"/>
              </a:rPr>
              <a:t>С</a:t>
            </a:r>
            <a:r>
              <a:rPr lang="ru-RU" sz="4400" dirty="0" smtClean="0">
                <a:solidFill>
                  <a:srgbClr val="C00000"/>
                </a:solidFill>
                <a:latin typeface="Times New Roman" panose="02020603050405020304" pitchFamily="18" charset="0"/>
                <a:cs typeface="Times New Roman" panose="02020603050405020304" pitchFamily="18" charset="0"/>
              </a:rPr>
              <a:t>оветский </a:t>
            </a:r>
            <a:r>
              <a:rPr lang="ru-RU" sz="4400" dirty="0">
                <a:solidFill>
                  <a:srgbClr val="C00000"/>
                </a:solidFill>
                <a:latin typeface="Times New Roman" panose="02020603050405020304" pitchFamily="18" charset="0"/>
                <a:cs typeface="Times New Roman" panose="02020603050405020304" pitchFamily="18" charset="0"/>
              </a:rPr>
              <a:t>фотограф, участница Великой Отечественной </a:t>
            </a:r>
            <a:r>
              <a:rPr lang="ru-RU" sz="4400" dirty="0" smtClean="0">
                <a:solidFill>
                  <a:srgbClr val="C00000"/>
                </a:solidFill>
                <a:latin typeface="Times New Roman" panose="02020603050405020304" pitchFamily="18" charset="0"/>
                <a:cs typeface="Times New Roman" panose="02020603050405020304" pitchFamily="18" charset="0"/>
              </a:rPr>
              <a:t>войны</a:t>
            </a:r>
          </a:p>
          <a:p>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Фронтовая газета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«Советский воин»</a:t>
            </a:r>
            <a:endParaRPr lang="ru-RU" dirty="0" smtClean="0">
              <a:solidFill>
                <a:srgbClr val="C00000"/>
              </a:solidFill>
              <a:latin typeface="Times New Roman" panose="02020603050405020304" pitchFamily="18" charset="0"/>
              <a:cs typeface="Times New Roman" panose="02020603050405020304" pitchFamily="18" charset="0"/>
            </a:endParaRPr>
          </a:p>
          <a:p>
            <a:endParaRPr lang="ru-RU" sz="4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342" y="1916832"/>
            <a:ext cx="5548114" cy="363981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C:\Users\User\Desktop\1_6862866j83.jpg"/>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3344228" cy="46085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User\Desktop\6862871qji.jpg"/>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7560840" cy="55892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User\Desktop\6862876bjv.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8064896" cy="5546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99392"/>
            <a:ext cx="8291264" cy="5760680"/>
          </a:xfrm>
        </p:spPr>
        <p:txBody>
          <a:bodyPr/>
          <a:lstStyle/>
          <a:p>
            <a:pPr marL="137160" indent="0">
              <a:buNone/>
            </a:pPr>
            <a:r>
              <a:rPr lang="ru-RU" dirty="0" smtClean="0">
                <a:solidFill>
                  <a:schemeClr val="accent1"/>
                </a:solidFill>
                <a:latin typeface="Times New Roman" panose="02020603050405020304" pitchFamily="18" charset="0"/>
                <a:cs typeface="Times New Roman" panose="02020603050405020304" pitchFamily="18" charset="0"/>
              </a:rPr>
              <a:t>Военный фотокорреспондент – профессия тяжелая и опасная. </a:t>
            </a:r>
          </a:p>
          <a:p>
            <a:pPr marL="137160" indent="0">
              <a:buNone/>
            </a:pPr>
            <a:r>
              <a:rPr lang="ru-RU"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Женщина-военный фотокорреспондент – явление уникальное и редкое в любой </a:t>
            </a:r>
            <a:r>
              <a:rPr lang="ru-RU"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исторический</a:t>
            </a:r>
            <a:r>
              <a:rPr lang="ru-RU"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период и в любой стране. </a:t>
            </a:r>
            <a:endParaRPr lang="ru-RU"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marL="137160" indent="0">
              <a:buNone/>
            </a:pPr>
            <a:r>
              <a:rPr lang="ru-RU"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Но</a:t>
            </a:r>
            <a:r>
              <a:rPr lang="ru-RU"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с точки зрения искусства, «женский взгляд» на подобные события дает возможность делать совершенно другие кадры, вкладывать в них другую эмоциональность, показывать настоящую правду жизни. </a:t>
            </a:r>
            <a:endParaRPr lang="ru-RU"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70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User\Desktop\qyx6z04lgms.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136904" cy="53184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35"/>
            <a:ext cx="8302839" cy="5583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В центре - командир танка младший лейтенант Георгий Ловчиков здоровается с лейтенантом американской армии Жаком Хальтгрейвсом"/>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8208912" cy="5458296"/>
          </a:xfrm>
          <a:prstGeom prst="rect">
            <a:avLst/>
          </a:prstGeom>
          <a:noFill/>
          <a:ln>
            <a:noFill/>
          </a:ln>
        </p:spPr>
      </p:pic>
      <p:sp>
        <p:nvSpPr>
          <p:cNvPr id="5" name="Прямоугольник 4"/>
          <p:cNvSpPr/>
          <p:nvPr/>
        </p:nvSpPr>
        <p:spPr>
          <a:xfrm>
            <a:off x="2268738" y="5085184"/>
            <a:ext cx="4174476" cy="388696"/>
          </a:xfrm>
          <a:prstGeom prst="rect">
            <a:avLst/>
          </a:prstGeom>
        </p:spPr>
        <p:txBody>
          <a:bodyPr wrap="none">
            <a:spAutoFit/>
          </a:bodyPr>
          <a:lstStyle/>
          <a:p>
            <a:pPr>
              <a:lnSpc>
                <a:spcPct val="107000"/>
              </a:lnSpc>
              <a:spcAft>
                <a:spcPts val="800"/>
              </a:spcAft>
            </a:pPr>
            <a:r>
              <a:rPr lang="ru-RU" b="1" dirty="0">
                <a:solidFill>
                  <a:schemeClr val="bg1"/>
                </a:solidFill>
                <a:latin typeface="Calibri" panose="020F0502020204030204" pitchFamily="34" charset="0"/>
                <a:ea typeface="Calibri" panose="020F0502020204030204" pitchFamily="34" charset="0"/>
                <a:cs typeface="Times New Roman" panose="02020603050405020304" pitchFamily="18" charset="0"/>
              </a:rPr>
              <a:t>Встреча союзников на подступах к Вене</a:t>
            </a:r>
            <a:endParaRPr lang="ru-RU"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1430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mf.b37mrtl.ru/rbthmedia/images/2020.06/original/5eec861815e9f92575279353.jpg"/>
          <p:cNvPicPr/>
          <p:nvPr/>
        </p:nvPicPr>
        <p:blipFill>
          <a:blip r:embed="rId2">
            <a:extLst>
              <a:ext uri="{28A0092B-C50C-407E-A947-70E740481C1C}">
                <a14:useLocalDpi xmlns:a14="http://schemas.microsoft.com/office/drawing/2010/main" val="0"/>
              </a:ext>
            </a:extLst>
          </a:blip>
          <a:srcRect/>
          <a:stretch>
            <a:fillRect/>
          </a:stretch>
        </p:blipFill>
        <p:spPr bwMode="auto">
          <a:xfrm>
            <a:off x="755576" y="44624"/>
            <a:ext cx="7416824" cy="5486633"/>
          </a:xfrm>
          <a:prstGeom prst="rect">
            <a:avLst/>
          </a:prstGeom>
          <a:noFill/>
          <a:ln>
            <a:noFill/>
          </a:ln>
        </p:spPr>
      </p:pic>
    </p:spTree>
    <p:extLst>
      <p:ext uri="{BB962C8B-B14F-4D97-AF65-F5344CB8AC3E}">
        <p14:creationId xmlns:p14="http://schemas.microsoft.com/office/powerpoint/2010/main" val="1120587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1484784"/>
            <a:ext cx="7796030" cy="3311189"/>
          </a:xfrm>
        </p:spPr>
        <p:txBody>
          <a:bodyPr/>
          <a:lstStyle/>
          <a:p>
            <a:pPr marL="0" indent="0">
              <a:buNone/>
            </a:pPr>
            <a:r>
              <a:rPr lang="ru-RU" b="1" dirty="0">
                <a:solidFill>
                  <a:schemeClr val="accent1"/>
                </a:solidFill>
                <a:latin typeface="Times New Roman" panose="02020603050405020304" pitchFamily="18" charset="0"/>
                <a:cs typeface="Times New Roman" panose="02020603050405020304" pitchFamily="18" charset="0"/>
              </a:rPr>
              <a:t>Ольга </a:t>
            </a:r>
            <a:r>
              <a:rPr lang="ru-RU" b="1" dirty="0" smtClean="0">
                <a:solidFill>
                  <a:schemeClr val="accent1"/>
                </a:solidFill>
                <a:latin typeface="Times New Roman" panose="02020603050405020304" pitchFamily="18" charset="0"/>
                <a:cs typeface="Times New Roman" panose="02020603050405020304" pitchFamily="18" charset="0"/>
              </a:rPr>
              <a:t>Ландер</a:t>
            </a:r>
            <a:r>
              <a:rPr lang="ru-RU" dirty="0" smtClean="0">
                <a:solidFill>
                  <a:schemeClr val="accent1"/>
                </a:solidFill>
                <a:latin typeface="Times New Roman" panose="02020603050405020304" pitchFamily="18" charset="0"/>
                <a:cs typeface="Times New Roman" panose="02020603050405020304" pitchFamily="18" charset="0"/>
              </a:rPr>
              <a:t> </a:t>
            </a:r>
            <a:r>
              <a:rPr lang="ru-RU" dirty="0">
                <a:solidFill>
                  <a:srgbClr val="333333"/>
                </a:solidFill>
                <a:latin typeface="Times New Roman" panose="02020603050405020304" pitchFamily="18" charset="0"/>
                <a:cs typeface="Times New Roman" panose="02020603050405020304" pitchFamily="18" charset="0"/>
              </a:rPr>
              <a:t>Снимала встречу союзников на подступах к Вене, работницу колхоза им. Ильича Анастасию Ветренкову с ребёнком у развалин своего дома. </a:t>
            </a:r>
          </a:p>
          <a:p>
            <a:endParaRPr lang="ru-RU" dirty="0"/>
          </a:p>
        </p:txBody>
      </p:sp>
    </p:spTree>
    <p:extLst>
      <p:ext uri="{BB962C8B-B14F-4D97-AF65-F5344CB8AC3E}">
        <p14:creationId xmlns:p14="http://schemas.microsoft.com/office/powerpoint/2010/main" val="1920154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908720"/>
            <a:ext cx="6768752" cy="4308872"/>
          </a:xfrm>
          <a:prstGeom prst="rect">
            <a:avLst/>
          </a:prstGeom>
        </p:spPr>
        <p:txBody>
          <a:bodyPr wrap="square">
            <a:spAutoFit/>
          </a:bodyPr>
          <a:lstStyle/>
          <a:p>
            <a:pPr lvl="0"/>
            <a:r>
              <a:rPr lang="ru-RU" sz="4400" dirty="0" smtClean="0">
                <a:solidFill>
                  <a:srgbClr val="C00000"/>
                </a:solidFill>
                <a:latin typeface="Times New Roman" panose="02020603050405020304" pitchFamily="18" charset="0"/>
                <a:cs typeface="Times New Roman" panose="02020603050405020304" pitchFamily="18" charset="0"/>
              </a:rPr>
              <a:t>Ольга </a:t>
            </a:r>
            <a:r>
              <a:rPr lang="ru-RU" sz="4400" dirty="0">
                <a:solidFill>
                  <a:srgbClr val="C00000"/>
                </a:solidFill>
                <a:latin typeface="Times New Roman" panose="02020603050405020304" pitchFamily="18" charset="0"/>
                <a:cs typeface="Times New Roman" panose="02020603050405020304" pitchFamily="18" charset="0"/>
              </a:rPr>
              <a:t>Игнатович </a:t>
            </a:r>
            <a:endParaRPr lang="ru-RU" sz="4400" dirty="0" smtClean="0">
              <a:solidFill>
                <a:srgbClr val="C00000"/>
              </a:solidFill>
              <a:latin typeface="Times New Roman" panose="02020603050405020304" pitchFamily="18" charset="0"/>
              <a:cs typeface="Times New Roman" panose="02020603050405020304" pitchFamily="18" charset="0"/>
            </a:endParaRPr>
          </a:p>
          <a:p>
            <a:pPr lvl="0"/>
            <a:r>
              <a:rPr lang="ru-RU" sz="4400" dirty="0" smtClean="0">
                <a:solidFill>
                  <a:srgbClr val="C00000"/>
                </a:solidFill>
                <a:latin typeface="Times New Roman" panose="02020603050405020304" pitchFamily="18" charset="0"/>
                <a:cs typeface="Times New Roman" panose="02020603050405020304" pitchFamily="18" charset="0"/>
              </a:rPr>
              <a:t>(1905- 1984</a:t>
            </a:r>
            <a:r>
              <a:rPr lang="ru-RU" sz="4400" dirty="0">
                <a:solidFill>
                  <a:srgbClr val="C00000"/>
                </a:solidFill>
                <a:latin typeface="Times New Roman" panose="02020603050405020304" pitchFamily="18" charset="0"/>
                <a:cs typeface="Times New Roman" panose="02020603050405020304" pitchFamily="18" charset="0"/>
              </a:rPr>
              <a:t>)  </a:t>
            </a:r>
            <a:endParaRPr lang="ru-RU" sz="4400" dirty="0" smtClean="0">
              <a:solidFill>
                <a:srgbClr val="C00000"/>
              </a:solidFill>
              <a:latin typeface="Times New Roman" panose="02020603050405020304" pitchFamily="18" charset="0"/>
              <a:cs typeface="Times New Roman" panose="02020603050405020304" pitchFamily="18" charset="0"/>
            </a:endParaRPr>
          </a:p>
          <a:p>
            <a:pPr lvl="0"/>
            <a:r>
              <a:rPr lang="ru-RU" sz="4400" dirty="0">
                <a:solidFill>
                  <a:srgbClr val="C00000"/>
                </a:solidFill>
                <a:latin typeface="Times New Roman" panose="02020603050405020304" pitchFamily="18" charset="0"/>
                <a:cs typeface="Times New Roman" panose="02020603050405020304" pitchFamily="18" charset="0"/>
              </a:rPr>
              <a:t>С</a:t>
            </a:r>
            <a:r>
              <a:rPr lang="ru-RU" sz="4400" dirty="0" smtClean="0">
                <a:solidFill>
                  <a:srgbClr val="C00000"/>
                </a:solidFill>
                <a:latin typeface="Times New Roman" panose="02020603050405020304" pitchFamily="18" charset="0"/>
                <a:cs typeface="Times New Roman" panose="02020603050405020304" pitchFamily="18" charset="0"/>
              </a:rPr>
              <a:t>оветский </a:t>
            </a:r>
            <a:r>
              <a:rPr lang="ru-RU" sz="4400" dirty="0">
                <a:solidFill>
                  <a:srgbClr val="C00000"/>
                </a:solidFill>
                <a:latin typeface="Times New Roman" panose="02020603050405020304" pitchFamily="18" charset="0"/>
                <a:cs typeface="Times New Roman" panose="02020603050405020304" pitchFamily="18" charset="0"/>
              </a:rPr>
              <a:t>фотограф, участница Великой Отечественной </a:t>
            </a:r>
            <a:r>
              <a:rPr lang="ru-RU" sz="4400" dirty="0" smtClean="0">
                <a:solidFill>
                  <a:srgbClr val="C00000"/>
                </a:solidFill>
                <a:latin typeface="Times New Roman" panose="02020603050405020304" pitchFamily="18" charset="0"/>
                <a:cs typeface="Times New Roman" panose="02020603050405020304" pitchFamily="18" charset="0"/>
              </a:rPr>
              <a:t>войны</a:t>
            </a:r>
          </a:p>
          <a:p>
            <a:pPr lvl="0"/>
            <a:r>
              <a:rPr lang="ru-RU" dirty="0">
                <a:solidFill>
                  <a:prstClr val="black"/>
                </a:solidFill>
                <a:latin typeface="Times New Roman" panose="02020603050405020304" pitchFamily="18" charset="0"/>
                <a:cs typeface="Times New Roman" panose="02020603050405020304" pitchFamily="18" charset="0"/>
              </a:rPr>
              <a:t>Во время Великой Отечественной войны работала фотокорреспондентом в газете 10-й армии «Боевое знамя» и во фронтовой газете «За честь Родины».</a:t>
            </a:r>
          </a:p>
        </p:txBody>
      </p:sp>
    </p:spTree>
    <p:extLst>
      <p:ext uri="{BB962C8B-B14F-4D97-AF65-F5344CB8AC3E}">
        <p14:creationId xmlns:p14="http://schemas.microsoft.com/office/powerpoint/2010/main" val="1896508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8756968" cy="4991472"/>
          </a:xfrm>
          <a:prstGeom prst="rect">
            <a:avLst/>
          </a:prstGeom>
        </p:spPr>
      </p:pic>
    </p:spTree>
    <p:extLst>
      <p:ext uri="{BB962C8B-B14F-4D97-AF65-F5344CB8AC3E}">
        <p14:creationId xmlns:p14="http://schemas.microsoft.com/office/powerpoint/2010/main" val="3732514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mf.b37mrtl.ru/rbthmedia/images/2020.06/original/5eec861815e9f9257527935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522"/>
            <a:ext cx="7848872" cy="5517535"/>
          </a:xfrm>
          <a:prstGeom prst="rect">
            <a:avLst/>
          </a:prstGeom>
          <a:noFill/>
          <a:ln>
            <a:noFill/>
          </a:ln>
        </p:spPr>
      </p:pic>
      <p:sp>
        <p:nvSpPr>
          <p:cNvPr id="6" name="Прямоугольник 5"/>
          <p:cNvSpPr/>
          <p:nvPr/>
        </p:nvSpPr>
        <p:spPr>
          <a:xfrm>
            <a:off x="1547664" y="3086471"/>
            <a:ext cx="6696744" cy="2383473"/>
          </a:xfrm>
          <a:prstGeom prst="rect">
            <a:avLst/>
          </a:prstGeom>
        </p:spPr>
        <p:txBody>
          <a:bodyPr wrap="square">
            <a:spAutoFit/>
          </a:bodyPr>
          <a:lstStyle/>
          <a:p>
            <a:pPr>
              <a:lnSpc>
                <a:spcPct val="107000"/>
              </a:lnSpc>
              <a:spcAft>
                <a:spcPts val="800"/>
              </a:spcAft>
            </a:pPr>
            <a:endParaRPr lang="ru-RU"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Производство </a:t>
            </a: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боеприпасов на одном из московских заводов</a:t>
            </a:r>
            <a:endPar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06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mf.b37mrtl.ru/rbthmedia/images/2020.06/original/5eec861815e9f9257527935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9392"/>
            <a:ext cx="4320480" cy="5694397"/>
          </a:xfrm>
          <a:prstGeom prst="rect">
            <a:avLst/>
          </a:prstGeom>
          <a:noFill/>
          <a:ln>
            <a:noFill/>
          </a:ln>
        </p:spPr>
      </p:pic>
    </p:spTree>
    <p:extLst>
      <p:ext uri="{BB962C8B-B14F-4D97-AF65-F5344CB8AC3E}">
        <p14:creationId xmlns:p14="http://schemas.microsoft.com/office/powerpoint/2010/main" val="2755640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355817" cy="5535729"/>
          </a:xfrm>
          <a:prstGeom prst="rect">
            <a:avLst/>
          </a:prstGeom>
        </p:spPr>
      </p:pic>
      <p:sp>
        <p:nvSpPr>
          <p:cNvPr id="5" name="Прямоугольник 4"/>
          <p:cNvSpPr/>
          <p:nvPr/>
        </p:nvSpPr>
        <p:spPr>
          <a:xfrm>
            <a:off x="2195736" y="4725144"/>
            <a:ext cx="4572000" cy="584775"/>
          </a:xfrm>
          <a:prstGeom prst="rect">
            <a:avLst/>
          </a:prstGeom>
        </p:spPr>
        <p:txBody>
          <a:bodyPr>
            <a:spAutoFit/>
          </a:bodyPr>
          <a:lstStyle/>
          <a:p>
            <a:r>
              <a:rPr lang="ru-RU" dirty="0" smtClean="0">
                <a:solidFill>
                  <a:schemeClr val="bg1"/>
                </a:solidFill>
                <a:latin typeface="Roboto"/>
              </a:rPr>
              <a:t> </a:t>
            </a:r>
            <a:r>
              <a:rPr lang="ru-RU" sz="1400" dirty="0" smtClean="0">
                <a:solidFill>
                  <a:schemeClr val="bg1"/>
                </a:solidFill>
                <a:latin typeface="Times New Roman" panose="02020603050405020304" pitchFamily="18" charset="0"/>
                <a:cs typeface="Times New Roman" panose="02020603050405020304" pitchFamily="18" charset="0"/>
              </a:rPr>
              <a:t>Освобождение </a:t>
            </a:r>
            <a:r>
              <a:rPr lang="ru-RU" sz="1400" dirty="0">
                <a:solidFill>
                  <a:schemeClr val="bg1"/>
                </a:solidFill>
                <a:latin typeface="Times New Roman" panose="02020603050405020304" pitchFamily="18" charset="0"/>
                <a:cs typeface="Times New Roman" panose="02020603050405020304" pitchFamily="18" charset="0"/>
              </a:rPr>
              <a:t>концентрационного лагеря Освенцим. Польша, конец января 1945</a:t>
            </a:r>
          </a:p>
        </p:txBody>
      </p:sp>
    </p:spTree>
    <p:extLst>
      <p:ext uri="{BB962C8B-B14F-4D97-AF65-F5344CB8AC3E}">
        <p14:creationId xmlns:p14="http://schemas.microsoft.com/office/powerpoint/2010/main" val="425582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228600" lvl="0" indent="-228600">
              <a:lnSpc>
                <a:spcPct val="120000"/>
              </a:lnSpc>
              <a:spcBef>
                <a:spcPts val="1000"/>
              </a:spcBef>
              <a:buClr>
                <a:srgbClr val="B80E0F"/>
              </a:buClr>
              <a:buSzPct val="160000"/>
              <a:buFont typeface="Arial" panose="020B0604020202020204" pitchFamily="34" charset="0"/>
              <a:buChar char="•"/>
            </a:pPr>
            <a:r>
              <a:rPr lang="ru-RU" dirty="0" smtClean="0">
                <a:solidFill>
                  <a:srgbClr val="C00000"/>
                </a:solidFill>
              </a:rPr>
              <a:t/>
            </a:r>
            <a:br>
              <a:rPr lang="ru-RU" dirty="0" smtClean="0">
                <a:solidFill>
                  <a:srgbClr val="C00000"/>
                </a:solidFill>
              </a:rPr>
            </a:br>
            <a:r>
              <a:rPr lang="ru-RU" dirty="0">
                <a:solidFill>
                  <a:srgbClr val="C00000"/>
                </a:solidFill>
              </a:rPr>
              <a:t/>
            </a:r>
            <a:br>
              <a:rPr lang="ru-RU" dirty="0">
                <a:solidFill>
                  <a:srgbClr val="C00000"/>
                </a:solidFill>
              </a:rPr>
            </a:br>
            <a:r>
              <a:rPr lang="ru-RU" dirty="0" smtClean="0">
                <a:solidFill>
                  <a:srgbClr val="C00000"/>
                </a:solidFill>
              </a:rPr>
              <a:t/>
            </a:r>
            <a:br>
              <a:rPr lang="ru-RU" dirty="0" smtClean="0">
                <a:solidFill>
                  <a:srgbClr val="C00000"/>
                </a:solidFill>
              </a:rPr>
            </a:br>
            <a:r>
              <a:rPr lang="ru-RU" dirty="0">
                <a:solidFill>
                  <a:srgbClr val="C00000"/>
                </a:solidFill>
                <a:latin typeface="Times New Roman" panose="02020603050405020304" pitchFamily="18" charset="0"/>
                <a:cs typeface="Times New Roman" panose="02020603050405020304" pitchFamily="18" charset="0"/>
              </a:rPr>
              <a:t/>
            </a:r>
            <a:br>
              <a:rPr lang="ru-RU" dirty="0">
                <a:solidFill>
                  <a:srgbClr val="C00000"/>
                </a:solidFill>
                <a:latin typeface="Times New Roman" panose="02020603050405020304" pitchFamily="18" charset="0"/>
                <a:cs typeface="Times New Roman" panose="02020603050405020304" pitchFamily="18" charset="0"/>
              </a:rPr>
            </a:br>
            <a:r>
              <a:rPr lang="ru-RU" dirty="0" smtClean="0">
                <a:solidFill>
                  <a:srgbClr val="C00000"/>
                </a:solidFill>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Наталья </a:t>
            </a:r>
            <a:r>
              <a:rPr lang="ru-RU" dirty="0" smtClean="0">
                <a:solidFill>
                  <a:srgbClr val="C00000"/>
                </a:solidFill>
                <a:latin typeface="Times New Roman" panose="02020603050405020304" pitchFamily="18" charset="0"/>
                <a:cs typeface="Times New Roman" panose="02020603050405020304" pitchFamily="18" charset="0"/>
              </a:rPr>
              <a:t> Боде </a:t>
            </a:r>
            <a:r>
              <a:rPr lang="ru-RU" dirty="0">
                <a:solidFill>
                  <a:srgbClr val="C00000"/>
                </a:solidFill>
                <a:latin typeface="Times New Roman" panose="02020603050405020304" pitchFamily="18" charset="0"/>
                <a:cs typeface="Times New Roman" panose="02020603050405020304" pitchFamily="18" charset="0"/>
              </a:rPr>
              <a:t>(</a:t>
            </a:r>
            <a:r>
              <a:rPr lang="ru-RU" dirty="0" smtClean="0">
                <a:solidFill>
                  <a:srgbClr val="C00000"/>
                </a:solidFill>
                <a:latin typeface="Times New Roman" panose="02020603050405020304" pitchFamily="18" charset="0"/>
                <a:cs typeface="Times New Roman" panose="02020603050405020304" pitchFamily="18" charset="0"/>
              </a:rPr>
              <a:t>1914-1996</a:t>
            </a:r>
            <a:r>
              <a:rPr lang="ru-RU" dirty="0">
                <a:solidFill>
                  <a:srgbClr val="C00000"/>
                </a:solidFill>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советский фотограф, участница Великой Отечественной </a:t>
            </a:r>
            <a:r>
              <a:rPr lang="ru-RU" dirty="0" smtClean="0">
                <a:solidFill>
                  <a:srgbClr val="C00000"/>
                </a:solidFill>
                <a:latin typeface="Times New Roman" panose="02020603050405020304" pitchFamily="18" charset="0"/>
                <a:cs typeface="Times New Roman" panose="02020603050405020304" pitchFamily="18" charset="0"/>
              </a:rPr>
              <a:t>войны</a:t>
            </a:r>
            <a:br>
              <a:rPr lang="ru-RU" dirty="0" smtClean="0">
                <a:solidFill>
                  <a:srgbClr val="C00000"/>
                </a:solidFill>
                <a:latin typeface="Times New Roman" panose="02020603050405020304" pitchFamily="18" charset="0"/>
                <a:cs typeface="Times New Roman" panose="02020603050405020304" pitchFamily="18" charset="0"/>
              </a:rPr>
            </a:br>
            <a:r>
              <a:rPr lang="ru-RU" sz="1800" dirty="0">
                <a:solidFill>
                  <a:srgbClr val="333333"/>
                </a:solidFill>
                <a:latin typeface="Times New Roman" panose="02020603050405020304" pitchFamily="18" charset="0"/>
                <a:ea typeface="+mn-ea"/>
                <a:cs typeface="Times New Roman" panose="02020603050405020304" pitchFamily="18" charset="0"/>
              </a:rPr>
              <a:t>В 1941 году поступила добровольцем на работу во фронтовую газету Юго-Западного фронта «Красная Армия» и прошла с ней до конца войны. </a:t>
            </a:r>
            <a:br>
              <a:rPr lang="ru-RU" sz="1800" dirty="0">
                <a:solidFill>
                  <a:srgbClr val="333333"/>
                </a:solidFill>
                <a:latin typeface="Times New Roman" panose="02020603050405020304" pitchFamily="18" charset="0"/>
                <a:ea typeface="+mn-ea"/>
                <a:cs typeface="Times New Roman" panose="02020603050405020304" pitchFamily="18" charset="0"/>
              </a:rPr>
            </a:br>
            <a:r>
              <a:rPr lang="ru-RU" sz="1400" dirty="0" smtClean="0">
                <a:solidFill>
                  <a:srgbClr val="C00000"/>
                </a:solidFill>
                <a:latin typeface="Times New Roman" panose="02020603050405020304" pitchFamily="18" charset="0"/>
                <a:cs typeface="Times New Roman" panose="02020603050405020304" pitchFamily="18" charset="0"/>
              </a:rPr>
              <a:t>  </a:t>
            </a:r>
            <a:endParaRPr lang="ru-RU" sz="1400" dirty="0">
              <a:solidFill>
                <a:srgbClr val="C0000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714744" y="6457890"/>
            <a:ext cx="1357322" cy="369332"/>
          </a:xfrm>
          <a:prstGeom prst="rect">
            <a:avLst/>
          </a:prstGeom>
        </p:spPr>
        <p:txBody>
          <a:bodyPr wrap="square">
            <a:spAutoFit/>
          </a:bodyPr>
          <a:lstStyle/>
          <a:p>
            <a:r>
              <a:rPr lang="ru-RU" dirty="0" smtClean="0">
                <a:solidFill>
                  <a:srgbClr val="E1D20D"/>
                </a:solidFill>
              </a:rPr>
              <a:t> </a:t>
            </a:r>
            <a:endParaRPr lang="ru-RU" sz="2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60648"/>
            <a:ext cx="7925611" cy="5275485"/>
          </a:xfrm>
          <a:prstGeom prst="rect">
            <a:avLst/>
          </a:prstGeom>
        </p:spPr>
      </p:pic>
      <p:sp>
        <p:nvSpPr>
          <p:cNvPr id="5" name="Прямоугольник 4"/>
          <p:cNvSpPr/>
          <p:nvPr/>
        </p:nvSpPr>
        <p:spPr>
          <a:xfrm>
            <a:off x="1907704" y="4725144"/>
            <a:ext cx="4572000" cy="523220"/>
          </a:xfrm>
          <a:prstGeom prst="rect">
            <a:avLst/>
          </a:prstGeom>
        </p:spPr>
        <p:txBody>
          <a:bodyPr>
            <a:spAutoFit/>
          </a:bodyPr>
          <a:lstStyle/>
          <a:p>
            <a:r>
              <a:rPr lang="ru-RU" sz="1400" dirty="0">
                <a:solidFill>
                  <a:schemeClr val="bg1"/>
                </a:solidFill>
                <a:latin typeface="Times New Roman" panose="02020603050405020304" pitchFamily="18" charset="0"/>
                <a:cs typeface="Times New Roman" panose="02020603050405020304" pitchFamily="18" charset="0"/>
              </a:rPr>
              <a:t>Солдаты 1-го Украинского фронта на окраине Берлина Германия, Берлин, 1945.</a:t>
            </a:r>
          </a:p>
        </p:txBody>
      </p:sp>
    </p:spTree>
    <p:extLst>
      <p:ext uri="{BB962C8B-B14F-4D97-AF65-F5344CB8AC3E}">
        <p14:creationId xmlns:p14="http://schemas.microsoft.com/office/powerpoint/2010/main" val="343443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editor.setka.io/clients/ihN63X3GPpwHGoUWGJ3XfC32GauJoi5d/post_images/uPSi9SQxwn6QRhGkHZ-t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228208" cy="546353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1760" y="4869160"/>
            <a:ext cx="4572000" cy="523220"/>
          </a:xfrm>
          <a:prstGeom prst="rect">
            <a:avLst/>
          </a:prstGeom>
        </p:spPr>
        <p:txBody>
          <a:bodyPr>
            <a:spAutoFit/>
          </a:bodyPr>
          <a:lstStyle/>
          <a:p>
            <a:r>
              <a:rPr lang="ru-RU" sz="1400" dirty="0">
                <a:latin typeface="Times New Roman" panose="02020603050405020304" pitchFamily="18" charset="0"/>
                <a:cs typeface="Times New Roman" panose="02020603050405020304" pitchFamily="18" charset="0"/>
              </a:rPr>
              <a:t>Калининский фронт. </a:t>
            </a:r>
            <a:endParaRPr lang="ru-RU" sz="1400" dirty="0" smtClean="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освобожденном Ржеве</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1943.</a:t>
            </a:r>
          </a:p>
        </p:txBody>
      </p:sp>
    </p:spTree>
    <p:extLst>
      <p:ext uri="{BB962C8B-B14F-4D97-AF65-F5344CB8AC3E}">
        <p14:creationId xmlns:p14="http://schemas.microsoft.com/office/powerpoint/2010/main" val="241378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908720"/>
            <a:ext cx="7796030" cy="3311189"/>
          </a:xfrm>
        </p:spPr>
        <p:txBody>
          <a:bodyPr>
            <a:normAutofit/>
          </a:bodyPr>
          <a:lstStyle/>
          <a:p>
            <a:pPr marL="0" indent="0">
              <a:buNone/>
            </a:pPr>
            <a:r>
              <a:rPr lang="ru-RU" sz="1800" b="1" dirty="0">
                <a:solidFill>
                  <a:schemeClr val="accent1"/>
                </a:solidFill>
                <a:latin typeface="Times New Roman" panose="02020603050405020304" pitchFamily="18" charset="0"/>
                <a:cs typeface="Times New Roman" panose="02020603050405020304" pitchFamily="18" charset="0"/>
              </a:rPr>
              <a:t>Ольга </a:t>
            </a:r>
            <a:r>
              <a:rPr lang="ru-RU" sz="1800" b="1" dirty="0" smtClean="0">
                <a:solidFill>
                  <a:schemeClr val="accent1"/>
                </a:solidFill>
                <a:latin typeface="Times New Roman" panose="02020603050405020304" pitchFamily="18" charset="0"/>
                <a:cs typeface="Times New Roman" panose="02020603050405020304" pitchFamily="18" charset="0"/>
              </a:rPr>
              <a:t>Игнатович</a:t>
            </a:r>
            <a:r>
              <a:rPr lang="ru-RU" sz="1800" dirty="0" smtClean="0">
                <a:solidFill>
                  <a:schemeClr val="accent1"/>
                </a:solidFill>
                <a:latin typeface="Times New Roman" panose="02020603050405020304" pitchFamily="18" charset="0"/>
                <a:cs typeface="Times New Roman" panose="02020603050405020304" pitchFamily="18" charset="0"/>
              </a:rPr>
              <a:t> </a:t>
            </a:r>
            <a:r>
              <a:rPr lang="ru-RU" sz="1800" dirty="0">
                <a:solidFill>
                  <a:srgbClr val="333333"/>
                </a:solidFill>
                <a:latin typeface="Times New Roman" panose="02020603050405020304" pitchFamily="18" charset="0"/>
                <a:cs typeface="Times New Roman" panose="02020603050405020304" pitchFamily="18" charset="0"/>
              </a:rPr>
              <a:t>В ноябре 1941 года вступила в ряды Красной армии. Служила фотокорреспондентом советской фронтовой газеты «Боевое знамя» 30-й армии, затем — газеты «За честь Родины» 1-го Украинского фронта. Среди военных работ — фотографии измученной русской женщины с малолетними детьми на пепелище дома и группы пленных немецких солдат на Калининском фронте в 1942 году.</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227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980728"/>
            <a:ext cx="7704856" cy="4031873"/>
          </a:xfrm>
          <a:prstGeom prst="rect">
            <a:avLst/>
          </a:prstGeom>
        </p:spPr>
        <p:txBody>
          <a:bodyPr wrap="square">
            <a:spAutoFit/>
          </a:bodyPr>
          <a:lstStyle/>
          <a:p>
            <a:pPr lvl="0"/>
            <a:r>
              <a:rPr lang="ru-RU" sz="4400" dirty="0" smtClean="0">
                <a:solidFill>
                  <a:srgbClr val="C00000"/>
                </a:solidFill>
                <a:latin typeface="Times New Roman" panose="02020603050405020304" pitchFamily="18" charset="0"/>
                <a:cs typeface="Times New Roman" panose="02020603050405020304" pitchFamily="18" charset="0"/>
              </a:rPr>
              <a:t>Елизавета  Микулина </a:t>
            </a:r>
            <a:endParaRPr lang="ru-RU" sz="4400" dirty="0">
              <a:solidFill>
                <a:srgbClr val="C00000"/>
              </a:solidFill>
              <a:latin typeface="Times New Roman" panose="02020603050405020304" pitchFamily="18" charset="0"/>
              <a:cs typeface="Times New Roman" panose="02020603050405020304" pitchFamily="18" charset="0"/>
            </a:endParaRPr>
          </a:p>
          <a:p>
            <a:pPr lvl="0"/>
            <a:r>
              <a:rPr lang="ru-RU" sz="4400" dirty="0" smtClean="0">
                <a:solidFill>
                  <a:srgbClr val="C00000"/>
                </a:solidFill>
                <a:latin typeface="Times New Roman" panose="02020603050405020304" pitchFamily="18" charset="0"/>
                <a:cs typeface="Times New Roman" panose="02020603050405020304" pitchFamily="18" charset="0"/>
              </a:rPr>
              <a:t>(</a:t>
            </a:r>
            <a:r>
              <a:rPr lang="ru-RU" sz="4400" dirty="0" smtClean="0">
                <a:solidFill>
                  <a:srgbClr val="C00000"/>
                </a:solidFill>
                <a:latin typeface="Times New Roman" panose="02020603050405020304" pitchFamily="18" charset="0"/>
                <a:cs typeface="Times New Roman" panose="02020603050405020304" pitchFamily="18" charset="0"/>
              </a:rPr>
              <a:t>1903- </a:t>
            </a:r>
            <a:r>
              <a:rPr lang="en-US" sz="4400" dirty="0" smtClean="0">
                <a:solidFill>
                  <a:srgbClr val="C00000"/>
                </a:solidFill>
                <a:latin typeface="Times New Roman" panose="02020603050405020304" pitchFamily="18" charset="0"/>
                <a:cs typeface="Times New Roman" panose="02020603050405020304" pitchFamily="18" charset="0"/>
              </a:rPr>
              <a:t>?</a:t>
            </a:r>
            <a:r>
              <a:rPr lang="ru-RU" sz="4400" dirty="0" smtClean="0">
                <a:solidFill>
                  <a:srgbClr val="C00000"/>
                </a:solidFill>
                <a:latin typeface="Times New Roman" panose="02020603050405020304" pitchFamily="18" charset="0"/>
                <a:cs typeface="Times New Roman" panose="02020603050405020304" pitchFamily="18" charset="0"/>
              </a:rPr>
              <a:t>)  </a:t>
            </a:r>
            <a:endParaRPr lang="ru-RU" sz="4400" dirty="0">
              <a:solidFill>
                <a:srgbClr val="C00000"/>
              </a:solidFill>
              <a:latin typeface="Times New Roman" panose="02020603050405020304" pitchFamily="18" charset="0"/>
              <a:cs typeface="Times New Roman" panose="02020603050405020304" pitchFamily="18" charset="0"/>
            </a:endParaRPr>
          </a:p>
          <a:p>
            <a:pPr lvl="0"/>
            <a:r>
              <a:rPr lang="ru-RU" sz="4400" dirty="0">
                <a:solidFill>
                  <a:srgbClr val="C00000"/>
                </a:solidFill>
                <a:latin typeface="Times New Roman" panose="02020603050405020304" pitchFamily="18" charset="0"/>
                <a:cs typeface="Times New Roman" panose="02020603050405020304" pitchFamily="18" charset="0"/>
              </a:rPr>
              <a:t>Советский фотограф, участница Великой Отечественной войны</a:t>
            </a:r>
          </a:p>
          <a:p>
            <a:pPr lvl="0"/>
            <a:r>
              <a:rPr lang="ru-RU" dirty="0">
                <a:solidFill>
                  <a:prstClr val="black"/>
                </a:solidFill>
                <a:latin typeface="Times New Roman" panose="02020603050405020304" pitchFamily="18" charset="0"/>
                <a:cs typeface="Times New Roman" panose="02020603050405020304" pitchFamily="18" charset="0"/>
              </a:rPr>
              <a:t>Во время Великой Отечественной войны </a:t>
            </a:r>
            <a:r>
              <a:rPr lang="ru-RU" dirty="0" smtClean="0">
                <a:solidFill>
                  <a:prstClr val="black"/>
                </a:solidFill>
                <a:latin typeface="Times New Roman" panose="02020603050405020304" pitchFamily="18" charset="0"/>
                <a:cs typeface="Times New Roman" panose="02020603050405020304" pitchFamily="18" charset="0"/>
              </a:rPr>
              <a:t>б</a:t>
            </a:r>
            <a:r>
              <a:rPr lang="ru-RU" dirty="0" smtClean="0">
                <a:latin typeface="Times New Roman" panose="02020603050405020304" pitchFamily="18" charset="0"/>
                <a:cs typeface="Times New Roman" panose="02020603050405020304" pitchFamily="18" charset="0"/>
              </a:rPr>
              <a:t>ыла </a:t>
            </a:r>
            <a:r>
              <a:rPr lang="ru-RU" dirty="0">
                <a:latin typeface="Times New Roman" panose="02020603050405020304" pitchFamily="18" charset="0"/>
                <a:cs typeface="Times New Roman" panose="02020603050405020304" pitchFamily="18" charset="0"/>
              </a:rPr>
              <a:t>фотокором журнала «Наши достижения»</a:t>
            </a:r>
            <a:endParaRPr lang="ru-RU"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mamm.museum-online.moscow/api/spf/yIcNw6hK1bdifINBTi8uUWJxt2lRcrH6JzrKGZspWrpBut3oQXiR_jU0vSDYLG3m.webp?w=1000&amp;h=1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2"/>
          <a:stretch>
            <a:fillRect/>
          </a:stretch>
        </p:blipFill>
        <p:spPr>
          <a:xfrm>
            <a:off x="428778" y="-387424"/>
            <a:ext cx="8029575" cy="5943600"/>
          </a:xfrm>
          <a:prstGeom prst="rect">
            <a:avLst/>
          </a:prstGeom>
        </p:spPr>
      </p:pic>
    </p:spTree>
    <p:extLst>
      <p:ext uri="{BB962C8B-B14F-4D97-AF65-F5344CB8AC3E}">
        <p14:creationId xmlns:p14="http://schemas.microsoft.com/office/powerpoint/2010/main" val="3696661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Елизавета Микулина/Sput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111"/>
            <a:ext cx="7992888" cy="550177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95736" y="4653136"/>
            <a:ext cx="4572000" cy="646331"/>
          </a:xfrm>
          <a:prstGeom prst="rect">
            <a:avLst/>
          </a:prstGeom>
        </p:spPr>
        <p:txBody>
          <a:bodyPr>
            <a:spAutoFit/>
          </a:bodyPr>
          <a:lstStyle/>
          <a:p>
            <a:r>
              <a:rPr lang="ru-RU" b="1" dirty="0">
                <a:solidFill>
                  <a:schemeClr val="bg1"/>
                </a:solidFill>
                <a:latin typeface="Times New Roman" panose="02020603050405020304" pitchFamily="18" charset="0"/>
                <a:cs typeface="Times New Roman" panose="02020603050405020304" pitchFamily="18" charset="0"/>
              </a:rPr>
              <a:t>Советские солдаты едут по разрушенным улицам Берлина</a:t>
            </a:r>
            <a:endParaRPr lang="ru-RU" b="1"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269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Елизавета Микулина/МАММ/МДФ/russiainphoto.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75456"/>
            <a:ext cx="7992888" cy="61545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55776" y="4653136"/>
            <a:ext cx="3404458" cy="369332"/>
          </a:xfrm>
          <a:prstGeom prst="rect">
            <a:avLst/>
          </a:prstGeom>
        </p:spPr>
        <p:txBody>
          <a:bodyPr wrap="none">
            <a:spAutoFit/>
          </a:bodyPr>
          <a:lstStyle/>
          <a:p>
            <a:r>
              <a:rPr lang="ru-RU" dirty="0">
                <a:solidFill>
                  <a:schemeClr val="bg1"/>
                </a:solidFill>
                <a:latin typeface="Times New Roman" panose="02020603050405020304" pitchFamily="18" charset="0"/>
                <a:cs typeface="Times New Roman" panose="02020603050405020304" pitchFamily="18" charset="0"/>
              </a:rPr>
              <a:t>Концерт для выздоравливающих</a:t>
            </a:r>
          </a:p>
        </p:txBody>
      </p:sp>
    </p:spTree>
    <p:extLst>
      <p:ext uri="{BB962C8B-B14F-4D97-AF65-F5344CB8AC3E}">
        <p14:creationId xmlns:p14="http://schemas.microsoft.com/office/powerpoint/2010/main" val="830274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Великая Отечественная война 1941-1945 № 135 Великая Отечественная война, Чтобы помнили, Военный корреспондент, Длиннопо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6632"/>
            <a:ext cx="6667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11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Великая Отечественная война 1941-1945 № 135 Великая Отечественная война, Чтобы помнили, Военный корреспондент, Длиннопо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6632"/>
            <a:ext cx="7416824" cy="541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986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b.itemimg.com/i/2730718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47464"/>
            <a:ext cx="8484435" cy="636332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51720" y="4509120"/>
            <a:ext cx="4950296" cy="369332"/>
          </a:xfrm>
          <a:prstGeom prst="rect">
            <a:avLst/>
          </a:prstGeom>
        </p:spPr>
        <p:txBody>
          <a:bodyPr wrap="square">
            <a:spAutoFit/>
          </a:bodyPr>
          <a:lstStyle/>
          <a:p>
            <a:r>
              <a:rPr lang="ru-RU" dirty="0" smtClean="0">
                <a:solidFill>
                  <a:srgbClr val="131316"/>
                </a:solidFill>
                <a:latin typeface="Times New Roman" panose="02020603050405020304" pitchFamily="18" charset="0"/>
                <a:cs typeface="Times New Roman" panose="02020603050405020304" pitchFamily="18" charset="0"/>
              </a:rPr>
              <a:t>Регулировщица </a:t>
            </a:r>
            <a:r>
              <a:rPr lang="ru-RU" dirty="0">
                <a:solidFill>
                  <a:srgbClr val="131316"/>
                </a:solidFill>
                <a:latin typeface="Times New Roman" panose="02020603050405020304" pitchFamily="18" charset="0"/>
                <a:cs typeface="Times New Roman" panose="02020603050405020304" pitchFamily="18" charset="0"/>
              </a:rPr>
              <a:t>Победы</a:t>
            </a:r>
            <a:r>
              <a:rPr lang="ru-RU" dirty="0" smtClean="0">
                <a:solidFill>
                  <a:srgbClr val="131316"/>
                </a:solidFill>
                <a:latin typeface="Times New Roman" panose="02020603050405020304" pitchFamily="18" charset="0"/>
                <a:cs typeface="Times New Roman" panose="02020603050405020304" pitchFamily="18" charset="0"/>
              </a:rPr>
              <a:t>. </a:t>
            </a:r>
            <a:r>
              <a:rPr lang="ru-RU" dirty="0">
                <a:solidFill>
                  <a:srgbClr val="131316"/>
                </a:solidFill>
                <a:latin typeface="Times New Roman" panose="02020603050405020304" pitchFamily="18" charset="0"/>
                <a:cs typeface="Times New Roman" panose="02020603050405020304" pitchFamily="18" charset="0"/>
              </a:rPr>
              <a:t>Прага 10 мая 1945.</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33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Объект 9" descr="C:\Users\User\Desktop\1.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896544" cy="4104456"/>
          </a:xfrm>
          <a:prstGeom prst="rect">
            <a:avLst/>
          </a:prstGeom>
          <a:noFill/>
          <a:ln>
            <a:noFill/>
          </a:ln>
        </p:spPr>
      </p:pic>
      <p:pic>
        <p:nvPicPr>
          <p:cNvPr id="15" name="Рисунок 14"/>
          <p:cNvPicPr>
            <a:picLocks noChangeAspect="1"/>
          </p:cNvPicPr>
          <p:nvPr/>
        </p:nvPicPr>
        <p:blipFill>
          <a:blip r:embed="rId3"/>
          <a:stretch>
            <a:fillRect/>
          </a:stretch>
        </p:blipFill>
        <p:spPr>
          <a:xfrm>
            <a:off x="5063080" y="87208"/>
            <a:ext cx="3557828" cy="5400600"/>
          </a:xfrm>
          <a:prstGeom prst="rect">
            <a:avLst/>
          </a:prstGeom>
        </p:spPr>
      </p:pic>
      <p:sp>
        <p:nvSpPr>
          <p:cNvPr id="2" name="Прямоугольник 1"/>
          <p:cNvSpPr/>
          <p:nvPr/>
        </p:nvSpPr>
        <p:spPr>
          <a:xfrm>
            <a:off x="432048" y="4581128"/>
            <a:ext cx="4572000" cy="646331"/>
          </a:xfrm>
          <a:prstGeom prst="rect">
            <a:avLst/>
          </a:prstGeom>
        </p:spPr>
        <p:txBody>
          <a:bodyPr>
            <a:spAutoFit/>
          </a:bodyPr>
          <a:lstStyle/>
          <a:p>
            <a:r>
              <a:rPr lang="ru-RU" dirty="0" smtClean="0">
                <a:solidFill>
                  <a:srgbClr val="333333"/>
                </a:solidFill>
                <a:latin typeface="Times New Roman" panose="02020603050405020304" pitchFamily="18" charset="0"/>
                <a:cs typeface="Times New Roman" panose="02020603050405020304" pitchFamily="18" charset="0"/>
              </a:rPr>
              <a:t>Первая </a:t>
            </a:r>
            <a:r>
              <a:rPr lang="ru-RU" dirty="0">
                <a:solidFill>
                  <a:srgbClr val="333333"/>
                </a:solidFill>
                <a:latin typeface="Times New Roman" panose="02020603050405020304" pitchFamily="18" charset="0"/>
                <a:cs typeface="Times New Roman" panose="02020603050405020304" pitchFamily="18" charset="0"/>
              </a:rPr>
              <a:t>фотография подбитого на Курской дуге танка Т-6Е «Тигр</a:t>
            </a:r>
            <a:r>
              <a:rPr lang="ru-RU" dirty="0" smtClean="0">
                <a:solidFill>
                  <a:srgbClr val="333333"/>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osphoto.org/photos/pre/1502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618402" cy="5400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rosphoto.org/photos/pre/150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16632"/>
            <a:ext cx="7826955"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49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1124744"/>
            <a:ext cx="7796030" cy="3311189"/>
          </a:xfrm>
        </p:spPr>
        <p:txBody>
          <a:bodyPr>
            <a:normAutofit/>
          </a:bodyPr>
          <a:lstStyle/>
          <a:p>
            <a:pPr marL="0" indent="0">
              <a:buNone/>
            </a:pPr>
            <a:r>
              <a:rPr lang="ru-RU" sz="1800" b="1" dirty="0">
                <a:solidFill>
                  <a:schemeClr val="accent1"/>
                </a:solidFill>
                <a:latin typeface="Times New Roman" panose="02020603050405020304" pitchFamily="18" charset="0"/>
                <a:cs typeface="Times New Roman" panose="02020603050405020304" pitchFamily="18" charset="0"/>
              </a:rPr>
              <a:t>Елизавета </a:t>
            </a:r>
            <a:r>
              <a:rPr lang="ru-RU" sz="1800" b="1" dirty="0" smtClean="0">
                <a:solidFill>
                  <a:schemeClr val="accent1"/>
                </a:solidFill>
                <a:latin typeface="Times New Roman" panose="02020603050405020304" pitchFamily="18" charset="0"/>
                <a:cs typeface="Times New Roman" panose="02020603050405020304" pitchFamily="18" charset="0"/>
              </a:rPr>
              <a:t>Микулина</a:t>
            </a:r>
            <a:r>
              <a:rPr lang="ru-RU" sz="1800" dirty="0" smtClean="0">
                <a:solidFill>
                  <a:schemeClr val="accent1"/>
                </a:solidFill>
                <a:latin typeface="Times New Roman" panose="02020603050405020304" pitchFamily="18" charset="0"/>
                <a:cs typeface="Times New Roman" panose="02020603050405020304" pitchFamily="18" charset="0"/>
              </a:rPr>
              <a:t> </a:t>
            </a:r>
            <a:r>
              <a:rPr lang="ru-RU" sz="1800" dirty="0">
                <a:solidFill>
                  <a:srgbClr val="333333"/>
                </a:solidFill>
                <a:latin typeface="Times New Roman" panose="02020603050405020304" pitchFamily="18" charset="0"/>
                <a:cs typeface="Times New Roman" panose="02020603050405020304" pitchFamily="18" charset="0"/>
              </a:rPr>
              <a:t>Снимала советских солдат, едущих по разрушенным улицам Берлина, концерт для выздоравливающих. </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889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55576" y="332656"/>
            <a:ext cx="6336704" cy="3477875"/>
          </a:xfrm>
          <a:prstGeom prst="rect">
            <a:avLst/>
          </a:prstGeom>
        </p:spPr>
        <p:txBody>
          <a:bodyPr wrap="square">
            <a:spAutoFit/>
          </a:bodyPr>
          <a:lstStyle/>
          <a:p>
            <a:pPr lvl="0"/>
            <a:r>
              <a:rPr lang="ru-RU" sz="4400" dirty="0">
                <a:solidFill>
                  <a:srgbClr val="C00000"/>
                </a:solidFill>
                <a:latin typeface="Times New Roman" panose="02020603050405020304" pitchFamily="18" charset="0"/>
                <a:cs typeface="Times New Roman" panose="02020603050405020304" pitchFamily="18" charset="0"/>
              </a:rPr>
              <a:t>Галина Санько </a:t>
            </a:r>
          </a:p>
          <a:p>
            <a:pPr lvl="0"/>
            <a:r>
              <a:rPr lang="ru-RU" sz="4400" dirty="0">
                <a:solidFill>
                  <a:srgbClr val="C00000"/>
                </a:solidFill>
                <a:latin typeface="Times New Roman" panose="02020603050405020304" pitchFamily="18" charset="0"/>
                <a:cs typeface="Times New Roman" panose="02020603050405020304" pitchFamily="18" charset="0"/>
              </a:rPr>
              <a:t>(</a:t>
            </a:r>
            <a:r>
              <a:rPr lang="ru-RU" sz="4400" dirty="0" smtClean="0">
                <a:solidFill>
                  <a:srgbClr val="C00000"/>
                </a:solidFill>
                <a:latin typeface="Times New Roman" panose="02020603050405020304" pitchFamily="18" charset="0"/>
                <a:cs typeface="Times New Roman" panose="02020603050405020304" pitchFamily="18" charset="0"/>
              </a:rPr>
              <a:t>1904 -1981)  </a:t>
            </a:r>
            <a:endParaRPr lang="ru-RU" sz="4400" dirty="0">
              <a:solidFill>
                <a:srgbClr val="C00000"/>
              </a:solidFill>
              <a:latin typeface="Times New Roman" panose="02020603050405020304" pitchFamily="18" charset="0"/>
              <a:cs typeface="Times New Roman" panose="02020603050405020304" pitchFamily="18" charset="0"/>
            </a:endParaRPr>
          </a:p>
          <a:p>
            <a:pPr lvl="0"/>
            <a:r>
              <a:rPr lang="ru-RU" sz="4400" dirty="0">
                <a:solidFill>
                  <a:srgbClr val="C00000"/>
                </a:solidFill>
                <a:latin typeface="Times New Roman" panose="02020603050405020304" pitchFamily="18" charset="0"/>
                <a:cs typeface="Times New Roman" panose="02020603050405020304" pitchFamily="18" charset="0"/>
              </a:rPr>
              <a:t>Советский фотограф, участница Великой Отечественной </a:t>
            </a:r>
            <a:r>
              <a:rPr lang="ru-RU" sz="4400" dirty="0" smtClean="0">
                <a:solidFill>
                  <a:srgbClr val="C00000"/>
                </a:solidFill>
                <a:latin typeface="Times New Roman" panose="02020603050405020304" pitchFamily="18" charset="0"/>
                <a:cs typeface="Times New Roman" panose="02020603050405020304" pitchFamily="18" charset="0"/>
              </a:rPr>
              <a:t>войны</a:t>
            </a:r>
            <a:endParaRPr lang="ru-RU" sz="4400" dirty="0">
              <a:solidFill>
                <a:srgbClr val="C000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539552" y="4293096"/>
            <a:ext cx="7776864" cy="646331"/>
          </a:xfrm>
          <a:prstGeom prst="rect">
            <a:avLst/>
          </a:prstGeom>
        </p:spPr>
        <p:txBody>
          <a:bodyPr wrap="square">
            <a:spAutoFit/>
          </a:bodyPr>
          <a:lstStyle/>
          <a:p>
            <a:r>
              <a:rPr lang="ru-RU" dirty="0">
                <a:solidFill>
                  <a:srgbClr val="202122"/>
                </a:solidFill>
                <a:latin typeface="Times New Roman" panose="02020603050405020304" pitchFamily="18" charset="0"/>
                <a:cs typeface="Times New Roman" panose="02020603050405020304" pitchFamily="18" charset="0"/>
              </a:rPr>
              <a:t>В 1941 году добровольцем ушла на фронт, служила фотокорреспондентом в журнале «Фронтовая иллюстрация»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318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79512" y="476672"/>
            <a:ext cx="8557639" cy="4691236"/>
          </a:xfrm>
          <a:prstGeom prst="rect">
            <a:avLst/>
          </a:prstGeom>
        </p:spPr>
      </p:pic>
    </p:spTree>
    <p:extLst>
      <p:ext uri="{BB962C8B-B14F-4D97-AF65-F5344CB8AC3E}">
        <p14:creationId xmlns:p14="http://schemas.microsoft.com/office/powerpoint/2010/main" val="3681544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592" y="-99392"/>
            <a:ext cx="7272808" cy="5563699"/>
          </a:xfrm>
          <a:prstGeom prst="rect">
            <a:avLst/>
          </a:prstGeom>
        </p:spPr>
      </p:pic>
    </p:spTree>
    <p:extLst>
      <p:ext uri="{BB962C8B-B14F-4D97-AF65-F5344CB8AC3E}">
        <p14:creationId xmlns:p14="http://schemas.microsoft.com/office/powerpoint/2010/main" val="639257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Галина Санько/Sput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436588" cy="558924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27584" y="4869160"/>
            <a:ext cx="4572000" cy="646331"/>
          </a:xfrm>
          <a:prstGeom prst="rect">
            <a:avLst/>
          </a:prstGeom>
        </p:spPr>
        <p:txBody>
          <a:bodyPr>
            <a:spAutoFit/>
          </a:bodyPr>
          <a:lstStyle/>
          <a:p>
            <a:r>
              <a:rPr lang="ru-RU" b="1" dirty="0">
                <a:latin typeface="Times New Roman" panose="02020603050405020304" pitchFamily="18" charset="0"/>
                <a:cs typeface="Times New Roman" panose="02020603050405020304" pitchFamily="18" charset="0"/>
              </a:rPr>
              <a:t>Дед с внуком возвращаются домой на освобожденную землю</a:t>
            </a:r>
            <a:endParaRPr lang="ru-RU"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037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Галина Санько/МАММ/МДФ/russiainphoto.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6632"/>
            <a:ext cx="6866324" cy="545872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03648" y="5157192"/>
            <a:ext cx="1983492" cy="369332"/>
          </a:xfrm>
          <a:prstGeom prst="rect">
            <a:avLst/>
          </a:prstGeom>
        </p:spPr>
        <p:txBody>
          <a:bodyPr wrap="none">
            <a:spAutoFit/>
          </a:bodyPr>
          <a:lstStyle/>
          <a:p>
            <a:r>
              <a:rPr lang="ru-RU" b="1" dirty="0">
                <a:solidFill>
                  <a:schemeClr val="bg1"/>
                </a:solidFill>
                <a:latin typeface="Times New Roman" panose="02020603050405020304" pitchFamily="18" charset="0"/>
                <a:cs typeface="Times New Roman" panose="02020603050405020304" pitchFamily="18" charset="0"/>
              </a:rPr>
              <a:t>Узники фашизма</a:t>
            </a:r>
            <a:endParaRPr lang="ru-RU" b="1"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789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592" y="116632"/>
            <a:ext cx="7317186" cy="5400472"/>
          </a:xfrm>
          <a:prstGeom prst="rect">
            <a:avLst/>
          </a:prstGeom>
        </p:spPr>
      </p:pic>
    </p:spTree>
    <p:extLst>
      <p:ext uri="{BB962C8B-B14F-4D97-AF65-F5344CB8AC3E}">
        <p14:creationId xmlns:p14="http://schemas.microsoft.com/office/powerpoint/2010/main" val="40117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Великая Отечественная война 1941-1945 № 135 Великая Отечественная война, Чтобы помнили, Военный корреспондент, Длиннопо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6632"/>
            <a:ext cx="7200800" cy="539031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43808" y="4869160"/>
            <a:ext cx="2677528" cy="369332"/>
          </a:xfrm>
          <a:prstGeom prst="rect">
            <a:avLst/>
          </a:prstGeom>
        </p:spPr>
        <p:txBody>
          <a:bodyPr wrap="none">
            <a:spAutoFit/>
          </a:bodyPr>
          <a:lstStyle/>
          <a:p>
            <a:r>
              <a:rPr lang="ru-RU" dirty="0">
                <a:solidFill>
                  <a:schemeClr val="bg1"/>
                </a:solidFill>
                <a:latin typeface="Times New Roman" panose="02020603050405020304" pitchFamily="18" charset="0"/>
                <a:cs typeface="Times New Roman" panose="02020603050405020304" pitchFamily="18" charset="0"/>
              </a:rPr>
              <a:t>В минуты отдыха. 1941 г.</a:t>
            </a:r>
          </a:p>
        </p:txBody>
      </p:sp>
    </p:spTree>
    <p:extLst>
      <p:ext uri="{BB962C8B-B14F-4D97-AF65-F5344CB8AC3E}">
        <p14:creationId xmlns:p14="http://schemas.microsoft.com/office/powerpoint/2010/main" val="2881272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Великая Отечественная война 1941-1945 № 135 Великая Отечественная война, Чтобы помнили, Военный корреспондент, Длиннопо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75456"/>
            <a:ext cx="8208912" cy="623877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58770" y="4941168"/>
            <a:ext cx="5634372" cy="369332"/>
          </a:xfrm>
          <a:prstGeom prst="rect">
            <a:avLst/>
          </a:prstGeom>
        </p:spPr>
        <p:txBody>
          <a:bodyPr wrap="square">
            <a:spAutoFit/>
          </a:bodyPr>
          <a:lstStyle/>
          <a:p>
            <a:r>
              <a:rPr lang="ru-RU" dirty="0">
                <a:solidFill>
                  <a:schemeClr val="bg1"/>
                </a:solidFill>
                <a:latin typeface="Times New Roman" panose="02020603050405020304" pitchFamily="18" charset="0"/>
                <a:cs typeface="Times New Roman" panose="02020603050405020304" pitchFamily="18" charset="0"/>
              </a:rPr>
              <a:t>Миномётчики перед наступлением. 1941-1942 </a:t>
            </a:r>
            <a:r>
              <a:rPr lang="ru-RU" dirty="0" err="1">
                <a:solidFill>
                  <a:schemeClr val="bg1"/>
                </a:solidFill>
                <a:latin typeface="Times New Roman" panose="02020603050405020304" pitchFamily="18" charset="0"/>
                <a:cs typeface="Times New Roman" panose="02020603050405020304" pitchFamily="18" charset="0"/>
              </a:rPr>
              <a:t>г.г</a:t>
            </a:r>
            <a:r>
              <a:rPr lang="ru-RU"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51530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67544" y="116632"/>
            <a:ext cx="7704856" cy="5145075"/>
          </a:xfrm>
          <a:prstGeom prst="rect">
            <a:avLst/>
          </a:prstGeom>
        </p:spPr>
      </p:pic>
      <p:sp>
        <p:nvSpPr>
          <p:cNvPr id="6" name="Прямоугольник 5"/>
          <p:cNvSpPr/>
          <p:nvPr/>
        </p:nvSpPr>
        <p:spPr>
          <a:xfrm>
            <a:off x="2339752" y="5294818"/>
            <a:ext cx="4070153" cy="281103"/>
          </a:xfrm>
          <a:prstGeom prst="rect">
            <a:avLst/>
          </a:prstGeom>
        </p:spPr>
        <p:txBody>
          <a:bodyPr wrap="none">
            <a:spAutoFit/>
          </a:bodyPr>
          <a:lstStyle/>
          <a:p>
            <a:pPr>
              <a:lnSpc>
                <a:spcPts val="1350"/>
              </a:lnSpc>
              <a:spcAft>
                <a:spcPts val="800"/>
              </a:spcAf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Танкисты </a:t>
            </a:r>
            <a:r>
              <a:rPr lang="ru-RU" dirty="0">
                <a:latin typeface="Times New Roman" panose="02020603050405020304" pitchFamily="18" charset="0"/>
                <a:ea typeface="Times New Roman" panose="02020603050405020304" pitchFamily="18" charset="0"/>
                <a:cs typeface="Times New Roman" panose="02020603050405020304" pitchFamily="18" charset="0"/>
              </a:rPr>
              <a:t>осматривают подбитый танк.</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avatars.mds.yandex.net/i?id=9b8c1bd8219fe45bbb6ac7087fdb891dee96c881-8313048-images-thumbs&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4471390" cy="558924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563888" y="4941168"/>
            <a:ext cx="1923925" cy="369332"/>
          </a:xfrm>
          <a:prstGeom prst="rect">
            <a:avLst/>
          </a:prstGeom>
        </p:spPr>
        <p:txBody>
          <a:bodyPr wrap="none">
            <a:spAutoFit/>
          </a:bodyPr>
          <a:lstStyle/>
          <a:p>
            <a:r>
              <a:rPr lang="ru-RU" dirty="0" smtClean="0">
                <a:solidFill>
                  <a:schemeClr val="bg1"/>
                </a:solidFill>
                <a:latin typeface="IM-Jost"/>
              </a:rPr>
              <a:t>Зенитчица Лена</a:t>
            </a:r>
            <a:endParaRPr lang="ru-RU" b="0" i="0" dirty="0">
              <a:solidFill>
                <a:schemeClr val="bg1"/>
              </a:solidFill>
              <a:effectLst/>
              <a:latin typeface="IM-Jost"/>
            </a:endParaRPr>
          </a:p>
        </p:txBody>
      </p:sp>
    </p:spTree>
    <p:extLst>
      <p:ext uri="{BB962C8B-B14F-4D97-AF65-F5344CB8AC3E}">
        <p14:creationId xmlns:p14="http://schemas.microsoft.com/office/powerpoint/2010/main" val="2102867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5536" y="0"/>
            <a:ext cx="7992888" cy="5629996"/>
          </a:xfrm>
          <a:prstGeom prst="rect">
            <a:avLst/>
          </a:prstGeom>
        </p:spPr>
      </p:pic>
    </p:spTree>
    <p:extLst>
      <p:ext uri="{BB962C8B-B14F-4D97-AF65-F5344CB8AC3E}">
        <p14:creationId xmlns:p14="http://schemas.microsoft.com/office/powerpoint/2010/main" val="604081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1052736"/>
            <a:ext cx="7796030" cy="3311189"/>
          </a:xfrm>
        </p:spPr>
        <p:txBody>
          <a:bodyPr>
            <a:normAutofit/>
          </a:bodyPr>
          <a:lstStyle/>
          <a:p>
            <a:pPr marL="0" indent="0">
              <a:buNone/>
            </a:pPr>
            <a:r>
              <a:rPr lang="ru-RU" sz="1800" b="1" dirty="0">
                <a:solidFill>
                  <a:schemeClr val="accent1"/>
                </a:solidFill>
                <a:latin typeface="Times New Roman" panose="02020603050405020304" pitchFamily="18" charset="0"/>
                <a:cs typeface="Times New Roman" panose="02020603050405020304" pitchFamily="18" charset="0"/>
              </a:rPr>
              <a:t>Галина </a:t>
            </a:r>
            <a:r>
              <a:rPr lang="ru-RU" sz="1800" b="1" dirty="0" smtClean="0">
                <a:solidFill>
                  <a:schemeClr val="accent1"/>
                </a:solidFill>
                <a:latin typeface="Times New Roman" panose="02020603050405020304" pitchFamily="18" charset="0"/>
                <a:cs typeface="Times New Roman" panose="02020603050405020304" pitchFamily="18" charset="0"/>
              </a:rPr>
              <a:t>Санько</a:t>
            </a:r>
            <a:r>
              <a:rPr lang="ru-RU" sz="1800" dirty="0" smtClean="0">
                <a:solidFill>
                  <a:schemeClr val="accent1"/>
                </a:solidFill>
                <a:latin typeface="Times New Roman" panose="02020603050405020304" pitchFamily="18" charset="0"/>
                <a:cs typeface="Times New Roman" panose="02020603050405020304" pitchFamily="18" charset="0"/>
              </a:rPr>
              <a:t> </a:t>
            </a:r>
            <a:r>
              <a:rPr lang="ru-RU" sz="1800" dirty="0">
                <a:solidFill>
                  <a:srgbClr val="333333"/>
                </a:solidFill>
                <a:latin typeface="Times New Roman" panose="02020603050405020304" pitchFamily="18" charset="0"/>
                <a:cs typeface="Times New Roman" panose="02020603050405020304" pitchFamily="18" charset="0"/>
              </a:rPr>
              <a:t>Во время войны была не только фотокорреспондентом «Фронтовой иллюстрации», но ещё шофёром и медсестрой. Снимала освобождение Белгорода и Харькова, бои под Москвой и Сталинградом, детей за колючей проволокой в Петрозаводске. </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614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827584" y="1196752"/>
            <a:ext cx="7796030" cy="3311189"/>
          </a:xfrm>
        </p:spPr>
        <p:txBody>
          <a:bodyPr>
            <a:normAutofit fontScale="92500"/>
          </a:bodyPr>
          <a:lstStyle/>
          <a:p>
            <a:pPr marL="0" lvl="0" indent="0">
              <a:lnSpc>
                <a:spcPct val="100000"/>
              </a:lnSpc>
              <a:spcBef>
                <a:spcPts val="0"/>
              </a:spcBef>
              <a:buClrTx/>
              <a:buSzTx/>
              <a:buNone/>
            </a:pPr>
            <a:r>
              <a:rPr lang="ru-RU" sz="4400" cap="none" dirty="0" smtClean="0">
                <a:solidFill>
                  <a:srgbClr val="C00000"/>
                </a:solidFill>
                <a:latin typeface="Times New Roman" panose="02020603050405020304" pitchFamily="18" charset="0"/>
                <a:cs typeface="Times New Roman" panose="02020603050405020304" pitchFamily="18" charset="0"/>
              </a:rPr>
              <a:t>Мария </a:t>
            </a:r>
            <a:r>
              <a:rPr lang="ru-RU" sz="4400" cap="none" dirty="0" smtClean="0">
                <a:solidFill>
                  <a:srgbClr val="C00000"/>
                </a:solidFill>
                <a:latin typeface="Times New Roman" panose="02020603050405020304" pitchFamily="18" charset="0"/>
                <a:cs typeface="Times New Roman" panose="02020603050405020304" pitchFamily="18" charset="0"/>
              </a:rPr>
              <a:t>Калашникова </a:t>
            </a:r>
            <a:endParaRPr lang="ru-RU" sz="4400" cap="none" dirty="0">
              <a:solidFill>
                <a:srgbClr val="C00000"/>
              </a:solidFill>
              <a:latin typeface="Times New Roman" panose="02020603050405020304" pitchFamily="18" charset="0"/>
              <a:cs typeface="Times New Roman" panose="02020603050405020304" pitchFamily="18" charset="0"/>
            </a:endParaRPr>
          </a:p>
          <a:p>
            <a:pPr marL="0" lvl="0" indent="0">
              <a:lnSpc>
                <a:spcPct val="100000"/>
              </a:lnSpc>
              <a:spcBef>
                <a:spcPts val="0"/>
              </a:spcBef>
              <a:buClrTx/>
              <a:buSzTx/>
              <a:buNone/>
            </a:pPr>
            <a:r>
              <a:rPr lang="ru-RU" sz="4400" cap="none" dirty="0">
                <a:solidFill>
                  <a:srgbClr val="C00000"/>
                </a:solidFill>
                <a:latin typeface="Times New Roman" panose="02020603050405020304" pitchFamily="18" charset="0"/>
                <a:cs typeface="Times New Roman" panose="02020603050405020304" pitchFamily="18" charset="0"/>
              </a:rPr>
              <a:t>(</a:t>
            </a:r>
            <a:r>
              <a:rPr lang="ru-RU" sz="4400" cap="none" dirty="0" smtClean="0">
                <a:solidFill>
                  <a:srgbClr val="C00000"/>
                </a:solidFill>
                <a:latin typeface="Times New Roman" panose="02020603050405020304" pitchFamily="18" charset="0"/>
                <a:cs typeface="Times New Roman" panose="02020603050405020304" pitchFamily="18" charset="0"/>
              </a:rPr>
              <a:t>1906 </a:t>
            </a:r>
            <a:r>
              <a:rPr lang="ru-RU" sz="4400" cap="none" dirty="0">
                <a:solidFill>
                  <a:srgbClr val="C00000"/>
                </a:solidFill>
                <a:latin typeface="Times New Roman" panose="02020603050405020304" pitchFamily="18" charset="0"/>
                <a:cs typeface="Times New Roman" panose="02020603050405020304" pitchFamily="18" charset="0"/>
              </a:rPr>
              <a:t>-</a:t>
            </a:r>
            <a:r>
              <a:rPr lang="ru-RU" sz="4400" cap="none" dirty="0" smtClean="0">
                <a:solidFill>
                  <a:srgbClr val="C00000"/>
                </a:solidFill>
                <a:latin typeface="Times New Roman" panose="02020603050405020304" pitchFamily="18" charset="0"/>
                <a:cs typeface="Times New Roman" panose="02020603050405020304" pitchFamily="18" charset="0"/>
              </a:rPr>
              <a:t>1949)  </a:t>
            </a:r>
            <a:endParaRPr lang="ru-RU" sz="4400" cap="none" dirty="0">
              <a:solidFill>
                <a:srgbClr val="C00000"/>
              </a:solidFill>
              <a:latin typeface="Times New Roman" panose="02020603050405020304" pitchFamily="18" charset="0"/>
              <a:cs typeface="Times New Roman" panose="02020603050405020304" pitchFamily="18" charset="0"/>
            </a:endParaRPr>
          </a:p>
          <a:p>
            <a:pPr marL="0" lvl="0" indent="0">
              <a:lnSpc>
                <a:spcPct val="100000"/>
              </a:lnSpc>
              <a:spcBef>
                <a:spcPts val="0"/>
              </a:spcBef>
              <a:buClrTx/>
              <a:buSzTx/>
              <a:buNone/>
            </a:pPr>
            <a:r>
              <a:rPr lang="ru-RU" sz="4400" cap="none" dirty="0">
                <a:solidFill>
                  <a:srgbClr val="C00000"/>
                </a:solidFill>
                <a:latin typeface="Times New Roman" panose="02020603050405020304" pitchFamily="18" charset="0"/>
                <a:cs typeface="Times New Roman" panose="02020603050405020304" pitchFamily="18" charset="0"/>
              </a:rPr>
              <a:t>Советский фотограф, участница Великой Отечественной войны</a:t>
            </a:r>
          </a:p>
          <a:p>
            <a:pPr marL="0" indent="0">
              <a:buNone/>
            </a:pPr>
            <a:r>
              <a:rPr lang="ru-RU" sz="1500" dirty="0">
                <a:solidFill>
                  <a:srgbClr val="333333"/>
                </a:solidFill>
                <a:latin typeface="Times New Roman" panose="02020603050405020304" pitchFamily="18" charset="0"/>
                <a:cs typeface="Times New Roman" panose="02020603050405020304" pitchFamily="18" charset="0"/>
              </a:rPr>
              <a:t>Мария Калашникова работала фотокорреспондентом газеты </a:t>
            </a:r>
            <a:r>
              <a:rPr lang="ru-RU" sz="1500" b="1" dirty="0">
                <a:solidFill>
                  <a:srgbClr val="333333"/>
                </a:solidFill>
                <a:latin typeface="Times New Roman" panose="02020603050405020304" pitchFamily="18" charset="0"/>
                <a:cs typeface="Times New Roman" panose="02020603050405020304" pitchFamily="18" charset="0"/>
              </a:rPr>
              <a:t>«Правда»</a:t>
            </a:r>
            <a:r>
              <a:rPr lang="ru-RU" sz="1500" dirty="0">
                <a:solidFill>
                  <a:srgbClr val="333333"/>
                </a:solidFill>
                <a:latin typeface="Times New Roman" panose="02020603050405020304" pitchFamily="18" charset="0"/>
                <a:cs typeface="Times New Roman" panose="02020603050405020304" pitchFamily="18" charset="0"/>
              </a:rPr>
              <a:t>.</a:t>
            </a: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3868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335717"/>
            <a:ext cx="8835162" cy="5938605"/>
          </a:xfrm>
          <a:prstGeom prst="rect">
            <a:avLst/>
          </a:prstGeom>
        </p:spPr>
      </p:pic>
      <p:sp>
        <p:nvSpPr>
          <p:cNvPr id="7" name="Прямоугольник 6"/>
          <p:cNvSpPr/>
          <p:nvPr/>
        </p:nvSpPr>
        <p:spPr>
          <a:xfrm>
            <a:off x="1475656" y="4435341"/>
            <a:ext cx="6264696" cy="1200329"/>
          </a:xfrm>
          <a:prstGeom prst="rect">
            <a:avLst/>
          </a:prstGeom>
        </p:spPr>
        <p:txBody>
          <a:bodyPr wrap="square">
            <a:spAutoFit/>
          </a:bodyPr>
          <a:lstStyle/>
          <a:p>
            <a:r>
              <a:rPr lang="ru-RU" dirty="0">
                <a:solidFill>
                  <a:schemeClr val="bg1"/>
                </a:solidFill>
                <a:latin typeface="Georgia" panose="02040502050405020303" pitchFamily="18" charset="0"/>
              </a:rPr>
              <a:t>Этот снимок генерала Панфилова был опубликован в «Правде» 19.11.41. Командир 8-й гвардейской дивизии генерал-майор И.В. Панфилов, (крайний слева), начальник штаба полковник И.И. </a:t>
            </a:r>
            <a:endParaRPr lang="ru-RU" dirty="0">
              <a:solidFill>
                <a:schemeClr val="bg1"/>
              </a:solidFill>
            </a:endParaRPr>
          </a:p>
        </p:txBody>
      </p:sp>
    </p:spTree>
    <p:extLst>
      <p:ext uri="{BB962C8B-B14F-4D97-AF65-F5344CB8AC3E}">
        <p14:creationId xmlns:p14="http://schemas.microsoft.com/office/powerpoint/2010/main" val="635785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8981559" cy="5622602"/>
          </a:xfrm>
          <a:prstGeom prst="rect">
            <a:avLst/>
          </a:prstGeom>
        </p:spPr>
      </p:pic>
      <p:sp>
        <p:nvSpPr>
          <p:cNvPr id="6" name="Прямоугольник 5"/>
          <p:cNvSpPr/>
          <p:nvPr/>
        </p:nvSpPr>
        <p:spPr>
          <a:xfrm>
            <a:off x="1331640" y="4581128"/>
            <a:ext cx="6534472" cy="923330"/>
          </a:xfrm>
          <a:prstGeom prst="rect">
            <a:avLst/>
          </a:prstGeom>
        </p:spPr>
        <p:txBody>
          <a:bodyPr wrap="square">
            <a:spAutoFit/>
          </a:bodyPr>
          <a:lstStyle/>
          <a:p>
            <a:r>
              <a:rPr lang="ru-RU" dirty="0">
                <a:solidFill>
                  <a:schemeClr val="bg1"/>
                </a:solidFill>
                <a:latin typeface="Georgia" panose="02040502050405020303" pitchFamily="18" charset="0"/>
              </a:rPr>
              <a:t>На западном фронте. Петр </a:t>
            </a:r>
            <a:r>
              <a:rPr lang="ru-RU" dirty="0" err="1">
                <a:solidFill>
                  <a:schemeClr val="bg1"/>
                </a:solidFill>
                <a:latin typeface="Georgia" panose="02040502050405020303" pitchFamily="18" charset="0"/>
              </a:rPr>
              <a:t>Лидов</a:t>
            </a:r>
            <a:r>
              <a:rPr lang="ru-RU" dirty="0">
                <a:solidFill>
                  <a:schemeClr val="bg1"/>
                </a:solidFill>
                <a:latin typeface="Georgia" panose="02040502050405020303" pitchFamily="18" charset="0"/>
              </a:rPr>
              <a:t> показывает маршалу Жукову и генерал-лейтенанту Булганину экземпляры только что вышедшей </a:t>
            </a:r>
            <a:r>
              <a:rPr lang="ru-RU" dirty="0" smtClean="0">
                <a:solidFill>
                  <a:schemeClr val="bg1"/>
                </a:solidFill>
                <a:latin typeface="Georgia" panose="02040502050405020303" pitchFamily="18" charset="0"/>
              </a:rPr>
              <a:t>брошюры. </a:t>
            </a:r>
            <a:endParaRPr lang="ru-RU" dirty="0">
              <a:solidFill>
                <a:schemeClr val="bg1"/>
              </a:solidFill>
            </a:endParaRPr>
          </a:p>
        </p:txBody>
      </p:sp>
    </p:spTree>
    <p:extLst>
      <p:ext uri="{BB962C8B-B14F-4D97-AF65-F5344CB8AC3E}">
        <p14:creationId xmlns:p14="http://schemas.microsoft.com/office/powerpoint/2010/main" val="3206854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340768" y="402714"/>
            <a:ext cx="7188017" cy="4842892"/>
          </a:xfrm>
          <a:prstGeom prst="rect">
            <a:avLst/>
          </a:prstGeom>
        </p:spPr>
      </p:pic>
      <p:pic>
        <p:nvPicPr>
          <p:cNvPr id="6" name="Рисунок 5"/>
          <p:cNvPicPr>
            <a:picLocks noChangeAspect="1"/>
          </p:cNvPicPr>
          <p:nvPr/>
        </p:nvPicPr>
        <p:blipFill>
          <a:blip r:embed="rId3"/>
          <a:stretch>
            <a:fillRect/>
          </a:stretch>
        </p:blipFill>
        <p:spPr>
          <a:xfrm>
            <a:off x="4139952" y="370352"/>
            <a:ext cx="6340390" cy="4913802"/>
          </a:xfrm>
          <a:prstGeom prst="rect">
            <a:avLst/>
          </a:prstGeom>
        </p:spPr>
      </p:pic>
      <p:sp>
        <p:nvSpPr>
          <p:cNvPr id="7" name="Прямоугольник 6"/>
          <p:cNvSpPr/>
          <p:nvPr/>
        </p:nvSpPr>
        <p:spPr>
          <a:xfrm>
            <a:off x="3059832" y="5245606"/>
            <a:ext cx="1354858" cy="369332"/>
          </a:xfrm>
          <a:prstGeom prst="rect">
            <a:avLst/>
          </a:prstGeom>
        </p:spPr>
        <p:txBody>
          <a:bodyPr wrap="none">
            <a:spAutoFit/>
          </a:bodyPr>
          <a:lstStyle/>
          <a:p>
            <a:r>
              <a:rPr lang="ru-RU" dirty="0">
                <a:solidFill>
                  <a:srgbClr val="333333"/>
                </a:solidFill>
                <a:latin typeface="Georgia" panose="02040502050405020303" pitchFamily="18" charset="0"/>
              </a:rPr>
              <a:t>Медсанбат</a:t>
            </a:r>
            <a:endParaRPr lang="ru-RU" dirty="0"/>
          </a:p>
        </p:txBody>
      </p:sp>
    </p:spTree>
    <p:extLst>
      <p:ext uri="{BB962C8B-B14F-4D97-AF65-F5344CB8AC3E}">
        <p14:creationId xmlns:p14="http://schemas.microsoft.com/office/powerpoint/2010/main" val="2711880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28600" y="0"/>
            <a:ext cx="10361678" cy="4581128"/>
          </a:xfrm>
          <a:prstGeom prst="rect">
            <a:avLst/>
          </a:prstGeom>
        </p:spPr>
      </p:pic>
      <p:sp>
        <p:nvSpPr>
          <p:cNvPr id="5" name="Прямоугольник 4"/>
          <p:cNvSpPr/>
          <p:nvPr/>
        </p:nvSpPr>
        <p:spPr>
          <a:xfrm>
            <a:off x="2267744" y="4005064"/>
            <a:ext cx="4572000" cy="1477328"/>
          </a:xfrm>
          <a:prstGeom prst="rect">
            <a:avLst/>
          </a:prstGeom>
        </p:spPr>
        <p:txBody>
          <a:bodyPr>
            <a:spAutoFit/>
          </a:bodyPr>
          <a:lstStyle/>
          <a:p>
            <a:endParaRPr lang="ru-RU" dirty="0" smtClean="0">
              <a:solidFill>
                <a:srgbClr val="333333"/>
              </a:solidFill>
              <a:latin typeface="Georgia" panose="02040502050405020303" pitchFamily="18" charset="0"/>
            </a:endParaRPr>
          </a:p>
          <a:p>
            <a:endParaRPr lang="ru-RU" dirty="0">
              <a:solidFill>
                <a:srgbClr val="333333"/>
              </a:solidFill>
              <a:latin typeface="Georgia" panose="02040502050405020303" pitchFamily="18" charset="0"/>
            </a:endParaRPr>
          </a:p>
          <a:p>
            <a:r>
              <a:rPr lang="ru-RU" dirty="0" smtClean="0">
                <a:solidFill>
                  <a:srgbClr val="333333"/>
                </a:solidFill>
                <a:latin typeface="Georgia" panose="02040502050405020303" pitchFamily="18" charset="0"/>
              </a:rPr>
              <a:t>Кавалерийское </a:t>
            </a:r>
            <a:r>
              <a:rPr lang="ru-RU" dirty="0">
                <a:solidFill>
                  <a:srgbClr val="333333"/>
                </a:solidFill>
                <a:latin typeface="Georgia" panose="02040502050405020303" pitchFamily="18" charset="0"/>
              </a:rPr>
              <a:t>подразделение преодолевает водный рубеж. «Правда» 8 июля 1942 г.</a:t>
            </a:r>
            <a:endParaRPr lang="ru-RU" dirty="0"/>
          </a:p>
        </p:txBody>
      </p:sp>
    </p:spTree>
    <p:extLst>
      <p:ext uri="{BB962C8B-B14F-4D97-AF65-F5344CB8AC3E}">
        <p14:creationId xmlns:p14="http://schemas.microsoft.com/office/powerpoint/2010/main" val="1347614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6552" y="24477"/>
            <a:ext cx="9692963" cy="4509120"/>
          </a:xfrm>
          <a:prstGeom prst="rect">
            <a:avLst/>
          </a:prstGeom>
        </p:spPr>
      </p:pic>
      <p:sp>
        <p:nvSpPr>
          <p:cNvPr id="5" name="Прямоугольник 4"/>
          <p:cNvSpPr/>
          <p:nvPr/>
        </p:nvSpPr>
        <p:spPr>
          <a:xfrm>
            <a:off x="2267744" y="4725144"/>
            <a:ext cx="4572000" cy="646331"/>
          </a:xfrm>
          <a:prstGeom prst="rect">
            <a:avLst/>
          </a:prstGeom>
        </p:spPr>
        <p:txBody>
          <a:bodyPr>
            <a:spAutoFit/>
          </a:bodyPr>
          <a:lstStyle/>
          <a:p>
            <a:r>
              <a:rPr lang="ru-RU" dirty="0" err="1">
                <a:latin typeface="Georgia" panose="02040502050405020303" pitchFamily="18" charset="0"/>
              </a:rPr>
              <a:t>У.Черчилль</a:t>
            </a:r>
            <a:r>
              <a:rPr lang="ru-RU" dirty="0">
                <a:latin typeface="Georgia" panose="02040502050405020303" pitchFamily="18" charset="0"/>
              </a:rPr>
              <a:t>, И.В. Сталин, г-н </a:t>
            </a:r>
            <a:r>
              <a:rPr lang="ru-RU" dirty="0" err="1">
                <a:latin typeface="Georgia" panose="02040502050405020303" pitchFamily="18" charset="0"/>
              </a:rPr>
              <a:t>Гарриман</a:t>
            </a:r>
            <a:r>
              <a:rPr lang="ru-RU" dirty="0">
                <a:latin typeface="Georgia" panose="02040502050405020303" pitchFamily="18" charset="0"/>
              </a:rPr>
              <a:t>, 18 августа 1942 г. «Правда»</a:t>
            </a:r>
            <a:endParaRPr lang="ru-RU" dirty="0"/>
          </a:p>
        </p:txBody>
      </p:sp>
    </p:spTree>
    <p:extLst>
      <p:ext uri="{BB962C8B-B14F-4D97-AF65-F5344CB8AC3E}">
        <p14:creationId xmlns:p14="http://schemas.microsoft.com/office/powerpoint/2010/main" val="3363447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52536" y="0"/>
            <a:ext cx="9482058" cy="3903542"/>
          </a:xfrm>
          <a:prstGeom prst="rect">
            <a:avLst/>
          </a:prstGeom>
        </p:spPr>
      </p:pic>
      <p:sp>
        <p:nvSpPr>
          <p:cNvPr id="5" name="Прямоугольник 4"/>
          <p:cNvSpPr/>
          <p:nvPr/>
        </p:nvSpPr>
        <p:spPr>
          <a:xfrm>
            <a:off x="2123728" y="4365104"/>
            <a:ext cx="4572000" cy="923330"/>
          </a:xfrm>
          <a:prstGeom prst="rect">
            <a:avLst/>
          </a:prstGeom>
        </p:spPr>
        <p:txBody>
          <a:bodyPr>
            <a:spAutoFit/>
          </a:bodyPr>
          <a:lstStyle/>
          <a:p>
            <a:r>
              <a:rPr lang="ru-RU" dirty="0">
                <a:solidFill>
                  <a:srgbClr val="333333"/>
                </a:solidFill>
                <a:latin typeface="Georgia" panose="02040502050405020303" pitchFamily="18" charset="0"/>
              </a:rPr>
              <a:t>Салют на Красной площади 9 мая 1945 г. в честь победы над фашистской Германией.</a:t>
            </a:r>
            <a:endParaRPr lang="ru-RU" dirty="0"/>
          </a:p>
        </p:txBody>
      </p:sp>
    </p:spTree>
    <p:extLst>
      <p:ext uri="{BB962C8B-B14F-4D97-AF65-F5344CB8AC3E}">
        <p14:creationId xmlns:p14="http://schemas.microsoft.com/office/powerpoint/2010/main" val="387454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899592" y="116632"/>
            <a:ext cx="7128792" cy="5361679"/>
          </a:xfrm>
          <a:prstGeom prst="rect">
            <a:avLst/>
          </a:prstGeom>
        </p:spPr>
      </p:pic>
      <p:sp>
        <p:nvSpPr>
          <p:cNvPr id="6" name="Прямоугольник 5"/>
          <p:cNvSpPr/>
          <p:nvPr/>
        </p:nvSpPr>
        <p:spPr>
          <a:xfrm>
            <a:off x="2267744" y="476672"/>
            <a:ext cx="4503284" cy="281103"/>
          </a:xfrm>
          <a:prstGeom prst="rect">
            <a:avLst/>
          </a:prstGeom>
        </p:spPr>
        <p:txBody>
          <a:bodyPr wrap="none">
            <a:spAutoFit/>
          </a:bodyPr>
          <a:lstStyle/>
          <a:p>
            <a:pPr>
              <a:lnSpc>
                <a:spcPts val="1350"/>
              </a:lnSpc>
              <a:spcAft>
                <a:spcPts val="800"/>
              </a:spcAf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Наталья Боде </a:t>
            </a:r>
            <a:r>
              <a:rPr lang="ru-RU" dirty="0">
                <a:latin typeface="Times New Roman" panose="02020603050405020304" pitchFamily="18" charset="0"/>
                <a:ea typeface="Times New Roman" panose="02020603050405020304" pitchFamily="18" charset="0"/>
                <a:cs typeface="Times New Roman" panose="02020603050405020304" pitchFamily="18" charset="0"/>
              </a:rPr>
              <a:t>на сбитом немецком самолете</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747464"/>
            <a:ext cx="8764414" cy="6340773"/>
          </a:xfrm>
          <a:prstGeom prst="rect">
            <a:avLst/>
          </a:prstGeom>
        </p:spPr>
      </p:pic>
      <p:sp>
        <p:nvSpPr>
          <p:cNvPr id="5" name="Прямоугольник 4"/>
          <p:cNvSpPr/>
          <p:nvPr/>
        </p:nvSpPr>
        <p:spPr>
          <a:xfrm>
            <a:off x="2123728" y="4695629"/>
            <a:ext cx="4572000" cy="646331"/>
          </a:xfrm>
          <a:prstGeom prst="rect">
            <a:avLst/>
          </a:prstGeom>
        </p:spPr>
        <p:txBody>
          <a:bodyPr>
            <a:spAutoFit/>
          </a:bodyPr>
          <a:lstStyle/>
          <a:p>
            <a:r>
              <a:rPr lang="ru-RU" dirty="0">
                <a:solidFill>
                  <a:schemeClr val="bg1"/>
                </a:solidFill>
                <a:latin typeface="Georgia" panose="02040502050405020303" pitchFamily="18" charset="0"/>
              </a:rPr>
              <a:t>Потсдам. Мама, С.М.Гурарий среди иностранных фотокорреспондентов.</a:t>
            </a:r>
            <a:endParaRPr lang="ru-RU" dirty="0">
              <a:solidFill>
                <a:schemeClr val="bg1"/>
              </a:solidFill>
            </a:endParaRPr>
          </a:p>
        </p:txBody>
      </p:sp>
    </p:spTree>
    <p:extLst>
      <p:ext uri="{BB962C8B-B14F-4D97-AF65-F5344CB8AC3E}">
        <p14:creationId xmlns:p14="http://schemas.microsoft.com/office/powerpoint/2010/main" val="408763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459432"/>
            <a:ext cx="8820472" cy="6049939"/>
          </a:xfrm>
          <a:prstGeom prst="rect">
            <a:avLst/>
          </a:prstGeom>
        </p:spPr>
      </p:pic>
      <p:sp>
        <p:nvSpPr>
          <p:cNvPr id="5" name="Прямоугольник 4"/>
          <p:cNvSpPr/>
          <p:nvPr/>
        </p:nvSpPr>
        <p:spPr>
          <a:xfrm>
            <a:off x="2161456" y="4365104"/>
            <a:ext cx="4572000" cy="923330"/>
          </a:xfrm>
          <a:prstGeom prst="rect">
            <a:avLst/>
          </a:prstGeom>
        </p:spPr>
        <p:txBody>
          <a:bodyPr>
            <a:spAutoFit/>
          </a:bodyPr>
          <a:lstStyle/>
          <a:p>
            <a:r>
              <a:rPr lang="ru-RU" dirty="0">
                <a:solidFill>
                  <a:schemeClr val="bg1"/>
                </a:solidFill>
                <a:latin typeface="Georgia" panose="02040502050405020303" pitchFamily="18" charset="0"/>
              </a:rPr>
              <a:t>И.В. Сталин, Г.Трумен, У.Черчиль в зале заседаний перед началом работы конференции. </a:t>
            </a:r>
            <a:endParaRPr lang="ru-RU" dirty="0">
              <a:solidFill>
                <a:schemeClr val="bg1"/>
              </a:solidFill>
            </a:endParaRPr>
          </a:p>
        </p:txBody>
      </p:sp>
    </p:spTree>
    <p:extLst>
      <p:ext uri="{BB962C8B-B14F-4D97-AF65-F5344CB8AC3E}">
        <p14:creationId xmlns:p14="http://schemas.microsoft.com/office/powerpoint/2010/main" val="1141853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1556792"/>
            <a:ext cx="7038528" cy="1938992"/>
          </a:xfrm>
          <a:prstGeom prst="rect">
            <a:avLst/>
          </a:prstGeom>
        </p:spPr>
        <p:txBody>
          <a:bodyPr wrap="square">
            <a:spAutoFit/>
          </a:bodyPr>
          <a:lstStyle/>
          <a:p>
            <a:r>
              <a:rPr lang="ru-RU" sz="2400" dirty="0" smtClean="0">
                <a:solidFill>
                  <a:schemeClr val="accent1"/>
                </a:solidFill>
                <a:latin typeface="Times New Roman" panose="02020603050405020304" pitchFamily="18" charset="0"/>
                <a:cs typeface="Times New Roman" panose="02020603050405020304" pitchFamily="18" charset="0"/>
              </a:rPr>
              <a:t>Мария </a:t>
            </a:r>
            <a:r>
              <a:rPr lang="ru-RU" sz="2400" dirty="0">
                <a:solidFill>
                  <a:schemeClr val="accent1"/>
                </a:solidFill>
                <a:latin typeface="Times New Roman" panose="02020603050405020304" pitchFamily="18" charset="0"/>
                <a:cs typeface="Times New Roman" panose="02020603050405020304" pitchFamily="18" charset="0"/>
              </a:rPr>
              <a:t>Калашникова</a:t>
            </a:r>
            <a:r>
              <a:rPr lang="ru-RU" sz="2400" dirty="0">
                <a:solidFill>
                  <a:srgbClr val="333333"/>
                </a:solidFill>
                <a:latin typeface="Times New Roman" panose="02020603050405020304" pitchFamily="18" charset="0"/>
                <a:cs typeface="Times New Roman" panose="02020603050405020304" pitchFamily="18" charset="0"/>
              </a:rPr>
              <a:t> </a:t>
            </a:r>
            <a:r>
              <a:rPr lang="ru-RU" sz="2400" dirty="0" smtClean="0">
                <a:solidFill>
                  <a:srgbClr val="333333"/>
                </a:solidFill>
                <a:latin typeface="Times New Roman" panose="02020603050405020304" pitchFamily="18" charset="0"/>
                <a:cs typeface="Times New Roman" panose="02020603050405020304" pitchFamily="18" charset="0"/>
              </a:rPr>
              <a:t>1945 </a:t>
            </a:r>
            <a:r>
              <a:rPr lang="ru-RU" sz="2400" dirty="0">
                <a:solidFill>
                  <a:srgbClr val="333333"/>
                </a:solidFill>
                <a:latin typeface="Times New Roman" panose="02020603050405020304" pitchFamily="18" charset="0"/>
                <a:cs typeface="Times New Roman" panose="02020603050405020304" pitchFamily="18" charset="0"/>
              </a:rPr>
              <a:t>году снимала Парад Победы на Красной площади, позднее работала на Потсдамской </a:t>
            </a:r>
            <a:r>
              <a:rPr lang="ru-RU" sz="2400" dirty="0" smtClean="0">
                <a:solidFill>
                  <a:srgbClr val="333333"/>
                </a:solidFill>
                <a:latin typeface="Times New Roman" panose="02020603050405020304" pitchFamily="18" charset="0"/>
                <a:cs typeface="Times New Roman" panose="02020603050405020304" pitchFamily="18" charset="0"/>
              </a:rPr>
              <a:t>конференции, </a:t>
            </a:r>
            <a:r>
              <a:rPr lang="ru-RU" sz="2400" dirty="0">
                <a:solidFill>
                  <a:srgbClr val="333333"/>
                </a:solidFill>
                <a:latin typeface="Times New Roman" panose="02020603050405020304" pitchFamily="18" charset="0"/>
                <a:cs typeface="Times New Roman" panose="02020603050405020304" pitchFamily="18" charset="0"/>
              </a:rPr>
              <a:t>была в центре внимания иностранных журналистов: она единственная женщина-фотограф на подписании декларации.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609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351" y="685801"/>
            <a:ext cx="7797662" cy="4471391"/>
          </a:xfrm>
        </p:spPr>
        <p:txBody>
          <a:bodyPr/>
          <a:lstStyle/>
          <a:p>
            <a:pPr lvl="0">
              <a:lnSpc>
                <a:spcPct val="100000"/>
              </a:lnSpc>
              <a:spcBef>
                <a:spcPts val="0"/>
              </a:spcBef>
            </a:pPr>
            <a:r>
              <a:rPr lang="ru-RU" cap="none" dirty="0" smtClean="0">
                <a:solidFill>
                  <a:srgbClr val="C00000"/>
                </a:solidFill>
                <a:latin typeface="Times New Roman" panose="02020603050405020304" pitchFamily="18" charset="0"/>
                <a:ea typeface="+mn-ea"/>
                <a:cs typeface="Times New Roman" panose="02020603050405020304" pitchFamily="18" charset="0"/>
              </a:rPr>
              <a:t>Елена Эварт </a:t>
            </a:r>
            <a:r>
              <a:rPr lang="ru-RU" cap="none" dirty="0">
                <a:solidFill>
                  <a:srgbClr val="C00000"/>
                </a:solidFill>
                <a:latin typeface="Times New Roman" panose="02020603050405020304" pitchFamily="18" charset="0"/>
                <a:ea typeface="+mn-ea"/>
                <a:cs typeface="Times New Roman" panose="02020603050405020304" pitchFamily="18" charset="0"/>
              </a:rPr>
              <a:t/>
            </a:r>
            <a:br>
              <a:rPr lang="ru-RU" cap="none" dirty="0">
                <a:solidFill>
                  <a:srgbClr val="C00000"/>
                </a:solidFill>
                <a:latin typeface="Times New Roman" panose="02020603050405020304" pitchFamily="18" charset="0"/>
                <a:ea typeface="+mn-ea"/>
                <a:cs typeface="Times New Roman" panose="02020603050405020304" pitchFamily="18" charset="0"/>
              </a:rPr>
            </a:br>
            <a:r>
              <a:rPr lang="ru-RU" cap="none" dirty="0">
                <a:solidFill>
                  <a:srgbClr val="C00000"/>
                </a:solidFill>
                <a:latin typeface="Times New Roman" panose="02020603050405020304" pitchFamily="18" charset="0"/>
                <a:ea typeface="+mn-ea"/>
                <a:cs typeface="Times New Roman" panose="02020603050405020304" pitchFamily="18" charset="0"/>
              </a:rPr>
              <a:t>(</a:t>
            </a:r>
            <a:r>
              <a:rPr lang="ru-RU" cap="none" dirty="0" smtClean="0">
                <a:solidFill>
                  <a:srgbClr val="C00000"/>
                </a:solidFill>
                <a:latin typeface="Times New Roman" panose="02020603050405020304" pitchFamily="18" charset="0"/>
                <a:ea typeface="+mn-ea"/>
                <a:cs typeface="Times New Roman" panose="02020603050405020304" pitchFamily="18" charset="0"/>
              </a:rPr>
              <a:t>1914 -1985)  </a:t>
            </a:r>
            <a:r>
              <a:rPr lang="ru-RU" cap="none" dirty="0">
                <a:solidFill>
                  <a:srgbClr val="C00000"/>
                </a:solidFill>
                <a:latin typeface="Times New Roman" panose="02020603050405020304" pitchFamily="18" charset="0"/>
                <a:ea typeface="+mn-ea"/>
                <a:cs typeface="Times New Roman" panose="02020603050405020304" pitchFamily="18" charset="0"/>
              </a:rPr>
              <a:t/>
            </a:r>
            <a:br>
              <a:rPr lang="ru-RU" cap="none" dirty="0">
                <a:solidFill>
                  <a:srgbClr val="C00000"/>
                </a:solidFill>
                <a:latin typeface="Times New Roman" panose="02020603050405020304" pitchFamily="18" charset="0"/>
                <a:ea typeface="+mn-ea"/>
                <a:cs typeface="Times New Roman" panose="02020603050405020304" pitchFamily="18" charset="0"/>
              </a:rPr>
            </a:br>
            <a:r>
              <a:rPr lang="ru-RU" cap="none" dirty="0">
                <a:solidFill>
                  <a:srgbClr val="C00000"/>
                </a:solidFill>
                <a:latin typeface="Times New Roman" panose="02020603050405020304" pitchFamily="18" charset="0"/>
                <a:ea typeface="+mn-ea"/>
                <a:cs typeface="Times New Roman" panose="02020603050405020304" pitchFamily="18" charset="0"/>
              </a:rPr>
              <a:t>Советский фотограф, участница Великой Отечественной войны</a:t>
            </a:r>
            <a:br>
              <a:rPr lang="ru-RU" cap="none" dirty="0">
                <a:solidFill>
                  <a:srgbClr val="C00000"/>
                </a:solidFill>
                <a:latin typeface="Times New Roman" panose="02020603050405020304" pitchFamily="18" charset="0"/>
                <a:ea typeface="+mn-ea"/>
                <a:cs typeface="Times New Roman" panose="02020603050405020304" pitchFamily="18" charset="0"/>
              </a:rPr>
            </a:br>
            <a:r>
              <a:rPr lang="ru-RU" sz="1400" dirty="0" smtClean="0">
                <a:solidFill>
                  <a:schemeClr val="tx1"/>
                </a:solidFill>
                <a:latin typeface="Times New Roman" panose="02020603050405020304" pitchFamily="18" charset="0"/>
                <a:cs typeface="Times New Roman" panose="02020603050405020304" pitchFamily="18" charset="0"/>
              </a:rPr>
              <a:t>Работала </a:t>
            </a:r>
            <a:r>
              <a:rPr lang="ru-RU" sz="1400" dirty="0">
                <a:solidFill>
                  <a:schemeClr val="tx1"/>
                </a:solidFill>
                <a:latin typeface="Times New Roman" panose="02020603050405020304" pitchFamily="18" charset="0"/>
                <a:cs typeface="Times New Roman" panose="02020603050405020304" pitchFamily="18" charset="0"/>
              </a:rPr>
              <a:t>в Фотохронике ТАСС, в 1942 году по собственному желанию отправилась на </a:t>
            </a:r>
            <a:r>
              <a:rPr lang="ru-RU" sz="1400" dirty="0">
                <a:solidFill>
                  <a:schemeClr val="tx1"/>
                </a:solidFill>
                <a:latin typeface="Times New Roman" panose="02020603050405020304" pitchFamily="18" charset="0"/>
                <a:cs typeface="Times New Roman" panose="02020603050405020304" pitchFamily="18" charset="0"/>
              </a:rPr>
              <a:t>фронт, </a:t>
            </a:r>
            <a:r>
              <a:rPr lang="ru-RU" sz="1400" dirty="0" smtClean="0">
                <a:solidFill>
                  <a:schemeClr val="tx1"/>
                </a:solidFill>
                <a:latin typeface="Times New Roman" panose="02020603050405020304" pitchFamily="18" charset="0"/>
                <a:cs typeface="Times New Roman" panose="02020603050405020304" pitchFamily="18" charset="0"/>
              </a:rPr>
              <a:t>была фотокорреспондентом </a:t>
            </a:r>
            <a:r>
              <a:rPr lang="ru-RU" sz="1400" dirty="0">
                <a:solidFill>
                  <a:schemeClr val="tx1"/>
                </a:solidFill>
                <a:latin typeface="Times New Roman" panose="02020603050405020304" pitchFamily="18" charset="0"/>
                <a:cs typeface="Times New Roman" panose="02020603050405020304" pitchFamily="18" charset="0"/>
              </a:rPr>
              <a:t>газеты «Удар по врагу» </a:t>
            </a: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528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339752" y="-603448"/>
            <a:ext cx="3960440" cy="6184216"/>
          </a:xfrm>
          <a:prstGeom prst="rect">
            <a:avLst/>
          </a:prstGeom>
        </p:spPr>
      </p:pic>
    </p:spTree>
    <p:extLst>
      <p:ext uri="{BB962C8B-B14F-4D97-AF65-F5344CB8AC3E}">
        <p14:creationId xmlns:p14="http://schemas.microsoft.com/office/powerpoint/2010/main" val="896852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603448"/>
            <a:ext cx="8712968" cy="6171686"/>
          </a:xfrm>
          <a:prstGeom prst="rect">
            <a:avLst/>
          </a:prstGeom>
        </p:spPr>
      </p:pic>
    </p:spTree>
    <p:extLst>
      <p:ext uri="{BB962C8B-B14F-4D97-AF65-F5344CB8AC3E}">
        <p14:creationId xmlns:p14="http://schemas.microsoft.com/office/powerpoint/2010/main" val="3727485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80528" y="260648"/>
            <a:ext cx="9756739" cy="5040982"/>
          </a:xfrm>
          <a:prstGeom prst="rect">
            <a:avLst/>
          </a:prstGeom>
        </p:spPr>
      </p:pic>
    </p:spTree>
    <p:extLst>
      <p:ext uri="{BB962C8B-B14F-4D97-AF65-F5344CB8AC3E}">
        <p14:creationId xmlns:p14="http://schemas.microsoft.com/office/powerpoint/2010/main" val="4212650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71400"/>
            <a:ext cx="8784258" cy="5768329"/>
          </a:xfrm>
          <a:prstGeom prst="rect">
            <a:avLst/>
          </a:prstGeom>
        </p:spPr>
      </p:pic>
    </p:spTree>
    <p:extLst>
      <p:ext uri="{BB962C8B-B14F-4D97-AF65-F5344CB8AC3E}">
        <p14:creationId xmlns:p14="http://schemas.microsoft.com/office/powerpoint/2010/main" val="557254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67544" y="-675456"/>
            <a:ext cx="7776864" cy="6247414"/>
          </a:xfrm>
          <a:prstGeom prst="rect">
            <a:avLst/>
          </a:prstGeom>
        </p:spPr>
      </p:pic>
    </p:spTree>
    <p:extLst>
      <p:ext uri="{BB962C8B-B14F-4D97-AF65-F5344CB8AC3E}">
        <p14:creationId xmlns:p14="http://schemas.microsoft.com/office/powerpoint/2010/main" val="2356649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52536" y="-367234"/>
            <a:ext cx="5715000" cy="3990975"/>
          </a:xfrm>
          <a:prstGeom prst="rect">
            <a:avLst/>
          </a:prstGeom>
        </p:spPr>
      </p:pic>
      <p:pic>
        <p:nvPicPr>
          <p:cNvPr id="5" name="Рисунок 4"/>
          <p:cNvPicPr>
            <a:picLocks noChangeAspect="1"/>
          </p:cNvPicPr>
          <p:nvPr/>
        </p:nvPicPr>
        <p:blipFill>
          <a:blip r:embed="rId3"/>
          <a:stretch>
            <a:fillRect/>
          </a:stretch>
        </p:blipFill>
        <p:spPr>
          <a:xfrm>
            <a:off x="3059832" y="1844824"/>
            <a:ext cx="5715000" cy="3743325"/>
          </a:xfrm>
          <a:prstGeom prst="rect">
            <a:avLst/>
          </a:prstGeom>
        </p:spPr>
      </p:pic>
    </p:spTree>
    <p:extLst>
      <p:ext uri="{BB962C8B-B14F-4D97-AF65-F5344CB8AC3E}">
        <p14:creationId xmlns:p14="http://schemas.microsoft.com/office/powerpoint/2010/main" val="155130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User\Desktop\1372007012_bode-st-03.jpg"/>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6632"/>
            <a:ext cx="7020545" cy="5400600"/>
          </a:xfrm>
          <a:prstGeom prst="rect">
            <a:avLst/>
          </a:prstGeom>
          <a:noFill/>
          <a:ln>
            <a:noFill/>
          </a:ln>
        </p:spPr>
      </p:pic>
      <p:sp>
        <p:nvSpPr>
          <p:cNvPr id="6" name="Прямоугольник 5"/>
          <p:cNvSpPr/>
          <p:nvPr/>
        </p:nvSpPr>
        <p:spPr>
          <a:xfrm>
            <a:off x="2195736" y="4941168"/>
            <a:ext cx="3550716" cy="281103"/>
          </a:xfrm>
          <a:prstGeom prst="rect">
            <a:avLst/>
          </a:prstGeom>
        </p:spPr>
        <p:txBody>
          <a:bodyPr wrap="none">
            <a:spAutoFit/>
          </a:bodyPr>
          <a:lstStyle/>
          <a:p>
            <a:pPr>
              <a:lnSpc>
                <a:spcPts val="1350"/>
              </a:lnSpc>
              <a:spcAft>
                <a:spcPts val="800"/>
              </a:spcAf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Красноармейцы и мирные жители</a:t>
            </a:r>
            <a:endParaRPr lang="ru-RU"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8892480" cy="5528158"/>
          </a:xfrm>
          <a:prstGeom prst="rect">
            <a:avLst/>
          </a:prstGeom>
        </p:spPr>
      </p:pic>
    </p:spTree>
    <p:extLst>
      <p:ext uri="{BB962C8B-B14F-4D97-AF65-F5344CB8AC3E}">
        <p14:creationId xmlns:p14="http://schemas.microsoft.com/office/powerpoint/2010/main" val="3724168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339752" y="-99392"/>
            <a:ext cx="4305300" cy="5715000"/>
          </a:xfrm>
          <a:prstGeom prst="rect">
            <a:avLst/>
          </a:prstGeom>
        </p:spPr>
      </p:pic>
    </p:spTree>
    <p:extLst>
      <p:ext uri="{BB962C8B-B14F-4D97-AF65-F5344CB8AC3E}">
        <p14:creationId xmlns:p14="http://schemas.microsoft.com/office/powerpoint/2010/main" val="101207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980728"/>
            <a:ext cx="8208912" cy="3693319"/>
          </a:xfrm>
          <a:prstGeom prst="rect">
            <a:avLst/>
          </a:prstGeom>
        </p:spPr>
        <p:txBody>
          <a:bodyPr wrap="square">
            <a:spAutoFit/>
          </a:bodyPr>
          <a:lstStyle/>
          <a:p>
            <a:r>
              <a:rPr lang="ru-RU" dirty="0">
                <a:solidFill>
                  <a:srgbClr val="333333"/>
                </a:solidFill>
                <a:latin typeface="Times New Roman" panose="02020603050405020304" pitchFamily="18" charset="0"/>
                <a:cs typeface="Times New Roman" panose="02020603050405020304" pitchFamily="18" charset="0"/>
              </a:rPr>
              <a:t>До марта 1942 года </a:t>
            </a:r>
            <a:r>
              <a:rPr lang="ru-RU" dirty="0" smtClean="0">
                <a:solidFill>
                  <a:srgbClr val="333333"/>
                </a:solidFill>
                <a:latin typeface="Times New Roman" panose="02020603050405020304" pitchFamily="18" charset="0"/>
                <a:cs typeface="Times New Roman" panose="02020603050405020304" pitchFamily="18" charset="0"/>
              </a:rPr>
              <a:t>Елена Эварт </a:t>
            </a:r>
            <a:r>
              <a:rPr lang="ru-RU" dirty="0">
                <a:solidFill>
                  <a:srgbClr val="333333"/>
                </a:solidFill>
                <a:latin typeface="Times New Roman" panose="02020603050405020304" pitchFamily="18" charset="0"/>
                <a:cs typeface="Times New Roman" panose="02020603050405020304" pitchFamily="18" charset="0"/>
              </a:rPr>
              <a:t>работала на киностудии «Ленфильм». В марте 1942 года добровольно ушла на фронт и стала фотокорреспондентом газеты «Удар по врагу» 42-й армии Ленинградского фронта.  </a:t>
            </a:r>
          </a:p>
          <a:p>
            <a:r>
              <a:rPr lang="ru-RU" dirty="0">
                <a:solidFill>
                  <a:srgbClr val="333333"/>
                </a:solidFill>
                <a:latin typeface="Times New Roman" panose="02020603050405020304" pitchFamily="18" charset="0"/>
                <a:cs typeface="Times New Roman" panose="02020603050405020304" pitchFamily="18" charset="0"/>
              </a:rPr>
              <a:t>Эварт много раз была на передовой линии, снимала на плёнку военные действия советских бойцов. Её фотографии отражают множество боевых эпизодов: атаки, переправы, минуты отдыха и наступления.  </a:t>
            </a:r>
          </a:p>
          <a:p>
            <a:r>
              <a:rPr lang="ru-RU" dirty="0" smtClean="0">
                <a:solidFill>
                  <a:srgbClr val="333333"/>
                </a:solidFill>
                <a:latin typeface="Times New Roman" panose="02020603050405020304" pitchFamily="18" charset="0"/>
                <a:cs typeface="Times New Roman" panose="02020603050405020304" pitchFamily="18" charset="0"/>
              </a:rPr>
              <a:t>В </a:t>
            </a:r>
            <a:r>
              <a:rPr lang="ru-RU" dirty="0">
                <a:solidFill>
                  <a:srgbClr val="333333"/>
                </a:solidFill>
                <a:latin typeface="Times New Roman" panose="02020603050405020304" pitchFamily="18" charset="0"/>
                <a:cs typeface="Times New Roman" panose="02020603050405020304" pitchFamily="18" charset="0"/>
              </a:rPr>
              <a:t>1944–1947 годах Эварт работала фотографом в редакции Ленинградского отделения ТАСС, потом много лет трудилась в НИИ Академии коммунального хозяйства им. К. П. Памфилова. Была награждена медалью «За оборону Ленинграда». </a:t>
            </a:r>
          </a:p>
          <a:p>
            <a:r>
              <a:rPr lang="ru-RU" dirty="0">
                <a:solidFill>
                  <a:srgbClr val="333333"/>
                </a:solidFill>
                <a:latin typeface="Times New Roman" panose="02020603050405020304" pitchFamily="18" charset="0"/>
                <a:cs typeface="Times New Roman" panose="02020603050405020304" pitchFamily="18" charset="0"/>
              </a:rPr>
              <a:t>В 2020–2021 годах в Пекине проходила выставка «Великая Отечественная война в объективе женщин-фотокорреспондентов», где были представлены снимки Эварт и других женщин-фотокорреспондентов войны. </a:t>
            </a:r>
            <a:endParaRPr lang="ru-RU"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295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764704"/>
            <a:ext cx="8136651" cy="4616648"/>
          </a:xfrm>
          <a:prstGeom prst="rect">
            <a:avLst/>
          </a:prstGeom>
        </p:spPr>
        <p:txBody>
          <a:bodyPr wrap="none">
            <a:spAutoFit/>
          </a:bodyPr>
          <a:lstStyle/>
          <a:p>
            <a:pPr>
              <a:spcAft>
                <a:spcPts val="0"/>
              </a:spcAft>
            </a:pP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В истории советской фотожурналистики не так много женщин-военных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корреспондентов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Великой Отечественной войны</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Наталь Боде, </a:t>
            </a:r>
          </a:p>
          <a:p>
            <a:pPr>
              <a:spcAft>
                <a:spcPts val="0"/>
              </a:spcAft>
            </a:pPr>
            <a:r>
              <a:rPr lang="ru-RU" sz="2000"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Ольга Ландер, </a:t>
            </a:r>
            <a:r>
              <a:rPr lang="ru-RU" sz="20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Ольга Игнатович</a:t>
            </a:r>
            <a:r>
              <a:rPr lang="ru-RU" sz="2000"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Елизавета Микулина, </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Галина </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Санько</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Мария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Калашникова, Елена Эварт </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Каждая </a:t>
            </a:r>
            <a:r>
              <a:rPr lang="ru-RU" sz="20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из </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них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оставила уникальные материалы</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раскрывающие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нам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историю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войны</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Путь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от Сталинграда до Берлина, отраженный в </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их фотографиях</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дает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представление не о Войне, а о Жизни, о жизни в страшных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и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тяжелейших исторических условиях 1941-1945 гг.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Фотографии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передают не ненависть, не героический подвиг</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а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будничность военной обстановки, настоящие чувства – и жалость</a:t>
            </a: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и смятение, и напряженность, и печаль, а также счастье и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нежность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даже в столь непростое время, каким стала война для </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миллионов </a:t>
            </a:r>
            <a:r>
              <a:rPr lang="ru-RU"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советских людей.</a:t>
            </a:r>
            <a:endParaRPr lang="ru-RU"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ru-RU" sz="14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8494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a:stretch>
            <a:fillRect/>
          </a:stretch>
        </p:blipFill>
        <p:spPr>
          <a:xfrm>
            <a:off x="3275856" y="836712"/>
            <a:ext cx="2005758" cy="536494"/>
          </a:xfrm>
          <a:prstGeom prst="rect">
            <a:avLst/>
          </a:prstGeom>
        </p:spPr>
      </p:pic>
      <p:sp>
        <p:nvSpPr>
          <p:cNvPr id="2" name="Прямоугольник 1"/>
          <p:cNvSpPr/>
          <p:nvPr/>
        </p:nvSpPr>
        <p:spPr>
          <a:xfrm>
            <a:off x="2342948" y="1268760"/>
            <a:ext cx="3993401" cy="2031325"/>
          </a:xfrm>
          <a:prstGeom prst="rect">
            <a:avLst/>
          </a:prstGeom>
        </p:spPr>
        <p:txBody>
          <a:bodyPr wrap="none">
            <a:spAutoFit/>
          </a:bodyPr>
          <a:lstStyle/>
          <a:p>
            <a:r>
              <a:rPr lang="en-US" dirty="0" err="1" smtClean="0">
                <a:latin typeface="Times New Roman" panose="02020603050405020304" pitchFamily="18" charset="0"/>
                <a:cs typeface="Times New Roman" panose="02020603050405020304" pitchFamily="18" charset="0"/>
              </a:rPr>
              <a:t>cyberleninka.ru›article</a:t>
            </a:r>
            <a:r>
              <a:rPr lang="en-US" dirty="0" smtClean="0">
                <a:latin typeface="Times New Roman" panose="02020603050405020304" pitchFamily="18" charset="0"/>
                <a:cs typeface="Times New Roman" panose="02020603050405020304" pitchFamily="18" charset="0"/>
              </a:rPr>
              <a:t>/n/</a:t>
            </a:r>
            <a:r>
              <a:rPr lang="en-US" dirty="0" err="1" smtClean="0">
                <a:latin typeface="Times New Roman" panose="02020603050405020304" pitchFamily="18" charset="0"/>
                <a:cs typeface="Times New Roman" panose="02020603050405020304" pitchFamily="18" charset="0"/>
              </a:rPr>
              <a:t>zhenschiny</a:t>
            </a:r>
            <a:r>
              <a:rPr lang="en-US" dirty="0" smtClean="0">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watch/923-voina-photography-zhenshiny</a:t>
            </a:r>
            <a:endParaRPr lang="ru-RU"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fishki.net</a:t>
            </a:r>
            <a:endParaRPr lang="ru-RU"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lectures/p/</a:t>
            </a:r>
            <a:r>
              <a:rPr lang="en-US" dirty="0" err="1">
                <a:latin typeface="Times New Roman" panose="02020603050405020304" pitchFamily="18" charset="0"/>
                <a:cs typeface="Times New Roman" panose="02020603050405020304" pitchFamily="18" charset="0"/>
              </a:rPr>
              <a:t>zhenshhinyi</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novochag.ru</a:t>
            </a:r>
            <a:endParaRPr lang="ru-RU"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articles/45288721</a:t>
            </a:r>
            <a:endParaRPr lang="ru-RU"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pravoslavie.ru›293.html</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810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User\Desktop\1372007098_bode-st-07.jpg"/>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640"/>
            <a:ext cx="7272808" cy="54346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Users\User\Desktop\1372007270_bode-st-33.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99392"/>
            <a:ext cx="8028657" cy="56890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Главное мероприятие">
  <a:themeElements>
    <a:clrScheme name="Главное мероприятие">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Главное мероприятие">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ое мероприятие">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TM04033927[[fn=Главное мероприятие]]</Template>
  <TotalTime>680</TotalTime>
  <Words>747</Words>
  <Application>Microsoft Office PowerPoint</Application>
  <PresentationFormat>Экран (4:3)</PresentationFormat>
  <Paragraphs>94</Paragraphs>
  <Slides>74</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74</vt:i4>
      </vt:variant>
    </vt:vector>
  </HeadingPairs>
  <TitlesOfParts>
    <vt:vector size="82" baseType="lpstr">
      <vt:lpstr>Arial</vt:lpstr>
      <vt:lpstr>Calibri</vt:lpstr>
      <vt:lpstr>Georgia</vt:lpstr>
      <vt:lpstr>IM-Jost</vt:lpstr>
      <vt:lpstr>Impact</vt:lpstr>
      <vt:lpstr>Roboto</vt:lpstr>
      <vt:lpstr>Times New Roman</vt:lpstr>
      <vt:lpstr>Главное мероприятие</vt:lpstr>
      <vt:lpstr>Женщины Фотокорреспонденты Великой Отечественной войны  Педагог дополнительного образования МБУ ДО «СЮТ» Суслонова ИЕ 2025</vt:lpstr>
      <vt:lpstr>Презентация PowerPoint</vt:lpstr>
      <vt:lpstr>     Наталья  Боде (1914-1996)  советский фотограф, участница Великой Отечественной войны В 1941 году поступила добровольцем на работу во фронтовую газету Юго-Западного фронта «Красная Армия» и прошла с ней до конца войны.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Елена Эварт  (1914 -1985)   Советский фотограф, участница Великой Отечественной войны Работала в Фотохронике ТАСС, в 1942 году по собственному желанию отправилась на фронт, была фотокорреспондентом газеты «Удар по врагу»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SamForum.ws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Корреспонденты Великой Отечественной войны</dc:title>
  <dc:creator>SamLab.ws</dc:creator>
  <cp:lastModifiedBy>User</cp:lastModifiedBy>
  <cp:revision>77</cp:revision>
  <dcterms:created xsi:type="dcterms:W3CDTF">2015-03-11T05:07:06Z</dcterms:created>
  <dcterms:modified xsi:type="dcterms:W3CDTF">2025-03-25T05:26:25Z</dcterms:modified>
</cp:coreProperties>
</file>