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74" r:id="rId5"/>
    <p:sldId id="272" r:id="rId6"/>
    <p:sldId id="276" r:id="rId7"/>
    <p:sldId id="277" r:id="rId8"/>
    <p:sldId id="259" r:id="rId9"/>
    <p:sldId id="257" r:id="rId10"/>
    <p:sldId id="268" r:id="rId11"/>
    <p:sldId id="278" r:id="rId12"/>
    <p:sldId id="267" r:id="rId13"/>
    <p:sldId id="269" r:id="rId14"/>
    <p:sldId id="280" r:id="rId15"/>
    <p:sldId id="27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60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F95D-9D6D-4D89-8270-C11814B132D1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19A0B-6020-44B1-90F8-83110232C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06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F95D-9D6D-4D89-8270-C11814B132D1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19A0B-6020-44B1-90F8-83110232C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285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F95D-9D6D-4D89-8270-C11814B132D1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19A0B-6020-44B1-90F8-83110232C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307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6"/>
          <p:cNvSpPr>
            <a:spLocks noGrp="1"/>
          </p:cNvSpPr>
          <p:nvPr>
            <p:ph type="pic" sz="quarter" idx="13"/>
          </p:nvPr>
        </p:nvSpPr>
        <p:spPr>
          <a:xfrm>
            <a:off x="107504" y="3682752"/>
            <a:ext cx="2884714" cy="256902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effectLst>
            <a:reflection blurRad="152400" stA="40000" endPos="98000" dir="5400000" sy="-100000" algn="bl" rotWithShape="0"/>
          </a:effectLst>
          <a:scene3d>
            <a:camera prst="orthographicFront">
              <a:rot lat="19800000" lon="3240000" rev="18000000"/>
            </a:camera>
            <a:lightRig rig="soft" dir="t"/>
          </a:scene3d>
          <a:sp3d extrusionH="95250" prstMaterial="plastic"/>
        </p:spPr>
        <p:txBody>
          <a:bodyPr/>
          <a:lstStyle/>
          <a:p>
            <a:endParaRPr lang="ru-RU"/>
          </a:p>
        </p:txBody>
      </p:sp>
      <p:sp>
        <p:nvSpPr>
          <p:cNvPr id="14" name="Рисунок 6"/>
          <p:cNvSpPr>
            <a:spLocks noGrp="1"/>
          </p:cNvSpPr>
          <p:nvPr>
            <p:ph type="pic" sz="quarter" idx="14"/>
          </p:nvPr>
        </p:nvSpPr>
        <p:spPr>
          <a:xfrm>
            <a:off x="3428763" y="3861048"/>
            <a:ext cx="2884714" cy="256902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effectLst>
            <a:reflection blurRad="152400" stA="40000" endPos="98000" dir="5400000" sy="-100000" algn="bl" rotWithShape="0"/>
          </a:effectLst>
          <a:scene3d>
            <a:camera prst="orthographicFront">
              <a:rot lat="19800000" lon="3240000" rev="18000000"/>
            </a:camera>
            <a:lightRig rig="soft" dir="t"/>
          </a:scene3d>
          <a:sp3d extrusionH="95250" prstMaterial="plastic"/>
        </p:spPr>
        <p:txBody>
          <a:bodyPr/>
          <a:lstStyle/>
          <a:p>
            <a:endParaRPr lang="ru-RU"/>
          </a:p>
        </p:txBody>
      </p:sp>
      <p:sp>
        <p:nvSpPr>
          <p:cNvPr id="15" name="Рисунок 6"/>
          <p:cNvSpPr>
            <a:spLocks noGrp="1"/>
          </p:cNvSpPr>
          <p:nvPr>
            <p:ph type="pic" sz="quarter" idx="15"/>
          </p:nvPr>
        </p:nvSpPr>
        <p:spPr>
          <a:xfrm>
            <a:off x="6516216" y="4288972"/>
            <a:ext cx="2884714" cy="256902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  <a:effectLst>
            <a:reflection blurRad="152400" stA="40000" endPos="98000" dir="5400000" sy="-100000" algn="bl" rotWithShape="0"/>
          </a:effectLst>
          <a:scene3d>
            <a:camera prst="orthographicFront">
              <a:rot lat="19800000" lon="3240000" rev="18000000"/>
            </a:camera>
            <a:lightRig rig="soft" dir="t"/>
          </a:scene3d>
          <a:sp3d extrusionH="95250" prstMaterial="plastic"/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883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F95D-9D6D-4D89-8270-C11814B132D1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19A0B-6020-44B1-90F8-83110232C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922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F95D-9D6D-4D89-8270-C11814B132D1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19A0B-6020-44B1-90F8-83110232C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856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F95D-9D6D-4D89-8270-C11814B132D1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19A0B-6020-44B1-90F8-83110232C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989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F95D-9D6D-4D89-8270-C11814B132D1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19A0B-6020-44B1-90F8-83110232C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561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F95D-9D6D-4D89-8270-C11814B132D1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19A0B-6020-44B1-90F8-83110232C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97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F95D-9D6D-4D89-8270-C11814B132D1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19A0B-6020-44B1-90F8-83110232C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548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F95D-9D6D-4D89-8270-C11814B132D1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19A0B-6020-44B1-90F8-83110232C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622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F95D-9D6D-4D89-8270-C11814B132D1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19A0B-6020-44B1-90F8-83110232C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03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4F95D-9D6D-4D89-8270-C11814B132D1}" type="datetimeFigureOut">
              <a:rPr lang="ru-RU" smtClean="0"/>
              <a:t>28.03.2025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19A0B-6020-44B1-90F8-83110232C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755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2553" y="404664"/>
            <a:ext cx="82638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«Культура, обычаи, традиции </a:t>
            </a:r>
            <a:endParaRPr lang="ru-RU" sz="5400" b="1" dirty="0" smtClean="0"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onotype Corsiva" panose="03010101010201010101" pitchFamily="66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dirty="0" smtClean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русского </a:t>
            </a:r>
            <a:r>
              <a:rPr lang="ru-RU" sz="5400" b="1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народа»</a:t>
            </a:r>
            <a:endParaRPr lang="ru-RU" sz="5400" dirty="0"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onotype Corsiva" panose="03010101010201010101" pitchFamily="66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64088" y="2780928"/>
            <a:ext cx="3528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«Чем дальше в будущее входим,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Тем больше прошлым дорожим…»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 descr="http://fony-kartinki.ru/_ph/114/2/75030473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4354620" cy="330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33869_582866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8584" y="1288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20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43" y="3438758"/>
            <a:ext cx="460851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Знакомили </a:t>
            </a:r>
            <a:r>
              <a:rPr lang="ru-RU" sz="2000" dirty="0" smtClean="0">
                <a:latin typeface="Monotype Corsiva" panose="03010101010201010101" pitchFamily="66" charset="0"/>
              </a:rPr>
              <a:t>детей с коренными малочисленными народами: Долганы, Кеты, Эвенки, </a:t>
            </a:r>
            <a:r>
              <a:rPr lang="ru-RU" sz="2000" dirty="0" err="1" smtClean="0">
                <a:latin typeface="Monotype Corsiva" panose="03010101010201010101" pitchFamily="66" charset="0"/>
              </a:rPr>
              <a:t>Энцы</a:t>
            </a:r>
            <a:r>
              <a:rPr lang="ru-RU" sz="2000" dirty="0" smtClean="0">
                <a:latin typeface="Monotype Corsiva" panose="03010101010201010101" pitchFamily="66" charset="0"/>
              </a:rPr>
              <a:t>, </a:t>
            </a:r>
            <a:r>
              <a:rPr lang="ru-RU" sz="2000" dirty="0" err="1" smtClean="0">
                <a:latin typeface="Monotype Corsiva" panose="03010101010201010101" pitchFamily="66" charset="0"/>
              </a:rPr>
              <a:t>Чулымцы</a:t>
            </a:r>
            <a:r>
              <a:rPr lang="ru-RU" sz="2000" dirty="0" smtClean="0">
                <a:latin typeface="Monotype Corsiva" panose="03010101010201010101" pitchFamily="66" charset="0"/>
              </a:rPr>
              <a:t>  проживающими на территории  Красноярского края. Данные народы являются носителями традиционного образа жизни, основанного на единстве человека и природы, занимаются традиционными видами хозяйствования и промыслами, имеют богатую культуру, хранят национальные традиции и обычаи. </a:t>
            </a:r>
          </a:p>
          <a:p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150367" y="267069"/>
            <a:ext cx="3600400" cy="2623131"/>
            <a:chOff x="150367" y="267069"/>
            <a:chExt cx="3600400" cy="262313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499">
              <a:off x="150367" y="267069"/>
              <a:ext cx="3600400" cy="24002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TextBox 3"/>
            <p:cNvSpPr txBox="1"/>
            <p:nvPr/>
          </p:nvSpPr>
          <p:spPr>
            <a:xfrm rot="21022460">
              <a:off x="1286182" y="2520868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latin typeface="Monotype Corsiva" panose="03010101010201010101" pitchFamily="66" charset="0"/>
                </a:rPr>
                <a:t>Долганы</a:t>
              </a:r>
              <a:endParaRPr lang="ru-RU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915942" y="0"/>
            <a:ext cx="3549131" cy="2641643"/>
            <a:chOff x="3915942" y="0"/>
            <a:chExt cx="3549131" cy="2641643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942" y="0"/>
              <a:ext cx="3549131" cy="23488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4788024" y="2272311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latin typeface="Monotype Corsiva" panose="03010101010201010101" pitchFamily="66" charset="0"/>
                </a:rPr>
                <a:t>Кеты</a:t>
              </a:r>
              <a:endParaRPr lang="ru-RU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076056" y="2934406"/>
            <a:ext cx="3600400" cy="2643519"/>
            <a:chOff x="5076056" y="2934406"/>
            <a:chExt cx="3600400" cy="2643519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2934406"/>
              <a:ext cx="3600400" cy="24014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5856579" y="5208593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latin typeface="Monotype Corsiva" panose="03010101010201010101" pitchFamily="66" charset="0"/>
                </a:rPr>
                <a:t>Эвенки</a:t>
              </a:r>
              <a:endParaRPr lang="ru-RU" dirty="0">
                <a:latin typeface="Monotype Corsiva" panose="030101010102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896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889844"/>
            <a:ext cx="8064896" cy="295465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</a:rPr>
              <a:t>Прискорбно осознавать, что некоторые национальности находятся на грани исчезновения, например, ханты и манси. Эти две народности очень близки по языку и культуре. Проживают они на севере Западной Сибири. Люди этой национальности стойко сохраняют традиционные обычаи. На протяжении всей жизни у </a:t>
            </a:r>
            <a:r>
              <a:rPr lang="ru-RU" sz="2400" dirty="0" err="1">
                <a:latin typeface="Monotype Corsiva" panose="03010101010201010101" pitchFamily="66" charset="0"/>
              </a:rPr>
              <a:t>хантов</a:t>
            </a:r>
            <a:r>
              <a:rPr lang="ru-RU" sz="2400" dirty="0">
                <a:latin typeface="Monotype Corsiva" panose="03010101010201010101" pitchFamily="66" charset="0"/>
              </a:rPr>
              <a:t> и манси очень много запретов и верований. Они очень трепетно относятся к своей земле.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1242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20688"/>
            <a:ext cx="8712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Monotype Corsiva" panose="03010101010201010101" pitchFamily="66" charset="0"/>
              </a:rPr>
              <a:t>Прискорбно осознавать, что некоторые </a:t>
            </a:r>
            <a:r>
              <a:rPr lang="ru-RU" sz="2000" dirty="0">
                <a:latin typeface="Monotype Corsiva" panose="03010101010201010101" pitchFamily="66" charset="0"/>
              </a:rPr>
              <a:t>национальности находятся на грани исчезновения, например, ханты и манси. Эти две народности очень близки по языку и культуре. Проживают они на севере Западной </a:t>
            </a:r>
            <a:r>
              <a:rPr lang="ru-RU" sz="2000" dirty="0" smtClean="0">
                <a:latin typeface="Monotype Corsiva" panose="03010101010201010101" pitchFamily="66" charset="0"/>
              </a:rPr>
              <a:t>Сибири. Люди </a:t>
            </a:r>
            <a:r>
              <a:rPr lang="ru-RU" sz="2000" dirty="0">
                <a:latin typeface="Monotype Corsiva" panose="03010101010201010101" pitchFamily="66" charset="0"/>
              </a:rPr>
              <a:t>этой национальности стойко сохраняют традиционные </a:t>
            </a:r>
            <a:r>
              <a:rPr lang="ru-RU" sz="2000" dirty="0" smtClean="0">
                <a:latin typeface="Monotype Corsiva" panose="03010101010201010101" pitchFamily="66" charset="0"/>
              </a:rPr>
              <a:t>обычаи. </a:t>
            </a:r>
            <a:r>
              <a:rPr lang="ru-RU" sz="2000" dirty="0">
                <a:latin typeface="Monotype Corsiva" panose="03010101010201010101" pitchFamily="66" charset="0"/>
              </a:rPr>
              <a:t>На протяжении всей жизни у </a:t>
            </a:r>
            <a:r>
              <a:rPr lang="ru-RU" sz="2000" dirty="0" err="1">
                <a:latin typeface="Monotype Corsiva" panose="03010101010201010101" pitchFamily="66" charset="0"/>
              </a:rPr>
              <a:t>хантов</a:t>
            </a:r>
            <a:r>
              <a:rPr lang="ru-RU" sz="2000" dirty="0">
                <a:latin typeface="Monotype Corsiva" panose="03010101010201010101" pitchFamily="66" charset="0"/>
              </a:rPr>
              <a:t> и манси очень много </a:t>
            </a:r>
            <a:r>
              <a:rPr lang="ru-RU" sz="2000" dirty="0" smtClean="0">
                <a:latin typeface="Monotype Corsiva" panose="03010101010201010101" pitchFamily="66" charset="0"/>
              </a:rPr>
              <a:t>запретов и верований. Они очень трепетно относятся к своей земле. </a:t>
            </a:r>
          </a:p>
          <a:p>
            <a:r>
              <a:rPr lang="ru-RU" sz="2000" dirty="0" smtClean="0">
                <a:latin typeface="Monotype Corsiva" panose="03010101010201010101" pitchFamily="66" charset="0"/>
              </a:rPr>
              <a:t>              У этого народа очень много праздников и один из любимых, называется медвежьим. Медведь, согласно приданиям, это сын верховного божества </a:t>
            </a:r>
            <a:r>
              <a:rPr lang="ru-RU" sz="2000" dirty="0" err="1" smtClean="0">
                <a:latin typeface="Monotype Corsiva" panose="03010101010201010101" pitchFamily="66" charset="0"/>
              </a:rPr>
              <a:t>Торума</a:t>
            </a:r>
            <a:r>
              <a:rPr lang="ru-RU" sz="2000" dirty="0" smtClean="0">
                <a:latin typeface="Monotype Corsiva" panose="03010101010201010101" pitchFamily="66" charset="0"/>
              </a:rPr>
              <a:t>. 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3834697" cy="2553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1\Desktop\красноярский край наоды и традиции Михайлова ВВ\Слайд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8024" y="3068960"/>
            <a:ext cx="3981275" cy="2985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0954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88640"/>
            <a:ext cx="83224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Monotype Corsiva" panose="03010101010201010101" pitchFamily="66" charset="0"/>
              </a:rPr>
              <a:t>Так же знакомили наших детей с историей г. Шарыпово и </a:t>
            </a:r>
          </a:p>
          <a:p>
            <a:pPr algn="just"/>
            <a:r>
              <a:rPr lang="ru-RU" sz="2400" dirty="0" smtClean="0">
                <a:latin typeface="Monotype Corsiva" panose="03010101010201010101" pitchFamily="66" charset="0"/>
              </a:rPr>
              <a:t>его достопримечательностями. Но самое большое богатство нашего города- это люди</a:t>
            </a:r>
            <a:r>
              <a:rPr lang="ru-RU" sz="2400" dirty="0" smtClean="0">
                <a:latin typeface="Monotype Corsiva" panose="03010101010201010101" pitchFamily="66" charset="0"/>
              </a:rPr>
              <a:t>, </a:t>
            </a:r>
            <a:r>
              <a:rPr lang="ru-RU" sz="2400" dirty="0" smtClean="0">
                <a:latin typeface="Monotype Corsiva" panose="03010101010201010101" pitchFamily="66" charset="0"/>
              </a:rPr>
              <a:t>проживающие в нем, которые имеют разные национальности. И </a:t>
            </a:r>
            <a:r>
              <a:rPr lang="ru-RU" sz="2400" dirty="0">
                <a:latin typeface="Monotype Corsiva" panose="03010101010201010101" pitchFamily="66" charset="0"/>
              </a:rPr>
              <a:t>к</a:t>
            </a:r>
            <a:r>
              <a:rPr lang="ru-RU" sz="2400" dirty="0" smtClean="0">
                <a:latin typeface="Monotype Corsiva" panose="03010101010201010101" pitchFamily="66" charset="0"/>
              </a:rPr>
              <a:t>аждый год у </a:t>
            </a:r>
            <a:r>
              <a:rPr lang="ru-RU" sz="2400" dirty="0" smtClean="0">
                <a:latin typeface="Monotype Corsiva" panose="03010101010201010101" pitchFamily="66" charset="0"/>
              </a:rPr>
              <a:t>нас </a:t>
            </a:r>
            <a:r>
              <a:rPr lang="ru-RU" sz="2400" dirty="0" smtClean="0">
                <a:latin typeface="Monotype Corsiva" panose="03010101010201010101" pitchFamily="66" charset="0"/>
              </a:rPr>
              <a:t>проводятся различные мероприятия, в программу которых </a:t>
            </a:r>
            <a:r>
              <a:rPr lang="ru-RU" sz="2400" dirty="0">
                <a:latin typeface="Monotype Corsiva" panose="03010101010201010101" pitchFamily="66" charset="0"/>
              </a:rPr>
              <a:t>входят </a:t>
            </a:r>
            <a:r>
              <a:rPr lang="ru-RU" sz="2400" dirty="0" smtClean="0">
                <a:latin typeface="Monotype Corsiva" panose="03010101010201010101" pitchFamily="66" charset="0"/>
              </a:rPr>
              <a:t>национальные </a:t>
            </a:r>
            <a:r>
              <a:rPr lang="ru-RU" sz="2400" dirty="0" smtClean="0">
                <a:latin typeface="Monotype Corsiva" panose="03010101010201010101" pitchFamily="66" charset="0"/>
              </a:rPr>
              <a:t>подворья, </a:t>
            </a:r>
            <a:r>
              <a:rPr lang="ru-RU" sz="2400" dirty="0">
                <a:latin typeface="Monotype Corsiva" panose="03010101010201010101" pitchFamily="66" charset="0"/>
              </a:rPr>
              <a:t>показывающие жизнь и быт наших предков. Мастерские </a:t>
            </a:r>
            <a:endParaRPr lang="ru-RU" sz="2400" dirty="0" smtClean="0">
              <a:latin typeface="Monotype Corsiva" panose="03010101010201010101" pitchFamily="66" charset="0"/>
            </a:endParaRPr>
          </a:p>
          <a:p>
            <a:pPr algn="just"/>
            <a:r>
              <a:rPr lang="ru-RU" sz="2400" dirty="0" smtClean="0">
                <a:latin typeface="Monotype Corsiva" panose="03010101010201010101" pitchFamily="66" charset="0"/>
              </a:rPr>
              <a:t>и </a:t>
            </a:r>
            <a:r>
              <a:rPr lang="ru-RU" sz="2400" dirty="0">
                <a:latin typeface="Monotype Corsiva" panose="03010101010201010101" pitchFamily="66" charset="0"/>
              </a:rPr>
              <a:t>мастер классы по работе с берестой, изготовлению оберегов. Проводятся </a:t>
            </a:r>
            <a:r>
              <a:rPr lang="ru-RU" sz="2400" dirty="0" smtClean="0">
                <a:latin typeface="Monotype Corsiva" panose="03010101010201010101" pitchFamily="66" charset="0"/>
              </a:rPr>
              <a:t>тренировки </a:t>
            </a:r>
            <a:r>
              <a:rPr lang="ru-RU" sz="2400" dirty="0">
                <a:latin typeface="Monotype Corsiva" panose="03010101010201010101" pitchFamily="66" charset="0"/>
              </a:rPr>
              <a:t>по владению мечом.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376510"/>
            <a:ext cx="3523861" cy="264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9317">
            <a:off x="6758289" y="3538167"/>
            <a:ext cx="1982172" cy="264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57" y="3424174"/>
            <a:ext cx="14486" cy="96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57" y="3424174"/>
            <a:ext cx="14486" cy="96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57" y="3424174"/>
            <a:ext cx="14486" cy="96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6248">
            <a:off x="-189702" y="3792435"/>
            <a:ext cx="3816818" cy="2525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9652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692696"/>
            <a:ext cx="78488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Monotype Corsiva" panose="03010101010201010101" pitchFamily="66" charset="0"/>
              </a:rPr>
              <a:t>	Знакомство с русскими народными промыслами, бытом и традициями русского народа развивает интерес и внимание к окружающему миру. С раннего детства ребёнок нуждается в образах, звуках, красках всё это в изобилии несёт в себе быт русского народа. Мы считаем необходимым донести до создания своих воспитанников, что они являются частью народной культуры, воспитать ребят на национальных традициях.</a:t>
            </a:r>
          </a:p>
          <a:p>
            <a:r>
              <a:rPr lang="ru-RU" sz="2800" dirty="0" smtClean="0">
                <a:latin typeface="Monotype Corsiva" panose="03010101010201010101" pitchFamily="66" charset="0"/>
              </a:rPr>
              <a:t>	Мы </a:t>
            </a:r>
            <a:r>
              <a:rPr lang="ru-RU" sz="2800" dirty="0">
                <a:latin typeface="Monotype Corsiva" panose="03010101010201010101" pitchFamily="66" charset="0"/>
              </a:rPr>
              <a:t>х</a:t>
            </a:r>
            <a:r>
              <a:rPr lang="ru-RU" sz="2800" dirty="0" smtClean="0">
                <a:latin typeface="Monotype Corsiva" panose="03010101010201010101" pitchFamily="66" charset="0"/>
              </a:rPr>
              <a:t>отим, чтобы дети выросли любящими свою Родину, свой народ и свою культуру.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609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548680"/>
            <a:ext cx="8413209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457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71600" y="332656"/>
            <a:ext cx="3924436" cy="576064"/>
          </a:xfrm>
          <a:prstGeom prst="rect">
            <a:avLst/>
          </a:prstGeom>
          <a:solidFill>
            <a:srgbClr val="FFC000">
              <a:alpha val="34000"/>
            </a:srgbClr>
          </a:solidFill>
          <a:ln>
            <a:noFill/>
          </a:ln>
          <a:effectLst>
            <a:glow>
              <a:srgbClr val="FFC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332656"/>
            <a:ext cx="78488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Monotype Corsiva" panose="03010101010201010101" pitchFamily="66" charset="0"/>
              </a:rPr>
              <a:t>Национальная культура – это национальная память народа, то, что выделяет данный народ в ряду других, хранит человека от обезличивания, позволяет ему ощутить связь времен и поколений, получить духовную поддержку и жизненную опору.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89040"/>
            <a:ext cx="8280920" cy="2784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760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0135" y="679335"/>
            <a:ext cx="76328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</a:rPr>
              <a:t>Учитывая актуальность нравственно-патриотического воспитания и приобщения детей к истокам русской народной культуре, нам воспитателям нужно помочь детям органично влиться в этот мир любови к своей стране. Обобщать и расширять знания детей о традициях, обычаях, праздниках, народном творчестве, чтобы дети, постоянно соприкасались со своей национальной культурой. 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" t="26569" r="24063" b="9264"/>
          <a:stretch/>
        </p:blipFill>
        <p:spPr>
          <a:xfrm rot="21186037">
            <a:off x="463095" y="3572663"/>
            <a:ext cx="3744416" cy="254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5562">
            <a:off x="5116339" y="3731938"/>
            <a:ext cx="3577612" cy="265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342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404664"/>
            <a:ext cx="57606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Monotype Corsiva" panose="03010101010201010101" pitchFamily="66" charset="0"/>
              </a:rPr>
              <a:t>Нами был создам проект </a:t>
            </a:r>
            <a:endParaRPr lang="ru-RU" sz="3200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3200" dirty="0" smtClean="0">
                <a:latin typeface="Monotype Corsiva" panose="03010101010201010101" pitchFamily="66" charset="0"/>
              </a:rPr>
              <a:t>«Россия- родина моя»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724" y="1628800"/>
            <a:ext cx="3766551" cy="5080015"/>
          </a:xfrm>
          <a:prstGeom prst="rect">
            <a:avLst/>
          </a:prstGeom>
          <a:scene3d>
            <a:camera prst="orthographicFront"/>
            <a:lightRig rig="threePt" dir="t">
              <a:rot lat="0" lon="0" rev="3000000"/>
            </a:lightRig>
          </a:scene3d>
          <a:sp3d>
            <a:bevelT w="165100" prst="coolSlant"/>
            <a:bevelB/>
          </a:sp3d>
        </p:spPr>
      </p:pic>
    </p:spTree>
    <p:extLst>
      <p:ext uri="{BB962C8B-B14F-4D97-AF65-F5344CB8AC3E}">
        <p14:creationId xmlns:p14="http://schemas.microsoft.com/office/powerpoint/2010/main" val="1616604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3472" y="476672"/>
            <a:ext cx="70711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В  </a:t>
            </a:r>
            <a:r>
              <a:rPr lang="ru-RU" sz="2400" dirty="0" smtClean="0">
                <a:latin typeface="Monotype Corsiva" panose="03010101010201010101" pitchFamily="66" charset="0"/>
              </a:rPr>
              <a:t>ходе реализации проекта </a:t>
            </a:r>
            <a:r>
              <a:rPr lang="ru-RU" sz="2400" dirty="0">
                <a:latin typeface="Monotype Corsiva" panose="03010101010201010101" pitchFamily="66" charset="0"/>
              </a:rPr>
              <a:t>использовались следующие </a:t>
            </a:r>
            <a:endParaRPr lang="ru-RU" sz="2400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формы </a:t>
            </a:r>
            <a:r>
              <a:rPr lang="ru-RU" sz="2400" b="1" dirty="0">
                <a:latin typeface="Monotype Corsiva" panose="03010101010201010101" pitchFamily="66" charset="0"/>
              </a:rPr>
              <a:t>работы</a:t>
            </a:r>
            <a:r>
              <a:rPr lang="ru-RU" b="1" dirty="0" smtClean="0"/>
              <a:t>:</a:t>
            </a:r>
          </a:p>
          <a:p>
            <a:endParaRPr lang="ru-RU" dirty="0"/>
          </a:p>
          <a:p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1043608" y="1700808"/>
            <a:ext cx="7488832" cy="1872208"/>
            <a:chOff x="97055" y="2924944"/>
            <a:chExt cx="4594239" cy="1872208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97055" y="2924944"/>
              <a:ext cx="4572000" cy="1872208"/>
            </a:xfrm>
            <a:prstGeom prst="roundRect">
              <a:avLst/>
            </a:prstGeom>
            <a:gradFill>
              <a:gsLst>
                <a:gs pos="55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19294" y="2924944"/>
              <a:ext cx="4572000" cy="13234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sz="2000" dirty="0" smtClean="0">
                  <a:latin typeface="Monotype Corsiva" panose="03010101010201010101" pitchFamily="66" charset="0"/>
                </a:rPr>
                <a:t>Занятия </a:t>
              </a:r>
              <a:r>
                <a:rPr lang="ru-RU" sz="2000" dirty="0">
                  <a:latin typeface="Monotype Corsiva" panose="03010101010201010101" pitchFamily="66" charset="0"/>
                </a:rPr>
                <a:t>познавательного характера (беседы с детьми, рассказы с показом наглядного </a:t>
              </a:r>
            </a:p>
            <a:p>
              <a:r>
                <a:rPr lang="ru-RU" sz="2000" dirty="0">
                  <a:latin typeface="Monotype Corsiva" panose="03010101010201010101" pitchFamily="66" charset="0"/>
                </a:rPr>
                <a:t>материала). Просматривали презентации о </a:t>
              </a:r>
              <a:r>
                <a:rPr lang="ru-RU" sz="2000" dirty="0" smtClean="0">
                  <a:latin typeface="Monotype Corsiva" panose="03010101010201010101" pitchFamily="66" charset="0"/>
                </a:rPr>
                <a:t>традициях</a:t>
              </a:r>
              <a:r>
                <a:rPr lang="ru-RU" sz="2000" dirty="0">
                  <a:latin typeface="Monotype Corsiva" panose="03010101010201010101" pitchFamily="66" charset="0"/>
                </a:rPr>
                <a:t>, культуре, жизни  народов России, его праздниках и традициях. </a:t>
              </a: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8246">
            <a:off x="862473" y="3715168"/>
            <a:ext cx="216868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154">
            <a:off x="6252972" y="3885270"/>
            <a:ext cx="216868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059" y="3652181"/>
            <a:ext cx="2110367" cy="2846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6051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971600" y="223032"/>
            <a:ext cx="7632848" cy="3331178"/>
            <a:chOff x="971600" y="223032"/>
            <a:chExt cx="7632848" cy="3331178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971600" y="223032"/>
              <a:ext cx="7632848" cy="3331178"/>
              <a:chOff x="97055" y="2924944"/>
              <a:chExt cx="4594239" cy="1872208"/>
            </a:xfrm>
          </p:grpSpPr>
          <p:sp>
            <p:nvSpPr>
              <p:cNvPr id="4" name="Скругленный прямоугольник 3"/>
              <p:cNvSpPr/>
              <p:nvPr/>
            </p:nvSpPr>
            <p:spPr>
              <a:xfrm>
                <a:off x="97055" y="2924944"/>
                <a:ext cx="4572000" cy="1872208"/>
              </a:xfrm>
              <a:prstGeom prst="roundRect">
                <a:avLst/>
              </a:prstGeom>
              <a:gradFill>
                <a:gsLst>
                  <a:gs pos="5500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" name="Прямоугольник 2"/>
              <p:cNvSpPr/>
              <p:nvPr/>
            </p:nvSpPr>
            <p:spPr>
              <a:xfrm>
                <a:off x="119294" y="2924944"/>
                <a:ext cx="4572000" cy="40011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endParaRPr lang="ru-RU" sz="2000" dirty="0">
                  <a:solidFill>
                    <a:srgbClr val="FF0000"/>
                  </a:solidFill>
                  <a:latin typeface="Monotype Corsiva" panose="03010101010201010101" pitchFamily="66" charset="0"/>
                </a:endParaRPr>
              </a:p>
            </p:txBody>
          </p:sp>
        </p:grpSp>
        <p:sp>
          <p:nvSpPr>
            <p:cNvPr id="5" name="Прямоугольник 4"/>
            <p:cNvSpPr/>
            <p:nvPr/>
          </p:nvSpPr>
          <p:spPr>
            <a:xfrm>
              <a:off x="1206097" y="318960"/>
              <a:ext cx="7200801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200" dirty="0" smtClean="0">
                  <a:latin typeface="Monotype Corsiva" panose="03010101010201010101" pitchFamily="66" charset="0"/>
                </a:rPr>
                <a:t>Мы</a:t>
              </a:r>
              <a:r>
                <a:rPr lang="ru-RU" sz="2200" dirty="0">
                  <a:latin typeface="Monotype Corsiva" panose="03010101010201010101" pitchFamily="66" charset="0"/>
                </a:rPr>
                <a:t>, совместно с родителями, ребятами,  знакомились с  русскими народными </a:t>
              </a:r>
              <a:r>
                <a:rPr lang="ru-RU" sz="2200" dirty="0" smtClean="0">
                  <a:latin typeface="Monotype Corsiva" panose="03010101010201010101" pitchFamily="66" charset="0"/>
                </a:rPr>
                <a:t>промыслами</a:t>
              </a:r>
              <a:r>
                <a:rPr lang="ru-RU" sz="2200" dirty="0">
                  <a:latin typeface="Monotype Corsiva" panose="03010101010201010101" pitchFamily="66" charset="0"/>
                </a:rPr>
                <a:t>. Проводились </a:t>
              </a:r>
              <a:r>
                <a:rPr lang="ru-RU" sz="2200" dirty="0" smtClean="0">
                  <a:latin typeface="Monotype Corsiva" panose="03010101010201010101" pitchFamily="66" charset="0"/>
                </a:rPr>
                <a:t>беседы</a:t>
              </a:r>
              <a:r>
                <a:rPr lang="ru-RU" sz="2200" dirty="0">
                  <a:latin typeface="Monotype Corsiva" panose="03010101010201010101" pitchFamily="66" charset="0"/>
                </a:rPr>
                <a:t>, с детьми о народном прикладном искусстве; рассматривали альбомы, </a:t>
              </a:r>
              <a:r>
                <a:rPr lang="ru-RU" sz="2200" dirty="0" smtClean="0">
                  <a:latin typeface="Monotype Corsiva" panose="03010101010201010101" pitchFamily="66" charset="0"/>
                </a:rPr>
                <a:t>фотографии</a:t>
              </a:r>
              <a:r>
                <a:rPr lang="ru-RU" sz="2200" dirty="0">
                  <a:latin typeface="Monotype Corsiva" panose="03010101010201010101" pitchFamily="66" charset="0"/>
                </a:rPr>
                <a:t>, изделия народных промыслов, заучивали стихотворении о народных </a:t>
              </a:r>
            </a:p>
            <a:p>
              <a:r>
                <a:rPr lang="ru-RU" sz="2200" dirty="0">
                  <a:latin typeface="Monotype Corsiva" panose="03010101010201010101" pitchFamily="66" charset="0"/>
                </a:rPr>
                <a:t>промыслах, подбирали пособия и изделия для мини музея «Народные промыслы</a:t>
              </a:r>
              <a:r>
                <a:rPr lang="ru-RU" sz="2200" dirty="0" smtClean="0">
                  <a:latin typeface="Monotype Corsiva" panose="03010101010201010101" pitchFamily="66" charset="0"/>
                </a:rPr>
                <a:t>». Ребята</a:t>
              </a:r>
              <a:r>
                <a:rPr lang="ru-RU" sz="2200" dirty="0">
                  <a:latin typeface="Monotype Corsiva" panose="03010101010201010101" pitchFamily="66" charset="0"/>
                </a:rPr>
                <a:t>, сами расписывали глиняные игрушки, составляли коллаж </a:t>
              </a:r>
              <a:r>
                <a:rPr lang="ru-RU" sz="2200" dirty="0" smtClean="0">
                  <a:latin typeface="Monotype Corsiva" panose="03010101010201010101" pitchFamily="66" charset="0"/>
                </a:rPr>
                <a:t>«Дымковская деревня», расписывали </a:t>
              </a:r>
              <a:r>
                <a:rPr lang="ru-RU" sz="2200" dirty="0">
                  <a:latin typeface="Monotype Corsiva" panose="03010101010201010101" pitchFamily="66" charset="0"/>
                </a:rPr>
                <a:t>закладки для книг</a:t>
              </a:r>
              <a:r>
                <a:rPr lang="ru-RU" sz="2200" dirty="0" smtClean="0">
                  <a:latin typeface="Monotype Corsiva" panose="03010101010201010101" pitchFamily="66" charset="0"/>
                </a:rPr>
                <a:t>. Создавали мини книжки о своей малой Родине.</a:t>
              </a:r>
              <a:endParaRPr lang="ru-RU" sz="2200" dirty="0">
                <a:latin typeface="Monotype Corsiva" panose="03010101010201010101" pitchFamily="66" charset="0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492" y="4667703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2"/>
          <a:stretch/>
        </p:blipFill>
        <p:spPr>
          <a:xfrm>
            <a:off x="0" y="3458281"/>
            <a:ext cx="2664296" cy="1686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0"/>
          <a:stretch/>
        </p:blipFill>
        <p:spPr>
          <a:xfrm>
            <a:off x="2243250" y="4690819"/>
            <a:ext cx="2213772" cy="2025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97" y="3332696"/>
            <a:ext cx="1778277" cy="2371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2702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76672"/>
            <a:ext cx="8363272" cy="2060848"/>
          </a:xfrm>
        </p:spPr>
        <p:txBody>
          <a:bodyPr>
            <a:noAutofit/>
          </a:bodyPr>
          <a:lstStyle/>
          <a:p>
            <a:r>
              <a:rPr lang="ru-RU" sz="2000" dirty="0">
                <a:latin typeface="Monotype Corsiva" panose="03010101010201010101" pitchFamily="66" charset="0"/>
              </a:rPr>
              <a:t>Детям  предлагались  </a:t>
            </a:r>
            <a:r>
              <a:rPr lang="ru-RU" sz="2000" dirty="0" smtClean="0">
                <a:latin typeface="Monotype Corsiva" panose="03010101010201010101" pitchFamily="66" charset="0"/>
              </a:rPr>
              <a:t>раскраски: раскрась «Национальные </a:t>
            </a:r>
            <a:r>
              <a:rPr lang="ru-RU" sz="2000" dirty="0">
                <a:latin typeface="Monotype Corsiva" panose="03010101010201010101" pitchFamily="66" charset="0"/>
              </a:rPr>
              <a:t>костюмы народов России», </a:t>
            </a:r>
            <a:r>
              <a:rPr lang="ru-RU" sz="2000" dirty="0" smtClean="0">
                <a:latin typeface="Monotype Corsiva" panose="03010101010201010101" pitchFamily="66" charset="0"/>
              </a:rPr>
              <a:t> предлагались д. игры </a:t>
            </a:r>
            <a:r>
              <a:rPr lang="ru-RU" sz="2000" dirty="0">
                <a:latin typeface="Monotype Corsiva" panose="03010101010201010101" pitchFamily="66" charset="0"/>
              </a:rPr>
              <a:t>«Одень мальчика и девочку в национальный костюм», </a:t>
            </a:r>
            <a:r>
              <a:rPr lang="ru-RU" sz="2000" dirty="0" smtClean="0">
                <a:latin typeface="Monotype Corsiva" panose="03010101010201010101" pitchFamily="66" charset="0"/>
              </a:rPr>
              <a:t> «</a:t>
            </a:r>
            <a:r>
              <a:rPr lang="ru-RU" sz="2000" dirty="0">
                <a:latin typeface="Monotype Corsiva" panose="03010101010201010101" pitchFamily="66" charset="0"/>
              </a:rPr>
              <a:t>Поставь заплатку на костюм». По данной теме уделялось большое внимание русским </a:t>
            </a:r>
            <a:r>
              <a:rPr lang="ru-RU" sz="2000" dirty="0" smtClean="0">
                <a:latin typeface="Monotype Corsiva" panose="03010101010201010101" pitchFamily="66" charset="0"/>
              </a:rPr>
              <a:t>народным </a:t>
            </a:r>
            <a:r>
              <a:rPr lang="ru-RU" sz="2000" dirty="0">
                <a:latin typeface="Monotype Corsiva" panose="03010101010201010101" pitchFamily="66" charset="0"/>
              </a:rPr>
              <a:t>играм. Ведь в них отражается образ жизни народа, его быт, </a:t>
            </a:r>
            <a:r>
              <a:rPr lang="ru-RU" sz="2000" dirty="0" smtClean="0">
                <a:latin typeface="Monotype Corsiva" panose="03010101010201010101" pitchFamily="66" charset="0"/>
              </a:rPr>
              <a:t>труд, обычаи</a:t>
            </a:r>
            <a:r>
              <a:rPr lang="ru-RU" sz="2000" dirty="0">
                <a:latin typeface="Monotype Corsiva" panose="03010101010201010101" pitchFamily="66" charset="0"/>
              </a:rPr>
              <a:t>. </a:t>
            </a:r>
            <a:r>
              <a:rPr lang="ru-RU" sz="1800" dirty="0">
                <a:latin typeface="Monotype Corsiva" panose="03010101010201010101" pitchFamily="66" charset="0"/>
              </a:rPr>
              <a:t/>
            </a:r>
            <a:br>
              <a:rPr lang="ru-RU" sz="1800" dirty="0">
                <a:latin typeface="Monotype Corsiva" panose="03010101010201010101" pitchFamily="66" charset="0"/>
              </a:rPr>
            </a:br>
            <a:endParaRPr lang="ru-RU" sz="1800" dirty="0">
              <a:latin typeface="Monotype Corsiva" panose="03010101010201010101" pitchFamily="66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68960"/>
            <a:ext cx="3754760" cy="2816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677553"/>
            <a:ext cx="2980953" cy="3974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9132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710" y="188640"/>
            <a:ext cx="8820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Традиции и обычаи русского народа</a:t>
            </a:r>
            <a:endParaRPr lang="ru-RU" sz="2800" b="1" dirty="0">
              <a:latin typeface="Monotype Corsiva" panose="03010101010201010101" pitchFamily="66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Monotype Corsiva" panose="03010101010201010101" pitchFamily="66" charset="0"/>
                <a:ea typeface="Times New Roman" pitchFamily="18" charset="0"/>
                <a:cs typeface="Times New Roman" pitchFamily="18" charset="0"/>
              </a:rPr>
              <a:t>Россия – поистине уникальная страна, которая наряду с высокоразвитой современной культурой бережно хранит традиции своей нации, </a:t>
            </a:r>
            <a:endParaRPr lang="ru-RU" sz="2800" b="1" dirty="0">
              <a:latin typeface="Monotype Corsiva" panose="03010101010201010101" pitchFamily="66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5" r="12555"/>
          <a:stretch>
            <a:fillRect/>
          </a:stretch>
        </p:blipFill>
        <p:spPr>
          <a:xfrm>
            <a:off x="296710" y="2529131"/>
            <a:ext cx="3931492" cy="350125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52400" stA="40000" endPos="98000" dir="5400000" sy="-100000" algn="bl" rotWithShape="0"/>
          </a:effectLst>
          <a:scene3d>
            <a:camera prst="orthographicFront">
              <a:rot lat="18173111" lon="1326997" rev="19373523"/>
            </a:camera>
            <a:lightRig rig="soft" dir="t"/>
          </a:scene3d>
          <a:sp3d extrusionH="95250" prstMaterial="plastic"/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6" r="18416"/>
          <a:stretch>
            <a:fillRect/>
          </a:stretch>
        </p:blipFill>
        <p:spPr>
          <a:xfrm>
            <a:off x="4777027" y="3933056"/>
            <a:ext cx="3969510" cy="353511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52400" stA="40000" endPos="98000" dir="5400000" sy="-100000" algn="bl" rotWithShape="0"/>
          </a:effectLst>
          <a:scene3d>
            <a:camera prst="orthographicFront">
              <a:rot lat="18173111" lon="1326997" rev="19373523"/>
            </a:camera>
            <a:lightRig rig="soft" dir="t"/>
          </a:scene3d>
          <a:sp3d extrusionH="95250" prstMaterial="plastic"/>
        </p:spPr>
      </p:pic>
      <p:pic>
        <p:nvPicPr>
          <p:cNvPr id="9" name="Рисунок 8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3" r="10993"/>
          <a:stretch>
            <a:fillRect/>
          </a:stretch>
        </p:blipFill>
        <p:spPr>
          <a:xfrm>
            <a:off x="3679378" y="1484784"/>
            <a:ext cx="3648753" cy="3249455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152400" stA="40000" endPos="98000" dir="5400000" sy="-100000" algn="bl" rotWithShape="0"/>
          </a:effectLst>
          <a:scene3d>
            <a:camera prst="orthographicFront">
              <a:rot lat="18173111" lon="1326997" rev="19373523"/>
            </a:camera>
            <a:lightRig rig="soft" dir="t"/>
          </a:scene3d>
          <a:sp3d extrusionH="95250" prstMaterial="plastic"/>
        </p:spPr>
      </p:pic>
    </p:spTree>
    <p:extLst>
      <p:ext uri="{BB962C8B-B14F-4D97-AF65-F5344CB8AC3E}">
        <p14:creationId xmlns:p14="http://schemas.microsoft.com/office/powerpoint/2010/main" val="1964652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40197"/>
            <a:ext cx="8640960" cy="267765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        Важной </a:t>
            </a:r>
            <a:r>
              <a:rPr lang="ru-RU" sz="2400" dirty="0">
                <a:latin typeface="Monotype Corsiva" panose="03010101010201010101" pitchFamily="66" charset="0"/>
              </a:rPr>
              <a:t>ценностью была и остается для русского человека семья. Издавна считалось важным знать и помнить собственный род. </a:t>
            </a:r>
            <a:r>
              <a:rPr lang="ru-RU" sz="2400" dirty="0" smtClean="0">
                <a:latin typeface="Monotype Corsiva" panose="03010101010201010101" pitchFamily="66" charset="0"/>
              </a:rPr>
              <a:t>Дети нашей группы пробовали рисовать «</a:t>
            </a:r>
            <a:r>
              <a:rPr lang="ru-RU" sz="2400" dirty="0">
                <a:latin typeface="Monotype Corsiva" panose="03010101010201010101" pitchFamily="66" charset="0"/>
              </a:rPr>
              <a:t>родовое древо». Нередко в честь дедов либо бабушек называли новорожденных, проявляя тем самым уважение к своим старшим родственникам.</a:t>
            </a:r>
          </a:p>
          <a:p>
            <a:pPr algn="ctr"/>
            <a:r>
              <a:rPr lang="ru-RU" sz="2400" dirty="0">
                <a:latin typeface="Monotype Corsiva" panose="03010101010201010101" pitchFamily="66" charset="0"/>
              </a:rPr>
              <a:t>Передача через поколения семейных реликвий – ещё одна важная традиция у русских.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23355"/>
            <a:ext cx="3168352" cy="362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http://fony-kartinki.ru/_ph/114/2/75030473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955" y="3185720"/>
            <a:ext cx="4354620" cy="330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354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741</Words>
  <Application>Microsoft Office PowerPoint</Application>
  <PresentationFormat>Экран (4:3)</PresentationFormat>
  <Paragraphs>31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Детям  предлагались  раскраски: раскрась «Национальные костюмы народов России»,  предлагались д. игры «Одень мальчика и девочку в национальный костюм»,  «Поставь заплатку на костюм». По данной теме уделялось большое внимание русским народным играм. Ведь в них отражается образ жизни народа, его быт, труд, обычаи.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User</cp:lastModifiedBy>
  <cp:revision>44</cp:revision>
  <dcterms:created xsi:type="dcterms:W3CDTF">2020-03-26T11:02:59Z</dcterms:created>
  <dcterms:modified xsi:type="dcterms:W3CDTF">2025-03-28T09:01:22Z</dcterms:modified>
</cp:coreProperties>
</file>