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70" r:id="rId7"/>
    <p:sldId id="266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B437527-E49D-4A8E-ADC0-17FD75B06552}">
          <p14:sldIdLst>
            <p14:sldId id="256"/>
            <p14:sldId id="257"/>
            <p14:sldId id="269"/>
            <p14:sldId id="258"/>
            <p14:sldId id="259"/>
            <p14:sldId id="270"/>
            <p14:sldId id="266"/>
            <p14:sldId id="271"/>
            <p14:sldId id="272"/>
            <p14:sldId id="273"/>
            <p14:sldId id="274"/>
            <p14:sldId id="275"/>
            <p14:sldId id="276"/>
            <p14:sldId id="277"/>
            <p14:sldId id="268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8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82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70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37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99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13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7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58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97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84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07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05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14143-B0B2-4F97-9D0E-49DDC05F3C42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30E96-60E6-4DFB-91B7-53B804547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01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68065" y="4536995"/>
            <a:ext cx="3805083" cy="1259121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Подготовила воспитатель </a:t>
            </a:r>
          </a:p>
          <a:p>
            <a:r>
              <a:rPr lang="ru-RU" b="1" dirty="0" err="1">
                <a:solidFill>
                  <a:srgbClr val="C00000"/>
                </a:solidFill>
              </a:rPr>
              <a:t>Атаян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К. Ю.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72497" y="2967335"/>
            <a:ext cx="818017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С</a:t>
            </a:r>
            <a:r>
              <a:rPr lang="ru-RU" sz="32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еминар- практикум</a:t>
            </a:r>
          </a:p>
          <a:p>
            <a:pPr algn="ctr"/>
            <a:r>
              <a:rPr lang="ru-RU" sz="32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«Театрализованная деятельность</a:t>
            </a:r>
            <a:r>
              <a:rPr lang="en-US" sz="32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в детском саду</a:t>
            </a:r>
            <a:r>
              <a:rPr lang="en-US" sz="32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»</a:t>
            </a:r>
            <a:endParaRPr lang="ru-RU" sz="3200" b="0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27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III </a:t>
            </a:r>
            <a:r>
              <a:rPr lang="ru-RU" sz="3200" b="1" dirty="0" smtClean="0">
                <a:solidFill>
                  <a:srgbClr val="010101"/>
                </a:solidFill>
                <a:latin typeface="Segoe UI"/>
                <a:ea typeface="Times New Roman"/>
              </a:rPr>
              <a:t>раунд</a:t>
            </a:r>
            <a:r>
              <a:rPr lang="ru-RU" sz="3200" b="1" dirty="0" smtClean="0">
                <a:solidFill>
                  <a:srgbClr val="010101"/>
                </a:solidFill>
                <a:latin typeface="Segoe UI"/>
                <a:ea typeface="Times New Roman"/>
              </a:rPr>
              <a:t>:</a:t>
            </a:r>
          </a:p>
          <a:p>
            <a:pPr>
              <a:spcAft>
                <a:spcPts val="1200"/>
              </a:spcAft>
            </a:pP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 Игра-пантомима «Отгадай сказку».</a:t>
            </a:r>
            <a:endParaRPr lang="ru-RU" sz="3200" b="1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 У вас на столах лежат листочки с названиями сказок, которые я предлагаю вам показать с помощью средств пантомимы. Одна команда показывает, а вторая команда отгадывает сказку.</a:t>
            </a:r>
            <a:endParaRPr lang="ru-RU" sz="3200" b="1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endParaRPr lang="ru-RU" sz="32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143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ru-RU" sz="3200" b="1" dirty="0" smtClean="0">
                <a:solidFill>
                  <a:srgbClr val="010101"/>
                </a:solidFill>
                <a:latin typeface="Segoe UI"/>
                <a:ea typeface="Times New Roman"/>
              </a:rPr>
              <a:t>   IV </a:t>
            </a: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раунд «Решение педагогических </a:t>
            </a:r>
            <a:r>
              <a:rPr lang="ru-RU" sz="3200" b="1" dirty="0" smtClean="0">
                <a:solidFill>
                  <a:srgbClr val="010101"/>
                </a:solidFill>
                <a:latin typeface="Segoe UI"/>
                <a:ea typeface="Times New Roman"/>
              </a:rPr>
              <a:t> ситуаций</a:t>
            </a: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».</a:t>
            </a:r>
            <a:endParaRPr lang="ru-RU" sz="3200" b="1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endParaRPr lang="ru-RU" sz="32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680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1</a:t>
            </a: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. Кушак + Утюги + Книжка + Мочалка + Крокодил =?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2</a:t>
            </a: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. Мельница + Король + Людоед + Заяц + Мышь =?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        </a:t>
            </a: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1</a:t>
            </a: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. Санки + Розы + Олень + Ворон + Девочка =?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2</a:t>
            </a: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. Зеркало + Терем + Пёс + Яблоко + Гроб </a:t>
            </a: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=?</a:t>
            </a:r>
            <a:endParaRPr lang="ru-RU" sz="3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8153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VI раунд «Методическая копилка».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   Каждая команда по очереди перечисляет формы работы с родителями, которые вы используете по театрализованной деятельности. Побеждает та команда, которая последней называет форму работы. </a:t>
            </a:r>
            <a:endParaRPr lang="ru-RU" sz="3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878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Подведение итогов: Что мы должны вынести из нашей </a:t>
            </a: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сегодняшнего семинара?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solidFill>
                  <a:srgbClr val="010101"/>
                </a:solidFill>
                <a:latin typeface="Segoe UI"/>
                <a:ea typeface="Times New Roman"/>
              </a:rPr>
              <a:t>Занимаясь </a:t>
            </a:r>
            <a:r>
              <a:rPr lang="ru-RU" sz="3200" dirty="0">
                <a:solidFill>
                  <a:srgbClr val="010101"/>
                </a:solidFill>
                <a:latin typeface="Segoe UI"/>
                <a:ea typeface="Times New Roman"/>
              </a:rPr>
              <a:t>с детьми театром, мы ставим перед собой цель – сделать жизнь наших детей интересной и содержательной, наполнить ее яркими впечатлениями, интересными делами, радостью творчества. Мы стремимся к тому, чтобы навыки, полученные в театрализованной деятельности дети смогли использовать в повседневной жизни.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endParaRPr lang="ru-RU" sz="3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264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77916"/>
            <a:ext cx="10515600" cy="2399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          </a:t>
            </a:r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</a:rPr>
              <a:t>Спасибо за внимание!</a:t>
            </a:r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5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49905"/>
            <a:ext cx="10515600" cy="3477127"/>
          </a:xfrm>
        </p:spPr>
        <p:txBody>
          <a:bodyPr>
            <a:normAutofit fontScale="90000"/>
          </a:bodyPr>
          <a:lstStyle/>
          <a:p>
            <a:pPr>
              <a:spcAft>
                <a:spcPts val="1200"/>
              </a:spcAft>
            </a:pPr>
            <a:r>
              <a:rPr lang="ru-RU" dirty="0"/>
              <a:t>   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 </a:t>
            </a:r>
            <a:r>
              <a:rPr lang="ru-RU" sz="4000" b="1" dirty="0">
                <a:solidFill>
                  <a:srgbClr val="010101"/>
                </a:solidFill>
                <a:latin typeface="Segoe UI"/>
                <a:ea typeface="Times New Roman"/>
              </a:rPr>
              <a:t>Цель:</a:t>
            </a:r>
            <a:r>
              <a:rPr lang="ru-RU" sz="4000" b="1" dirty="0">
                <a:latin typeface="Times New Roman"/>
                <a:ea typeface="Times New Roman"/>
              </a:rPr>
              <a:t/>
            </a:r>
            <a:br>
              <a:rPr lang="ru-RU" sz="4000" b="1" dirty="0">
                <a:latin typeface="Times New Roman"/>
                <a:ea typeface="Times New Roman"/>
              </a:rPr>
            </a:br>
            <a:r>
              <a:rPr lang="ru-RU" sz="4000" b="1" dirty="0">
                <a:solidFill>
                  <a:srgbClr val="010101"/>
                </a:solidFill>
                <a:latin typeface="Segoe UI"/>
                <a:ea typeface="Times New Roman"/>
              </a:rPr>
              <a:t>Систематизация знаний педагогов по организации театрализованной деятельности детей дошкольного возраста.</a:t>
            </a:r>
            <a:r>
              <a:rPr lang="ru-RU" sz="4000" b="1" dirty="0">
                <a:latin typeface="Times New Roman"/>
                <a:ea typeface="Times New Roman"/>
              </a:rPr>
              <a:t/>
            </a:r>
            <a:br>
              <a:rPr lang="ru-RU" sz="4000" b="1" dirty="0">
                <a:latin typeface="Times New Roman"/>
                <a:ea typeface="Times New Roman"/>
              </a:rPr>
            </a:br>
            <a:r>
              <a:rPr lang="ru-RU" sz="4000" b="1" dirty="0">
                <a:solidFill>
                  <a:srgbClr val="010101"/>
                </a:solidFill>
                <a:latin typeface="Segoe UI"/>
                <a:ea typeface="Times New Roman"/>
              </a:rPr>
              <a:t>Задачи:</a:t>
            </a:r>
            <a:r>
              <a:rPr lang="ru-RU" sz="4000" b="1" dirty="0">
                <a:latin typeface="Times New Roman"/>
                <a:ea typeface="Times New Roman"/>
              </a:rPr>
              <a:t/>
            </a:r>
            <a:br>
              <a:rPr lang="ru-RU" sz="4000" b="1" dirty="0">
                <a:latin typeface="Times New Roman"/>
                <a:ea typeface="Times New Roman"/>
              </a:rPr>
            </a:br>
            <a:r>
              <a:rPr lang="ru-RU" sz="4000" b="1" dirty="0">
                <a:solidFill>
                  <a:srgbClr val="010101"/>
                </a:solidFill>
                <a:latin typeface="Segoe UI"/>
                <a:ea typeface="Times New Roman"/>
              </a:rPr>
              <a:t>1. Способствовать активизации имеющихся у воспитателей теоретических знаний, практических умений и навыков.</a:t>
            </a:r>
            <a:r>
              <a:rPr lang="ru-RU" sz="4000" b="1" dirty="0">
                <a:latin typeface="Times New Roman"/>
                <a:ea typeface="Times New Roman"/>
              </a:rPr>
              <a:t/>
            </a:r>
            <a:br>
              <a:rPr lang="ru-RU" sz="4000" b="1" dirty="0">
                <a:latin typeface="Times New Roman"/>
                <a:ea typeface="Times New Roman"/>
              </a:rPr>
            </a:br>
            <a:r>
              <a:rPr lang="ru-RU" sz="4000" b="1" dirty="0">
                <a:solidFill>
                  <a:srgbClr val="010101"/>
                </a:solidFill>
                <a:latin typeface="Segoe UI"/>
                <a:ea typeface="Times New Roman"/>
              </a:rPr>
              <a:t>2. Сплочение коллектива и построение эффективного командного взаимодействия.</a:t>
            </a:r>
            <a:r>
              <a:rPr lang="ru-RU" sz="4000" b="1" dirty="0">
                <a:latin typeface="Times New Roman"/>
                <a:ea typeface="Times New Roman"/>
              </a:rPr>
              <a:t/>
            </a:r>
            <a:br>
              <a:rPr lang="ru-RU" sz="4000" b="1" dirty="0">
                <a:latin typeface="Times New Roman"/>
                <a:ea typeface="Times New Roman"/>
              </a:rPr>
            </a:br>
            <a:r>
              <a:rPr lang="ru-RU" sz="4000" b="1" dirty="0">
                <a:solidFill>
                  <a:srgbClr val="010101"/>
                </a:solidFill>
                <a:latin typeface="Segoe UI"/>
                <a:ea typeface="Times New Roman"/>
              </a:rPr>
              <a:t>3. Снятие эмоционального напряжения.</a:t>
            </a:r>
            <a:r>
              <a:rPr lang="ru-RU" b="1" dirty="0">
                <a:latin typeface="Times New Roman"/>
                <a:ea typeface="Times New Roman"/>
              </a:rPr>
              <a:t/>
            </a:r>
            <a:br>
              <a:rPr lang="ru-RU" b="1" dirty="0">
                <a:latin typeface="Times New Roman"/>
                <a:ea typeface="Times New Roman"/>
              </a:rPr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75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49905"/>
            <a:ext cx="10515600" cy="3477127"/>
          </a:xfrm>
        </p:spPr>
        <p:txBody>
          <a:bodyPr>
            <a:normAutofit fontScale="90000"/>
          </a:bodyPr>
          <a:lstStyle/>
          <a:p>
            <a:r>
              <a:rPr lang="ru-RU" dirty="0"/>
              <a:t>   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 </a:t>
            </a:r>
            <a:r>
              <a:rPr lang="ru-RU" i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Театр – это волшебный мир! Он дает уроки красоты, морали и нравственности. А чем они богаче, тем успешнее идет развитие духовного мира детей.</a:t>
            </a:r>
            <a:br>
              <a:rPr lang="ru-RU" i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 i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Борис Михайлович Теплов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3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9589" y="365125"/>
            <a:ext cx="9793705" cy="1325563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Значение театрализованной деятельности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95664" y="1690688"/>
            <a:ext cx="10021980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сформировать правильную модель поведения в современном мире;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повысить общую культуру ребенка, приобщать к духовным ценностям;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совершенствовать речь ребенка, активизировать словарь, совершенствовать звуковую культуру речи, ее интонационный строй; улучшают диалогическая речь, ее грамматический строй;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-познакомить ребенка с детской литературой, музыкой, изобразительным искусством, правилами этикета, обрядами, традициями, привить устойчивый интерес;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дает элементарные представления о видах театра;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совершенствовать навык воплощать в игре определенные переживания, побуждать к созданию новых образов, побуждать к мышлению;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творчески относиться к любому делу, умение общаться со сверстниками и взрослыми, развитию сценического творчества, музыкальных и артистических способностей детей;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развивает навыки публичного выступления и творческого содружества.</a:t>
            </a:r>
          </a:p>
          <a:p>
            <a:r>
              <a:rPr lang="ru-RU" sz="2000" dirty="0">
                <a:solidFill>
                  <a:srgbClr val="00206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62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838200" y="221226"/>
            <a:ext cx="10515600" cy="6468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Calibri Light"/>
                <a:ea typeface="+mj-ea"/>
                <a:cs typeface="+mj-cs"/>
              </a:rPr>
              <a:t>         Роль </a:t>
            </a:r>
            <a:r>
              <a:rPr lang="ru-RU" sz="4400" b="1" dirty="0">
                <a:solidFill>
                  <a:srgbClr val="002060"/>
                </a:solidFill>
                <a:latin typeface="Calibri Light"/>
                <a:ea typeface="+mj-ea"/>
                <a:cs typeface="+mj-cs"/>
              </a:rPr>
              <a:t>педагога в организации                                     </a:t>
            </a:r>
            <a:r>
              <a:rPr lang="ru-RU" sz="4400" b="1" dirty="0" smtClean="0">
                <a:solidFill>
                  <a:srgbClr val="002060"/>
                </a:solidFill>
                <a:latin typeface="Calibri Light"/>
                <a:ea typeface="+mj-ea"/>
                <a:cs typeface="+mj-cs"/>
              </a:rPr>
              <a:t>      театрализованной деятельности:</a:t>
            </a:r>
          </a:p>
          <a:p>
            <a:pPr lvl="0"/>
            <a:r>
              <a:rPr lang="ru-RU" sz="2600" dirty="0">
                <a:solidFill>
                  <a:prstClr val="black"/>
                </a:solidFill>
              </a:rPr>
              <a:t>- создавать условия для развития творческой активности детей в театрализованной деятельности (поощрять исполнительское творчество, развивать способность свободно и раскрепощено держаться при выступлении, побуждать к импровизации средствами мимики, выразительных движений и интонации и т.д.);</a:t>
            </a:r>
          </a:p>
          <a:p>
            <a:pPr lvl="0"/>
            <a:r>
              <a:rPr lang="ru-RU" sz="2600" dirty="0">
                <a:solidFill>
                  <a:prstClr val="black"/>
                </a:solidFill>
              </a:rPr>
              <a:t>- приобщать детей к театральной культуре (знакомить с устройством театра, театральными жанрами, с разными видами кукольных театров);</a:t>
            </a:r>
          </a:p>
          <a:p>
            <a:pPr lvl="0"/>
            <a:r>
              <a:rPr lang="ru-RU" sz="2600" dirty="0">
                <a:solidFill>
                  <a:prstClr val="black"/>
                </a:solidFill>
              </a:rPr>
              <a:t>- обеспечивать взаимосвязь театрализованной с другими видами деятельности в едином педагогическом процессе;</a:t>
            </a:r>
          </a:p>
          <a:p>
            <a:pPr lvl="0"/>
            <a:r>
              <a:rPr lang="ru-RU" sz="2600" dirty="0">
                <a:solidFill>
                  <a:prstClr val="black"/>
                </a:solidFill>
              </a:rPr>
              <a:t>-создавать условия для совместной театрализованной деятельности детей и взрослых.</a:t>
            </a:r>
          </a:p>
          <a:p>
            <a:pPr marL="0" indent="0">
              <a:buNone/>
            </a:pP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4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 </a:t>
            </a:r>
            <a:r>
              <a:rPr lang="ru-RU" b="1" dirty="0">
                <a:solidFill>
                  <a:srgbClr val="002060"/>
                </a:solidFill>
              </a:rPr>
              <a:t>Классификация театрализованных игр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838200" y="1359568"/>
            <a:ext cx="10515600" cy="532999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драматизация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 </a:t>
            </a:r>
            <a:endParaRPr lang="ru-RU" dirty="0"/>
          </a:p>
          <a:p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игры-имитации образов животных, людей, литературных персонажей;</a:t>
            </a:r>
          </a:p>
          <a:p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ролевые диалоги на основе текста;</a:t>
            </a:r>
          </a:p>
          <a:p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инсценировки произведений;</a:t>
            </a:r>
          </a:p>
          <a:p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постановки спектаклей по одному или нескольким произведениям;</a:t>
            </a:r>
          </a:p>
          <a:p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игры-импровизации с разыгрыванием сюжета без предварительной подготовки.</a:t>
            </a: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режиссёрская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b="1" dirty="0"/>
              <a:t>сюжетно-ролевые</a:t>
            </a:r>
            <a:r>
              <a:rPr lang="ru-RU" dirty="0"/>
              <a:t> (творческие) и </a:t>
            </a:r>
            <a:r>
              <a:rPr lang="ru-RU" b="1" dirty="0"/>
              <a:t>игры с правилами</a:t>
            </a:r>
            <a:r>
              <a:rPr lang="ru-RU" dirty="0"/>
              <a:t>.</a:t>
            </a:r>
          </a:p>
          <a:p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00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Театрализованная деятельность совместно с другими занятиями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Театрализованная игра на </a:t>
            </a:r>
            <a:r>
              <a:rPr lang="ru-RU" i="1" dirty="0" smtClean="0"/>
              <a:t>занятиях</a:t>
            </a:r>
          </a:p>
          <a:p>
            <a:r>
              <a:rPr lang="ru-RU" i="1" dirty="0" smtClean="0"/>
              <a:t>Свободная </a:t>
            </a:r>
            <a:r>
              <a:rPr lang="ru-RU" i="1" dirty="0"/>
              <a:t>совместная деятельность детей и </a:t>
            </a:r>
            <a:r>
              <a:rPr lang="ru-RU" i="1" dirty="0" smtClean="0"/>
              <a:t>взрослых</a:t>
            </a:r>
          </a:p>
          <a:p>
            <a:r>
              <a:rPr lang="ru-RU" i="1" dirty="0"/>
              <a:t>Театрализованная игра в самостоятельной деятельности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7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ru-RU" b="1" dirty="0">
                <a:solidFill>
                  <a:srgbClr val="010101"/>
                </a:solidFill>
                <a:latin typeface="Segoe UI"/>
                <a:ea typeface="Times New Roman"/>
              </a:rPr>
              <a:t>I раунд «Разминка</a:t>
            </a:r>
            <a:r>
              <a:rPr lang="ru-RU" b="1" dirty="0" smtClean="0">
                <a:solidFill>
                  <a:srgbClr val="010101"/>
                </a:solidFill>
                <a:latin typeface="Segoe UI"/>
                <a:ea typeface="Times New Roman"/>
              </a:rPr>
              <a:t>».</a:t>
            </a:r>
          </a:p>
          <a:p>
            <a:pPr marL="0" indent="0">
              <a:spcAft>
                <a:spcPts val="1200"/>
              </a:spcAft>
              <a:buNone/>
            </a:pPr>
            <a:endParaRPr lang="ru-RU" b="1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r>
              <a:rPr lang="ru-RU" b="1" dirty="0">
                <a:solidFill>
                  <a:srgbClr val="010101"/>
                </a:solidFill>
                <a:latin typeface="Segoe UI"/>
                <a:ea typeface="Times New Roman"/>
              </a:rPr>
              <a:t>        Командам нужно вспомнить названия сказок с помощью подсказок - загадок:</a:t>
            </a:r>
            <a:endParaRPr lang="ru-RU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180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II раунд  «Мозговой штурм».</a:t>
            </a:r>
            <a:endParaRPr lang="ru-RU" sz="3200" b="1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r>
              <a:rPr lang="ru-RU" sz="3200" b="1" dirty="0">
                <a:solidFill>
                  <a:srgbClr val="010101"/>
                </a:solidFill>
                <a:latin typeface="Segoe UI"/>
                <a:ea typeface="Times New Roman"/>
              </a:rPr>
              <a:t>1. На какие две основные группы можно разделить все виды  театрализованных игр?</a:t>
            </a:r>
            <a:endParaRPr lang="ru-RU" sz="3200" b="1" dirty="0">
              <a:latin typeface="Times New Roman"/>
              <a:ea typeface="Times New Roman"/>
            </a:endParaRPr>
          </a:p>
          <a:p>
            <a:pPr>
              <a:spcAft>
                <a:spcPts val="1200"/>
              </a:spcAft>
            </a:pPr>
            <a:endParaRPr lang="ru-RU" sz="32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764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203</Words>
  <Application>Microsoft Office PowerPoint</Application>
  <PresentationFormat>Произвольный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    Цель: Систематизация знаний педагогов по организации театрализованной деятельности детей дошкольного возраста. Задачи: 1. Способствовать активизации имеющихся у воспитателей теоретических знаний, практических умений и навыков. 2. Сплочение коллектива и построение эффективного командного взаимодействия. 3. Снятие эмоционального напряжения.   </vt:lpstr>
      <vt:lpstr>    Театр – это волшебный мир! Он дает уроки красоты, морали и нравственности. А чем они богаче, тем успешнее идет развитие духовного мира детей. Борис Михайлович Теплов   </vt:lpstr>
      <vt:lpstr>Значение театрализованной деятельности </vt:lpstr>
      <vt:lpstr> </vt:lpstr>
      <vt:lpstr> Классификация театрализованных игр</vt:lpstr>
      <vt:lpstr>. Театрализованная деятельность совместно с другими занятиями</vt:lpstr>
      <vt:lpstr>. </vt:lpstr>
      <vt:lpstr>. </vt:lpstr>
      <vt:lpstr>. </vt:lpstr>
      <vt:lpstr>. </vt:lpstr>
      <vt:lpstr>. </vt:lpstr>
      <vt:lpstr>. </vt:lpstr>
      <vt:lpstr>.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</dc:creator>
  <cp:lastModifiedBy>Admin</cp:lastModifiedBy>
  <cp:revision>23</cp:revision>
  <dcterms:created xsi:type="dcterms:W3CDTF">2020-10-04T16:14:31Z</dcterms:created>
  <dcterms:modified xsi:type="dcterms:W3CDTF">2025-03-13T09:03:40Z</dcterms:modified>
</cp:coreProperties>
</file>