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0" r:id="rId12"/>
    <p:sldId id="268" r:id="rId13"/>
    <p:sldId id="274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4663" indent="-17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49325" indent="-34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23988" indent="-52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98650" indent="-698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2FDF7"/>
    <a:srgbClr val="800040"/>
    <a:srgbClr val="FF0080"/>
    <a:srgbClr val="7CA255"/>
    <a:srgbClr val="ADADAD"/>
    <a:srgbClr val="FFFFFF"/>
    <a:srgbClr val="000000"/>
    <a:srgbClr val="A2CD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132" autoAdjust="0"/>
    <p:restoredTop sz="91734" autoAdjust="0"/>
  </p:normalViewPr>
  <p:slideViewPr>
    <p:cSldViewPr snapToObjects="1">
      <p:cViewPr>
        <p:scale>
          <a:sx n="66" d="100"/>
          <a:sy n="66" d="100"/>
        </p:scale>
        <p:origin x="-3108" y="-1194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083007-3E13-4035-AC17-9A8C86AD7D7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436B80-93D4-4015-B31D-D920CA1AFF2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746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493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239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986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373507" algn="l" defTabSz="949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48209" algn="l" defTabSz="949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2910" algn="l" defTabSz="949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97612" algn="l" defTabSz="9494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79763D-44FF-40A1-ABA0-44BAA1C0C946}" type="slidenum">
              <a:rPr lang="en-US" altLang="ru-RU" smtClean="0"/>
              <a:pPr/>
              <a:t>1</a:t>
            </a:fld>
            <a:endParaRPr lang="en-US" alt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79763D-44FF-40A1-ABA0-44BAA1C0C946}" type="slidenum">
              <a:rPr lang="en-US" altLang="ru-RU" smtClean="0"/>
              <a:pPr/>
              <a:t>2</a:t>
            </a:fld>
            <a:endParaRPr lang="en-US" alt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eagull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90513"/>
            <a:ext cx="91440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1196976"/>
            <a:ext cx="7772401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2952751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20154-EC75-437E-9994-BED960C2995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C454A-71A6-4264-946E-6BD5D87D81C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0260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199" y="274640"/>
            <a:ext cx="6019800" cy="50260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769BA-28A3-4A47-9979-ABB066024A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1" y="1600202"/>
            <a:ext cx="8229600" cy="3700464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0EEA-EA89-4996-B273-AF6CE5D2714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37004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37004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D994B-977D-4E92-8F6A-97AD0B80AD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9124-E8D1-427E-995C-B3E05F61640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1" cy="1362074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1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4702" indent="0">
              <a:buNone/>
              <a:defRPr sz="1900"/>
            </a:lvl2pPr>
            <a:lvl3pPr marL="949403" indent="0">
              <a:buNone/>
              <a:defRPr sz="1600"/>
            </a:lvl3pPr>
            <a:lvl4pPr marL="1424105" indent="0">
              <a:buNone/>
              <a:defRPr sz="1400"/>
            </a:lvl4pPr>
            <a:lvl5pPr marL="1898806" indent="0">
              <a:buNone/>
              <a:defRPr sz="1400"/>
            </a:lvl5pPr>
            <a:lvl6pPr marL="2373507" indent="0">
              <a:buNone/>
              <a:defRPr sz="1400"/>
            </a:lvl6pPr>
            <a:lvl7pPr marL="2848209" indent="0">
              <a:buNone/>
              <a:defRPr sz="1400"/>
            </a:lvl7pPr>
            <a:lvl8pPr marL="3322910" indent="0">
              <a:buNone/>
              <a:defRPr sz="1400"/>
            </a:lvl8pPr>
            <a:lvl9pPr marL="379761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1A8F-4C70-48EA-8FC0-8050DA8EB6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37004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37004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E166C-8FC2-4D2C-B56A-A1E1F2CE32D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4702" indent="0">
              <a:buNone/>
              <a:defRPr sz="2100" b="1"/>
            </a:lvl2pPr>
            <a:lvl3pPr marL="949403" indent="0">
              <a:buNone/>
              <a:defRPr sz="1900" b="1"/>
            </a:lvl3pPr>
            <a:lvl4pPr marL="1424105" indent="0">
              <a:buNone/>
              <a:defRPr sz="1600" b="1"/>
            </a:lvl4pPr>
            <a:lvl5pPr marL="1898806" indent="0">
              <a:buNone/>
              <a:defRPr sz="1600" b="1"/>
            </a:lvl5pPr>
            <a:lvl6pPr marL="2373507" indent="0">
              <a:buNone/>
              <a:defRPr sz="1600" b="1"/>
            </a:lvl6pPr>
            <a:lvl7pPr marL="2848209" indent="0">
              <a:buNone/>
              <a:defRPr sz="1600" b="1"/>
            </a:lvl7pPr>
            <a:lvl8pPr marL="3322910" indent="0">
              <a:buNone/>
              <a:defRPr sz="1600" b="1"/>
            </a:lvl8pPr>
            <a:lvl9pPr marL="37976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4702" indent="0">
              <a:buNone/>
              <a:defRPr sz="2100" b="1"/>
            </a:lvl2pPr>
            <a:lvl3pPr marL="949403" indent="0">
              <a:buNone/>
              <a:defRPr sz="1900" b="1"/>
            </a:lvl3pPr>
            <a:lvl4pPr marL="1424105" indent="0">
              <a:buNone/>
              <a:defRPr sz="1600" b="1"/>
            </a:lvl4pPr>
            <a:lvl5pPr marL="1898806" indent="0">
              <a:buNone/>
              <a:defRPr sz="1600" b="1"/>
            </a:lvl5pPr>
            <a:lvl6pPr marL="2373507" indent="0">
              <a:buNone/>
              <a:defRPr sz="1600" b="1"/>
            </a:lvl6pPr>
            <a:lvl7pPr marL="2848209" indent="0">
              <a:buNone/>
              <a:defRPr sz="1600" b="1"/>
            </a:lvl7pPr>
            <a:lvl8pPr marL="3322910" indent="0">
              <a:buNone/>
              <a:defRPr sz="1600" b="1"/>
            </a:lvl8pPr>
            <a:lvl9pPr marL="37976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3319C-5410-4041-87BD-DCEA9C762BF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4042-0E83-475E-BA39-B642C7C93B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E5B0-8219-412F-8B8B-7134BB617B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74702" indent="0">
              <a:buNone/>
              <a:defRPr sz="1200"/>
            </a:lvl2pPr>
            <a:lvl3pPr marL="949403" indent="0">
              <a:buNone/>
              <a:defRPr sz="1000"/>
            </a:lvl3pPr>
            <a:lvl4pPr marL="1424105" indent="0">
              <a:buNone/>
              <a:defRPr sz="900"/>
            </a:lvl4pPr>
            <a:lvl5pPr marL="1898806" indent="0">
              <a:buNone/>
              <a:defRPr sz="900"/>
            </a:lvl5pPr>
            <a:lvl6pPr marL="2373507" indent="0">
              <a:buNone/>
              <a:defRPr sz="900"/>
            </a:lvl6pPr>
            <a:lvl7pPr marL="2848209" indent="0">
              <a:buNone/>
              <a:defRPr sz="900"/>
            </a:lvl7pPr>
            <a:lvl8pPr marL="3322910" indent="0">
              <a:buNone/>
              <a:defRPr sz="900"/>
            </a:lvl8pPr>
            <a:lvl9pPr marL="37976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32134-34B5-4E6B-8B60-4EDFDE6248B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4702" indent="0">
              <a:buNone/>
              <a:defRPr sz="2900"/>
            </a:lvl2pPr>
            <a:lvl3pPr marL="949403" indent="0">
              <a:buNone/>
              <a:defRPr sz="2400"/>
            </a:lvl3pPr>
            <a:lvl4pPr marL="1424105" indent="0">
              <a:buNone/>
              <a:defRPr sz="2100"/>
            </a:lvl4pPr>
            <a:lvl5pPr marL="1898806" indent="0">
              <a:buNone/>
              <a:defRPr sz="2100"/>
            </a:lvl5pPr>
            <a:lvl6pPr marL="2373507" indent="0">
              <a:buNone/>
              <a:defRPr sz="2100"/>
            </a:lvl6pPr>
            <a:lvl7pPr marL="2848209" indent="0">
              <a:buNone/>
              <a:defRPr sz="2100"/>
            </a:lvl7pPr>
            <a:lvl8pPr marL="3322910" indent="0">
              <a:buNone/>
              <a:defRPr sz="2100"/>
            </a:lvl8pPr>
            <a:lvl9pPr marL="3797612" indent="0">
              <a:buNone/>
              <a:defRPr sz="2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74702" indent="0">
              <a:buNone/>
              <a:defRPr sz="1200"/>
            </a:lvl2pPr>
            <a:lvl3pPr marL="949403" indent="0">
              <a:buNone/>
              <a:defRPr sz="1000"/>
            </a:lvl3pPr>
            <a:lvl4pPr marL="1424105" indent="0">
              <a:buNone/>
              <a:defRPr sz="900"/>
            </a:lvl4pPr>
            <a:lvl5pPr marL="1898806" indent="0">
              <a:buNone/>
              <a:defRPr sz="900"/>
            </a:lvl5pPr>
            <a:lvl6pPr marL="2373507" indent="0">
              <a:buNone/>
              <a:defRPr sz="900"/>
            </a:lvl6pPr>
            <a:lvl7pPr marL="2848209" indent="0">
              <a:buNone/>
              <a:defRPr sz="900"/>
            </a:lvl7pPr>
            <a:lvl8pPr marL="3322910" indent="0">
              <a:buNone/>
              <a:defRPr sz="900"/>
            </a:lvl8pPr>
            <a:lvl9pPr marL="37976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82B55-0AA1-40C7-884B-6A862EF65AD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seagulls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290513"/>
            <a:ext cx="91440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40" tIns="47470" rIns="94940" bIns="474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40" tIns="47470" rIns="94940" bIns="4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940" tIns="47470" rIns="94940" bIns="4747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940" tIns="47470" rIns="94940" bIns="4747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940" tIns="47470" rIns="94940" bIns="4747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A6F67E-7C1C-4F77-A17A-A46538314A6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74702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49403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42410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98806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5600" indent="-3556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69938" indent="-2952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85863" indent="-2365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0525" indent="-23653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35188" indent="-23653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0858" indent="-23735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85560" indent="-23735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60261" indent="-23735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34963" indent="-23735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702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403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105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8806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3507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8209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2910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7612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6263" y="368300"/>
            <a:ext cx="8110537" cy="104933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Семинар-практикум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«Экологическое образование и формирование начал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экологической культуры дошкольников»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Номинация: «Проектная деятельность по экологическому воспитанию в работе с детьми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возраста»</a:t>
            </a:r>
            <a:r>
              <a:rPr lang="ru-RU" altLang="ru-RU" sz="1200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ru-RU" altLang="ru-RU" sz="1200" dirty="0" smtClean="0">
                <a:latin typeface="Calibri" pitchFamily="34" charset="0"/>
                <a:cs typeface="Times New Roman" pitchFamily="18" charset="0"/>
              </a:rPr>
            </a:br>
            <a:endParaRPr lang="en-US" altLang="ru-RU" sz="1400" dirty="0" smtClean="0"/>
          </a:p>
        </p:txBody>
      </p:sp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920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40" tIns="47470" rIns="94940" bIns="47470">
            <a:spAutoFit/>
          </a:bodyPr>
          <a:lstStyle/>
          <a:p>
            <a:endParaRPr lang="ru-RU" altLang="ru-RU"/>
          </a:p>
        </p:txBody>
      </p:sp>
      <p:sp>
        <p:nvSpPr>
          <p:cNvPr id="3076" name="Text Box 22"/>
          <p:cNvSpPr txBox="1">
            <a:spLocks noChangeArrowheads="1"/>
          </p:cNvSpPr>
          <p:nvPr/>
        </p:nvSpPr>
        <p:spPr bwMode="auto">
          <a:xfrm>
            <a:off x="971550" y="1719263"/>
            <a:ext cx="7345363" cy="498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940" tIns="47470" rIns="94940" bIns="4747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800" b="1" dirty="0">
                <a:solidFill>
                  <a:srgbClr val="C00000"/>
                </a:solidFill>
                <a:latin typeface="Monotype Corsiva" pitchFamily="66" charset="0"/>
              </a:rPr>
              <a:t>Экологический проект </a:t>
            </a:r>
          </a:p>
          <a:p>
            <a:pPr algn="ctr">
              <a:spcBef>
                <a:spcPct val="50000"/>
              </a:spcBef>
            </a:pPr>
            <a:r>
              <a:rPr lang="ru-RU" altLang="ru-RU" sz="4800" b="1" dirty="0">
                <a:solidFill>
                  <a:srgbClr val="C00000"/>
                </a:solidFill>
                <a:latin typeface="Monotype Corsiva" pitchFamily="66" charset="0"/>
              </a:rPr>
              <a:t>«Покормите птиц зимой»</a:t>
            </a:r>
          </a:p>
          <a:p>
            <a:pPr algn="r" eaLnBrk="0" hangingPunct="0">
              <a:lnSpc>
                <a:spcPct val="115000"/>
              </a:lnSpc>
              <a:spcAft>
                <a:spcPts val="150"/>
              </a:spcAft>
            </a:pPr>
            <a:r>
              <a:rPr lang="ru-RU" altLang="ru-RU" sz="1600" u="sng" dirty="0" smtClean="0">
                <a:solidFill>
                  <a:srgbClr val="212529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altLang="ru-RU" sz="1600" dirty="0">
              <a:latin typeface="Monotype Corsiva" pitchFamily="66" charset="0"/>
              <a:cs typeface="Times New Roman" pitchFamily="18" charset="0"/>
            </a:endParaRPr>
          </a:p>
          <a:p>
            <a:pPr algn="r" eaLnBrk="0" hangingPunct="0">
              <a:lnSpc>
                <a:spcPct val="115000"/>
              </a:lnSpc>
              <a:spcAft>
                <a:spcPts val="150"/>
              </a:spcAft>
            </a:pPr>
            <a:r>
              <a:rPr lang="ru-RU" altLang="ru-RU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Авторы: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r" eaLnBrk="0" hangingPunct="0">
              <a:lnSpc>
                <a:spcPct val="115000"/>
              </a:lnSpc>
              <a:spcAft>
                <a:spcPts val="150"/>
              </a:spcAft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воспитатель Елисеева С.Н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.,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>
              <a:lnSpc>
                <a:spcPct val="115000"/>
              </a:lnSpc>
              <a:spcAft>
                <a:spcPts val="150"/>
              </a:spcAft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воспитатель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Глодева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С.В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.,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>
              <a:lnSpc>
                <a:spcPct val="115000"/>
              </a:lnSpc>
              <a:spcAft>
                <a:spcPts val="150"/>
              </a:spcAft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учитель-логопед 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Цилинская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О.Б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.,</a:t>
            </a:r>
          </a:p>
          <a:p>
            <a:pPr algn="r" eaLnBrk="0" hangingPunct="0">
              <a:lnSpc>
                <a:spcPct val="115000"/>
              </a:lnSpc>
              <a:spcAft>
                <a:spcPts val="150"/>
              </a:spcAft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МБДОУ № 58 г. Апатиты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АПАТИТЫ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altLang="ru-RU" sz="1200" dirty="0" smtClean="0">
                <a:solidFill>
                  <a:schemeClr val="tx2"/>
                </a:solidFill>
              </a:rPr>
              <a:t/>
            </a:r>
            <a:br>
              <a:rPr lang="ru-RU" altLang="ru-RU" sz="1200" dirty="0" smtClean="0">
                <a:solidFill>
                  <a:schemeClr val="tx2"/>
                </a:solidFill>
              </a:rPr>
            </a:br>
            <a:endParaRPr lang="en-US" altLang="ru-RU" sz="12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1488" y="-711130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altLang="ru-RU" sz="4800" b="1" dirty="0" smtClean="0">
                <a:solidFill>
                  <a:srgbClr val="004080"/>
                </a:solidFill>
                <a:latin typeface="Monotype Corsiva" pitchFamily="66" charset="0"/>
              </a:rPr>
              <a:t> </a:t>
            </a:r>
            <a:endParaRPr lang="ru-RU" altLang="ru-RU" sz="4800" b="1" dirty="0">
              <a:solidFill>
                <a:srgbClr val="00408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Аппликация  методом скатывания   бумаги «Снегирь»</a:t>
            </a:r>
            <a:b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Лепка «Зимующие птицы»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267" name="Содержимое 6" descr="IMG_20200226_161705_resized_20200227_09294608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4588" y="1881188"/>
            <a:ext cx="3035300" cy="4048125"/>
          </a:xfrm>
        </p:spPr>
      </p:pic>
      <p:pic>
        <p:nvPicPr>
          <p:cNvPr id="11268" name="Рисунок 3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600325"/>
            <a:ext cx="32400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 sz="2800" dirty="0" smtClean="0">
                <a:latin typeface="Monotype Corsiva" pitchFamily="66" charset="0"/>
                <a:cs typeface="Times New Roman" pitchFamily="18" charset="0"/>
              </a:rPr>
              <a:t>Акция «Покормите птиц зимой»</a:t>
            </a:r>
          </a:p>
        </p:txBody>
      </p:sp>
      <p:pic>
        <p:nvPicPr>
          <p:cNvPr id="12291" name="Объект 4" descr="https://sun9-34.userapi.com/impg/k88Cyh96sq-B94jQ2MmPyjd-QqjjpHOsiLU2jA/0iaCDSXUaFk.jpg?size=810x1080&amp;quality=95&amp;sign=83522eba4775f492944408abf7b860d9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098" y="1238220"/>
            <a:ext cx="2011409" cy="3197239"/>
          </a:xfrm>
        </p:spPr>
      </p:pic>
      <p:pic>
        <p:nvPicPr>
          <p:cNvPr id="12292" name="Рисунок 6" descr="https://sun9-33.userapi.com/impg/yh3svM8MY-Ak58u1ziliws5yQO81U4MXqXW0Cg/-uqhqfUWAvA.jpg?size=1280x960&amp;quality=95&amp;sign=a73bb785d5cffe066f30667182f8d4c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222" y="1050909"/>
            <a:ext cx="3915186" cy="285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7" descr="C:\Users\User\Desktop\b-KP0HZZ9mI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43064" y="3575052"/>
            <a:ext cx="2280429" cy="3075768"/>
          </a:xfrm>
          <a:prstGeom prst="rect">
            <a:avLst/>
          </a:prstGeom>
        </p:spPr>
      </p:pic>
      <p:pic>
        <p:nvPicPr>
          <p:cNvPr id="6" name="Объект 6" descr="C:\Users\User\Desktop\0R09zlndlYE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96576"/>
            <a:ext cx="1812182" cy="22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C:\Users\User\Desktop\_UO6JRqBW5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7776" y="4075881"/>
            <a:ext cx="1829024" cy="257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044825"/>
          </a:xfrm>
        </p:spPr>
        <p:txBody>
          <a:bodyPr/>
          <a:lstStyle/>
          <a:p>
            <a:pPr algn="l"/>
            <a:r>
              <a:rPr lang="ru-RU" altLang="ru-RU" sz="2400" b="1" dirty="0" smtClean="0">
                <a:latin typeface="Monotype Corsiva" pitchFamily="66" charset="0"/>
              </a:rPr>
              <a:t>Результаты реализации проекта</a:t>
            </a:r>
            <a:r>
              <a:rPr lang="ru-RU" altLang="ru-RU" sz="2400" dirty="0" smtClean="0">
                <a:latin typeface="Monotype Corsiva" pitchFamily="66" charset="0"/>
              </a:rPr>
              <a:t>. </a:t>
            </a:r>
            <a:r>
              <a:rPr lang="ru-RU" altLang="ru-RU" sz="2400" dirty="0" smtClean="0">
                <a:latin typeface="Monotype Corsiva" pitchFamily="66" charset="0"/>
              </a:rPr>
              <a:t/>
            </a:r>
            <a:br>
              <a:rPr lang="ru-RU" altLang="ru-RU" sz="2400" dirty="0" smtClean="0">
                <a:latin typeface="Monotype Corsiva" pitchFamily="66" charset="0"/>
              </a:rPr>
            </a:br>
            <a:r>
              <a:rPr lang="ru-RU" altLang="ru-RU" sz="2400" dirty="0" smtClean="0">
                <a:latin typeface="Monotype Corsiva" pitchFamily="66" charset="0"/>
              </a:rPr>
              <a:t>Расширен </a:t>
            </a:r>
            <a:r>
              <a:rPr lang="ru-RU" altLang="ru-RU" sz="2400" dirty="0" smtClean="0">
                <a:latin typeface="Monotype Corsiva" pitchFamily="66" charset="0"/>
              </a:rPr>
              <a:t>кругозор детей о зимующих птицах. </a:t>
            </a:r>
            <a:r>
              <a:rPr lang="ru-RU" altLang="ru-RU" sz="2400" dirty="0" smtClean="0">
                <a:latin typeface="Monotype Corsiva" pitchFamily="66" charset="0"/>
              </a:rPr>
              <a:t/>
            </a:r>
            <a:br>
              <a:rPr lang="ru-RU" altLang="ru-RU" sz="2400" dirty="0" smtClean="0">
                <a:latin typeface="Monotype Corsiva" pitchFamily="66" charset="0"/>
              </a:rPr>
            </a:br>
            <a:r>
              <a:rPr lang="ru-RU" altLang="ru-RU" sz="2400" dirty="0" smtClean="0">
                <a:latin typeface="Monotype Corsiva" pitchFamily="66" charset="0"/>
              </a:rPr>
              <a:t>Улучшилась </a:t>
            </a:r>
            <a:r>
              <a:rPr lang="ru-RU" altLang="ru-RU" sz="2400" dirty="0" smtClean="0">
                <a:latin typeface="Monotype Corsiva" pitchFamily="66" charset="0"/>
              </a:rPr>
              <a:t>предметно – развивающая среда: литературой, фотографиями, иллюстрациями, стихотворениями, </a:t>
            </a:r>
            <a:r>
              <a:rPr lang="ru-RU" altLang="ru-RU" sz="2400" dirty="0" smtClean="0">
                <a:latin typeface="Monotype Corsiva" pitchFamily="66" charset="0"/>
              </a:rPr>
              <a:t>рассказами </a:t>
            </a:r>
            <a:r>
              <a:rPr lang="ru-RU" altLang="ru-RU" sz="2400" dirty="0" smtClean="0">
                <a:latin typeface="Monotype Corsiva" pitchFamily="66" charset="0"/>
              </a:rPr>
              <a:t>о птицах, загадками, презентациями о зимующих </a:t>
            </a:r>
            <a:r>
              <a:rPr lang="ru-RU" altLang="ru-RU" sz="2400" dirty="0" smtClean="0">
                <a:latin typeface="Monotype Corsiva" pitchFamily="66" charset="0"/>
              </a:rPr>
              <a:t>птицах</a:t>
            </a:r>
            <a:r>
              <a:rPr lang="ru-RU" altLang="ru-RU" sz="2400" dirty="0" smtClean="0">
                <a:latin typeface="Monotype Corsiva" pitchFamily="66" charset="0"/>
              </a:rPr>
              <a:t>;</a:t>
            </a:r>
            <a:r>
              <a:rPr lang="ru-RU" altLang="ru-RU" sz="2400" dirty="0" smtClean="0">
                <a:latin typeface="Monotype Corsiva" pitchFamily="66" charset="0"/>
              </a:rPr>
              <a:t/>
            </a:r>
            <a:br>
              <a:rPr lang="ru-RU" altLang="ru-RU" sz="2400" dirty="0" smtClean="0">
                <a:latin typeface="Monotype Corsiva" pitchFamily="66" charset="0"/>
              </a:rPr>
            </a:br>
            <a:r>
              <a:rPr lang="ru-RU" altLang="ru-RU" sz="2400" dirty="0" smtClean="0">
                <a:latin typeface="Monotype Corsiva" pitchFamily="66" charset="0"/>
              </a:rPr>
              <a:t>У </a:t>
            </a:r>
            <a:r>
              <a:rPr lang="ru-RU" altLang="ru-RU" sz="2400" dirty="0" smtClean="0">
                <a:latin typeface="Monotype Corsiva" pitchFamily="66" charset="0"/>
              </a:rPr>
              <a:t>детей сформировалась любознательность, творческие способности, познавательная активность, коммуникативные </a:t>
            </a:r>
            <a:r>
              <a:rPr lang="ru-RU" altLang="ru-RU" sz="2400" dirty="0" smtClean="0">
                <a:latin typeface="Monotype Corsiva" pitchFamily="66" charset="0"/>
              </a:rPr>
              <a:t>навыки; </a:t>
            </a:r>
            <a:br>
              <a:rPr lang="ru-RU" altLang="ru-RU" sz="2400" dirty="0" smtClean="0">
                <a:latin typeface="Monotype Corsiva" pitchFamily="66" charset="0"/>
              </a:rPr>
            </a:br>
            <a:r>
              <a:rPr lang="ru-RU" altLang="ru-RU" sz="2400" dirty="0" smtClean="0">
                <a:latin typeface="Monotype Corsiva" pitchFamily="66" charset="0"/>
              </a:rPr>
              <a:t>Воспитанники </a:t>
            </a:r>
            <a:r>
              <a:rPr lang="ru-RU" altLang="ru-RU" sz="2400" dirty="0" smtClean="0">
                <a:latin typeface="Monotype Corsiva" pitchFamily="66" charset="0"/>
              </a:rPr>
              <a:t>и их родители приняли активное участие в оказании помощи птицам в трудных зимних условиях</a:t>
            </a:r>
          </a:p>
        </p:txBody>
      </p:sp>
      <p:pic>
        <p:nvPicPr>
          <p:cNvPr id="15363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8225" y="3611565"/>
            <a:ext cx="4165600" cy="296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16000"/>
            <a:ext cx="69500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6263" y="368300"/>
            <a:ext cx="8110537" cy="104933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altLang="ru-RU" sz="1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ru-RU" altLang="ru-RU" sz="1200" dirty="0" smtClean="0">
                <a:latin typeface="Calibri" pitchFamily="34" charset="0"/>
                <a:cs typeface="Times New Roman" pitchFamily="18" charset="0"/>
              </a:rPr>
            </a:br>
            <a:endParaRPr lang="en-US" altLang="ru-RU" sz="1400" dirty="0" smtClean="0"/>
          </a:p>
        </p:txBody>
      </p:sp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9208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40" tIns="47470" rIns="94940" bIns="47470">
            <a:spAutoFit/>
          </a:bodyPr>
          <a:lstStyle/>
          <a:p>
            <a:endParaRPr lang="ru-RU" altLang="ru-RU"/>
          </a:p>
        </p:txBody>
      </p:sp>
      <p:sp>
        <p:nvSpPr>
          <p:cNvPr id="3076" name="Text Box 22"/>
          <p:cNvSpPr txBox="1">
            <a:spLocks noChangeArrowheads="1"/>
          </p:cNvSpPr>
          <p:nvPr/>
        </p:nvSpPr>
        <p:spPr bwMode="auto">
          <a:xfrm>
            <a:off x="5594364" y="552329"/>
            <a:ext cx="3549636" cy="86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940" tIns="47470" rIns="94940" bIns="4747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dirty="0" smtClean="0">
                <a:solidFill>
                  <a:schemeClr val="tx2"/>
                </a:solidFill>
                <a:latin typeface="Monotype Corsiva" pitchFamily="66" charset="0"/>
              </a:rPr>
              <a:t>  </a:t>
            </a:r>
          </a:p>
          <a:p>
            <a:pPr algn="ctr">
              <a:spcBef>
                <a:spcPct val="50000"/>
              </a:spcBef>
            </a:pPr>
            <a:endParaRPr lang="en-US" altLang="ru-RU" sz="1200" dirty="0">
              <a:solidFill>
                <a:srgbClr val="ADADA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21516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- 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«сформировать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ребенка эмоциональную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отзывчивость по отношению к объектам природного окружения, заложить практические навыки безопасного поведения в социальной и природной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среде»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l="14333" r="16027"/>
          <a:stretch>
            <a:fillRect/>
          </a:stretch>
        </p:blipFill>
        <p:spPr bwMode="auto">
          <a:xfrm>
            <a:off x="373005" y="552329"/>
            <a:ext cx="3979917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323850" y="654050"/>
            <a:ext cx="8461375" cy="4646613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Тип проекта: 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информационно-творческий.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Вид проекта: 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групповой.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Продолжительность: 1 месяц</a:t>
            </a:r>
            <a:endParaRPr lang="ru-RU" sz="3200" dirty="0" smtClean="0">
              <a:solidFill>
                <a:schemeClr val="bg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Возраст детей-участников: 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6-7 лет.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Формы работы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: игровая,  познавательная, продуктивная, работа с родителями 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 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latin typeface="Monotype Corsiva" pitchFamily="66" charset="0"/>
              </a:rPr>
              <a:t/>
            </a:r>
            <a:br>
              <a:rPr lang="ru-RU" altLang="ru-RU" sz="2800" b="1" dirty="0" smtClean="0">
                <a:latin typeface="Monotype Corsiva" pitchFamily="66" charset="0"/>
              </a:rPr>
            </a:br>
            <a:r>
              <a:rPr lang="ru-RU" altLang="ru-RU" sz="2800" b="1" dirty="0" smtClean="0">
                <a:latin typeface="Monotype Corsiva" pitchFamily="66" charset="0"/>
              </a:rPr>
              <a:t>Проблемный вопрос : </a:t>
            </a:r>
            <a:r>
              <a:rPr lang="ru-RU" altLang="ru-RU" sz="2800" dirty="0" smtClean="0">
                <a:latin typeface="Monotype Corsiva" pitchFamily="66" charset="0"/>
              </a:rPr>
              <a:t>недостаточные представления детей об особенностях  жизнедеятельности зимующих </a:t>
            </a:r>
            <a:r>
              <a:rPr lang="ru-RU" altLang="ru-RU" sz="2800" dirty="0" smtClean="0">
                <a:latin typeface="Monotype Corsiva" pitchFamily="66" charset="0"/>
              </a:rPr>
              <a:t>птиц 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Кольского полуострова (нашего края)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pic>
        <p:nvPicPr>
          <p:cNvPr id="5123" name="Picture 2" descr="C:\Users\777\Desktop\Суровцева\9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63738" y="1712913"/>
            <a:ext cx="5810250" cy="3870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39100" cy="454025"/>
          </a:xfrm>
        </p:spPr>
        <p:txBody>
          <a:bodyPr/>
          <a:lstStyle/>
          <a:p>
            <a:pPr algn="ctr"/>
            <a:r>
              <a:rPr lang="ru-RU" altLang="ru-RU" sz="2800" smtClean="0">
                <a:latin typeface="Monotype Corsiva" pitchFamily="66" charset="0"/>
              </a:rPr>
              <a:t>Цели и задачи проекта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727075"/>
            <a:ext cx="3465513" cy="539908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Цель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: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формирование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экологических знаний о зимующих птицах и ответственного, бережного отношения к ним.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 Задачи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: 1. Пополнить предметно - развивающую среду по теме проекта.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 2. Расширить кругозор детей о зимующих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птицах нашего края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 3. Способствовать развитию творческих и интеллектуальных способностей воспитанников.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 4. Привлечь воспитанников и родителей к помощи птицам в трудных зимних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условиях Кольского Севера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8" name="Picture 2" descr="C:\Users\777\Desktop\Суровцева\84991591_30937938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727075"/>
            <a:ext cx="5111750" cy="424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76263" y="80963"/>
            <a:ext cx="7881937" cy="6477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Этапы реализации проекта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: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6263" y="728663"/>
            <a:ext cx="7956550" cy="2484437"/>
          </a:xfrm>
        </p:spPr>
        <p:txBody>
          <a:bodyPr/>
          <a:lstStyle/>
          <a:p>
            <a:pPr>
              <a:defRPr/>
            </a:pP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I этап – подготовительный :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Monotype Corsiva" panose="03010101010201010101" pitchFamily="66" charset="0"/>
              </a:rPr>
              <a:t>- определение уровня знаний детей о зимующих птицах.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Monotype Corsiva" panose="03010101010201010101" pitchFamily="66" charset="0"/>
              </a:rPr>
              <a:t>- анкетирование родителей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Monotype Corsiva" panose="03010101010201010101" pitchFamily="66" charset="0"/>
              </a:rPr>
              <a:t>- определение темы проекта, задач, стратегий и механизмов.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Monotype Corsiva" panose="03010101010201010101" pitchFamily="66" charset="0"/>
              </a:rPr>
              <a:t>- подбор необходимой литературы по данной теме.</a:t>
            </a:r>
          </a:p>
          <a:p>
            <a:pPr>
              <a:defRPr/>
            </a:pPr>
            <a:r>
              <a:rPr lang="ru-RU" sz="1800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1">
                    <a:lumMod val="25000"/>
                  </a:schemeClr>
                </a:solidFill>
              </a:rPr>
            </a:br>
            <a:endParaRPr lang="ru-RU" sz="1800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7172" name="Рисунок 3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513" y="3465513"/>
            <a:ext cx="40465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425" y="3465513"/>
            <a:ext cx="34988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1325"/>
          </a:xfrm>
        </p:spPr>
        <p:txBody>
          <a:bodyPr/>
          <a:lstStyle/>
          <a:p>
            <a:r>
              <a:rPr lang="ru-RU" altLang="ru-RU" sz="1800" b="1" i="1" smtClean="0">
                <a:latin typeface="Monotype Corsiva" pitchFamily="66" charset="0"/>
              </a:rPr>
              <a:t/>
            </a:r>
            <a:br>
              <a:rPr lang="ru-RU" altLang="ru-RU" sz="1800" b="1" i="1" smtClean="0">
                <a:latin typeface="Monotype Corsiva" pitchFamily="66" charset="0"/>
              </a:rPr>
            </a:br>
            <a:r>
              <a:rPr lang="ru-RU" altLang="ru-RU" sz="2400" b="1" i="1" smtClean="0">
                <a:latin typeface="Monotype Corsiva" pitchFamily="66" charset="0"/>
              </a:rPr>
              <a:t/>
            </a:r>
            <a:br>
              <a:rPr lang="ru-RU" altLang="ru-RU" sz="2400" b="1" i="1" smtClean="0">
                <a:latin typeface="Monotype Corsiva" pitchFamily="66" charset="0"/>
              </a:rPr>
            </a:br>
            <a:r>
              <a:rPr lang="ru-RU" altLang="ru-RU" sz="2400" b="1" i="1" smtClean="0">
                <a:latin typeface="Monotype Corsiva" pitchFamily="66" charset="0"/>
              </a:rPr>
              <a:t>2 этап- основной</a:t>
            </a:r>
            <a:r>
              <a:rPr lang="ru-RU" altLang="ru-RU" sz="1800" b="1" i="1" smtClean="0">
                <a:latin typeface="Monotype Corsiva" pitchFamily="66" charset="0"/>
              </a:rPr>
              <a:t/>
            </a:r>
            <a:br>
              <a:rPr lang="ru-RU" altLang="ru-RU" sz="1800" b="1" i="1" smtClean="0">
                <a:latin typeface="Monotype Corsiva" pitchFamily="66" charset="0"/>
              </a:rPr>
            </a:br>
            <a:r>
              <a:rPr lang="ru-RU" altLang="ru-RU" sz="1800" b="1" i="1" smtClean="0">
                <a:latin typeface="Monotype Corsiva" pitchFamily="66" charset="0"/>
              </a:rPr>
              <a:t>- </a:t>
            </a:r>
            <a:r>
              <a:rPr lang="ru-RU" altLang="ru-RU" sz="1800" b="1" smtClean="0">
                <a:latin typeface="Monotype Corsiva" pitchFamily="66" charset="0"/>
              </a:rPr>
              <a:t>дидактические игры «Птички на кормушках», «Каких птиц зимой не увидишь» </a:t>
            </a:r>
            <a:br>
              <a:rPr lang="ru-RU" altLang="ru-RU" sz="1800" b="1" smtClean="0">
                <a:latin typeface="Monotype Corsiva" pitchFamily="66" charset="0"/>
              </a:rPr>
            </a:br>
            <a:r>
              <a:rPr lang="ru-RU" altLang="ru-RU" sz="1800" b="1" smtClean="0">
                <a:latin typeface="Monotype Corsiva" pitchFamily="66" charset="0"/>
              </a:rPr>
              <a:t>- чтение художественной литературы: В. Звягиной «Воробей», С. А. Есенина «Поёт зима, аукает», Т. Евдошенко «Берегите птиц», Ю. Никонова «Зимние гости». </a:t>
            </a:r>
            <a:br>
              <a:rPr lang="ru-RU" altLang="ru-RU" sz="1800" b="1" smtClean="0">
                <a:latin typeface="Monotype Corsiva" pitchFamily="66" charset="0"/>
              </a:rPr>
            </a:br>
            <a:r>
              <a:rPr lang="ru-RU" altLang="ru-RU" sz="1800" b="1" smtClean="0">
                <a:latin typeface="Monotype Corsiva" pitchFamily="66" charset="0"/>
              </a:rPr>
              <a:t>-рассматривание изображений зимующих птиц на иллюстрациях в книгах и журналах.</a:t>
            </a:r>
            <a:br>
              <a:rPr lang="ru-RU" altLang="ru-RU" sz="1800" b="1" smtClean="0">
                <a:latin typeface="Monotype Corsiva" pitchFamily="66" charset="0"/>
              </a:rPr>
            </a:br>
            <a:r>
              <a:rPr lang="ru-RU" altLang="ru-RU" sz="1800" b="1" i="1" smtClean="0">
                <a:latin typeface="Monotype Corsiva" pitchFamily="66" charset="0"/>
              </a:rPr>
              <a:t>- </a:t>
            </a:r>
            <a:r>
              <a:rPr lang="ru-RU" altLang="ru-RU" sz="1800" b="1" smtClean="0">
                <a:latin typeface="Monotype Corsiva" pitchFamily="66" charset="0"/>
              </a:rPr>
              <a:t>отгадывание загадок о зимующих птицах.</a:t>
            </a:r>
            <a:r>
              <a:rPr lang="ru-RU" altLang="ru-RU" sz="1600" smtClean="0"/>
              <a:t/>
            </a:r>
            <a:br>
              <a:rPr lang="ru-RU" altLang="ru-RU" sz="1600" smtClean="0"/>
            </a:br>
            <a:endParaRPr lang="ru-RU" altLang="ru-RU" sz="1600" smtClean="0"/>
          </a:p>
        </p:txBody>
      </p:sp>
      <p:pic>
        <p:nvPicPr>
          <p:cNvPr id="8195" name="Объект 4" descr="C:\Users\User\Desktop\nBVrK-ciIoc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" y="2478088"/>
            <a:ext cx="2774950" cy="3700462"/>
          </a:xfrm>
        </p:spPr>
      </p:pic>
      <p:pic>
        <p:nvPicPr>
          <p:cNvPr id="8196" name="Рисунок 5" descr="C:\Users\User\Desktop\E3G7QYpXj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8175" y="2473325"/>
            <a:ext cx="29400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Объект 6" descr="C:\Users\User\Desktop\UpDCOmx_r1k.jpg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264275" y="2276475"/>
            <a:ext cx="2774950" cy="3700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12100" cy="1660525"/>
          </a:xfrm>
        </p:spPr>
        <p:txBody>
          <a:bodyPr/>
          <a:lstStyle/>
          <a:p>
            <a:r>
              <a:rPr lang="ru-RU" altLang="ru-RU" sz="1800" smtClean="0"/>
              <a:t>–  беседа «Трудно птицам зимовать»,</a:t>
            </a:r>
            <a:br>
              <a:rPr lang="ru-RU" altLang="ru-RU" sz="1800" smtClean="0"/>
            </a:br>
            <a:r>
              <a:rPr lang="ru-RU" altLang="ru-RU" sz="1800" smtClean="0"/>
              <a:t>- рисование «Синица», «Снегирь»</a:t>
            </a:r>
            <a:br>
              <a:rPr lang="ru-RU" altLang="ru-RU" sz="1800" smtClean="0"/>
            </a:br>
            <a:endParaRPr lang="ru-RU" altLang="ru-RU" sz="1800" smtClean="0"/>
          </a:p>
        </p:txBody>
      </p:sp>
      <p:pic>
        <p:nvPicPr>
          <p:cNvPr id="9219" name="Объект 7" descr="https://sun9-32.userapi.com/impg/J1-BcGV1izsvQspwF3BP7DmJrVuczlG55AZYPg/WqYk8vbhKkQ.jpg?size=810x1080&amp;quality=95&amp;sign=c94006183cd3c947c11873e5a9013754&amp;type=album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338" y="1700213"/>
            <a:ext cx="2736850" cy="3684587"/>
          </a:xfrm>
        </p:spPr>
      </p:pic>
      <p:pic>
        <p:nvPicPr>
          <p:cNvPr id="9220" name="Объект 8" descr="https://sun9-76.userapi.com/impg/65rR9y9h1VPgNqZkGZVmazJ2wlcBbemKz7yjSQ/Capf2Z7R9Dg.jpg?size=810x1080&amp;quality=95&amp;sign=859233a5ec74ac05df67dc4c6d9cba4b&amp;type=album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311525" y="3027363"/>
            <a:ext cx="2484438" cy="3708400"/>
          </a:xfrm>
        </p:spPr>
      </p:pic>
      <p:pic>
        <p:nvPicPr>
          <p:cNvPr id="9221" name="Рисунок 4" descr="C:\Users\User\Desktop\z7JphXqxKv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619250"/>
            <a:ext cx="2592388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Занятия по экспериментированию  «Строение пера птицы»</a:t>
            </a:r>
            <a:b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Monotype Corsiva" panose="03010101010201010101" pitchFamily="66" charset="0"/>
              </a:rPr>
              <a:t>«Свойства яйца птиц»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43" name="Объект 6" descr="https://sun9-20.userapi.com/impg/poiRGT13f9ppzIK2bHye49GGMX5Lgu9DeAT69g/WOGHZFboU6A.jpg?size=810x1080&amp;quality=95&amp;sign=3ef0246613a607de0d6978f6346b22e3&amp;type=album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6263" y="1304925"/>
            <a:ext cx="2774950" cy="3700463"/>
          </a:xfrm>
        </p:spPr>
      </p:pic>
      <p:pic>
        <p:nvPicPr>
          <p:cNvPr id="10244" name="Рисунок 7" descr="https://sun9-79.userapi.com/impg/TdtxakD7BFge4h5KDZKnUKw8v00SzPb4rMrylA/eI2tRliK2A8.jpg?size=810x1080&amp;quality=95&amp;sign=b241b7039fa4767800ca6366b7ef437d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9338" y="2276475"/>
            <a:ext cx="2333625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Объект 8" descr="https://sun9-54.userapi.com/impg/2zetzErUsH36UkYRddKJhWvLp5ktFHJxQKhd-A/nyrlkbmDj3M.jpg?size=810x1080&amp;quality=95&amp;sign=708b7b5dffe9c9b1b608d89db8094641&amp;type=album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922963" y="1301750"/>
            <a:ext cx="2774950" cy="3700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653a7d1f6cd1d2f6065fe64123e33ff714915bb"/>
</p:tagLst>
</file>

<file path=ppt/theme/theme1.xml><?xml version="1.0" encoding="utf-8"?>
<a:theme xmlns:a="http://schemas.openxmlformats.org/drawingml/2006/main" name="Default Design">
  <a:themeElements>
    <a:clrScheme name="">
      <a:dk1>
        <a:srgbClr val="0080FF"/>
      </a:dk1>
      <a:lt1>
        <a:srgbClr val="A0CEF9"/>
      </a:lt1>
      <a:dk2>
        <a:srgbClr val="004080"/>
      </a:dk2>
      <a:lt2>
        <a:srgbClr val="004080"/>
      </a:lt2>
      <a:accent1>
        <a:srgbClr val="66CCFF"/>
      </a:accent1>
      <a:accent2>
        <a:srgbClr val="333399"/>
      </a:accent2>
      <a:accent3>
        <a:srgbClr val="CDE3FB"/>
      </a:accent3>
      <a:accent4>
        <a:srgbClr val="006CDA"/>
      </a:accent4>
      <a:accent5>
        <a:srgbClr val="B8E2FF"/>
      </a:accent5>
      <a:accent6>
        <a:srgbClr val="2D2D8A"/>
      </a:accent6>
      <a:hlink>
        <a:srgbClr val="CC66FF"/>
      </a:hlink>
      <a:folHlink>
        <a:srgbClr val="004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2004:Templates:Presentations:Designs:Clipboard</Template>
  <TotalTime>1417</TotalTime>
  <Words>119</Words>
  <Application>Microsoft Office PowerPoint</Application>
  <PresentationFormat>Экран (4:3)</PresentationFormat>
  <Paragraphs>43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Default Design</vt:lpstr>
      <vt:lpstr> Семинар-практикум «Экологическое образование и формирование начал экологической культуры дошкольников»  Номинация: «Проектная деятельность по экологическому воспитанию в работе с детьми дошкольного возраста» </vt:lpstr>
      <vt:lpstr>  </vt:lpstr>
      <vt:lpstr>Слайд 3</vt:lpstr>
      <vt:lpstr> Проблемный вопрос : недостаточные представления детей об особенностях  жизнедеятельности зимующих птиц Кольского полуострова (нашего края)  </vt:lpstr>
      <vt:lpstr>Цели и задачи проекта</vt:lpstr>
      <vt:lpstr>Этапы реализации проекта: </vt:lpstr>
      <vt:lpstr>  2 этап- основной - дидактические игры «Птички на кормушках», «Каких птиц зимой не увидишь»  - чтение художественной литературы: В. Звягиной «Воробей», С. А. Есенина «Поёт зима, аукает», Т. Евдошенко «Берегите птиц», Ю. Никонова «Зимние гости».  -рассматривание изображений зимующих птиц на иллюстрациях в книгах и журналах. - отгадывание загадок о зимующих птицах. </vt:lpstr>
      <vt:lpstr>–  беседа «Трудно птицам зимовать», - рисование «Синица», «Снегирь» </vt:lpstr>
      <vt:lpstr>Занятия по экспериментированию  «Строение пера птицы» «Свойства яйца птиц» </vt:lpstr>
      <vt:lpstr>Аппликация  методом скатывания   бумаги «Снегирь» Лепка «Зимующие птицы»</vt:lpstr>
      <vt:lpstr>Акция «Покормите птиц зимой»</vt:lpstr>
      <vt:lpstr>Результаты реализации проекта.  Расширен кругозор детей о зимующих птицах.  Улучшилась предметно – развивающая среда: литературой, фотографиями, иллюстрациями, стихотворениями, рассказами о птицах, загадками, презентациями о зимующих птицах; У детей сформировалась любознательность, творческие способности, познавательная активность, коммуникативные навыки;  Воспитанники и их родители приняли активное участие в оказании помощи птицам в трудных зимних условиях</vt:lpstr>
      <vt:lpstr>Слайд 13</vt:lpstr>
    </vt:vector>
  </TitlesOfParts>
  <Company>clearly presented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Gulls</dc:title>
  <dc:creator>Presentation Helper</dc:creator>
  <cp:lastModifiedBy>User</cp:lastModifiedBy>
  <cp:revision>74</cp:revision>
  <dcterms:modified xsi:type="dcterms:W3CDTF">2024-12-02T11:56:31Z</dcterms:modified>
</cp:coreProperties>
</file>