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ormativ.kontur.ru/document?moduleid=1&amp;documentid=315615#l46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КОРЕННЫЕ МАЛОЧИСЛЕННЫЕ НАРОДЫ СЕВЕРА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ИХ ПРАВА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иректор\Downloads\1679009047_bogatyr-club-p-narodi-severa-fon-foni-vkontakte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16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175351" cy="1793167"/>
          </a:xfrm>
        </p:spPr>
        <p:txBody>
          <a:bodyPr/>
          <a:lstStyle/>
          <a:p>
            <a:r>
              <a:rPr lang="ru-RU" dirty="0" smtClean="0"/>
              <a:t>КОРЕННЫЕ МАЛОЧИСЛЕННЫЕ НАРОДЫ СЕВЕРА И ИХ 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7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456" y="62068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Бесплатное питание</a:t>
            </a:r>
            <a:r>
              <a:rPr lang="ru-RU" dirty="0"/>
              <a:t> в период получения образования в государственных и муниципальных образовательных организациях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1661" y="1391495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Частичное возмещение затрат</a:t>
            </a:r>
            <a:r>
              <a:rPr lang="ru-RU" dirty="0"/>
              <a:t> по оплате обучения в профессиональных образовательных организациях и образовательных организациях высшего образования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26865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Возмещение стоимости проезда</a:t>
            </a:r>
            <a:r>
              <a:rPr lang="ru-RU" dirty="0"/>
              <a:t> от места постоянного проживания до места санаторно-курортного лечения и </a:t>
            </a:r>
            <a:r>
              <a:rPr lang="ru-RU" dirty="0" smtClean="0"/>
              <a:t>обратно или в отпуск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0236" y="33957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Обеспечение льготными лекарственными препаратами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3812" y="3861048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Льготы по земельному налогу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90364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Компенсация части затрат</a:t>
            </a:r>
            <a:r>
              <a:rPr lang="ru-RU" dirty="0"/>
              <a:t> на участие в этнокультурных мероприятиях общероссийского, межрегионального и регионального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24324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136903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 descr="https://cdn.culture.ru/images/fa7db432-84c7-58e6-a970-df76eb2861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502688" cy="28952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1052736"/>
            <a:ext cx="3694114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Россия - многонациональная страна. Здесь проживает около 140 больших и малых народов. Каждый из народов отличается по языку, культуре, религии, обычаям, исторически сложившимся традициям, укладу жизни, трудовым навыкам. Поговорим, о его коренных, но малочисленных народах Севера.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0A6E~1\AppData\Local\Temp\{A600D517-136D-4C4C-A1F0-00B1EE47AE95}.t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8061"/>
          <a:stretch>
            <a:fillRect/>
          </a:stretch>
        </p:blipFill>
        <p:spPr bwMode="auto">
          <a:xfrm>
            <a:off x="4475175" y="1143000"/>
            <a:ext cx="4617776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2276872"/>
            <a:ext cx="3694114" cy="3858674"/>
          </a:xfrm>
        </p:spPr>
        <p:txBody>
          <a:bodyPr>
            <a:normAutofit/>
          </a:bodyPr>
          <a:lstStyle/>
          <a:p>
            <a:r>
              <a:rPr lang="ru-RU" dirty="0"/>
              <a:t>коренные малочисленные народы Российской Федерации (далее - малочисленные народы) - народы, проживающие на территориях традиционного расселения своих предков, сохраняющие </a:t>
            </a:r>
            <a:r>
              <a:rPr lang="ru-RU" i="1" dirty="0"/>
              <a:t>традиционные образ жизни, хозяйственную деятельность и промыслы</a:t>
            </a:r>
            <a:r>
              <a:rPr lang="ru-RU" dirty="0"/>
              <a:t>, насчитывающие в Российской Федерации менее 50 тысяч человек и осознающие себя самостоятельными этническими общностями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6383538" cy="1143000"/>
          </a:xfrm>
        </p:spPr>
        <p:txBody>
          <a:bodyPr/>
          <a:lstStyle/>
          <a:p>
            <a:r>
              <a:rPr lang="ru-RU" dirty="0" smtClean="0"/>
              <a:t>Кто такие коренные малочисленные народы – </a:t>
            </a:r>
            <a:endParaRPr lang="ru-RU" dirty="0"/>
          </a:p>
        </p:txBody>
      </p:sp>
      <p:pic>
        <p:nvPicPr>
          <p:cNvPr id="1026" name="Picture 2" descr="https://avatars.mds.yandex.net/i?id=6a0192d82968d3a18706107a42f29a7f_l-745199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3094" r="19692" b="6450"/>
          <a:stretch/>
        </p:blipFill>
        <p:spPr bwMode="auto">
          <a:xfrm>
            <a:off x="4716016" y="2132856"/>
            <a:ext cx="4279733" cy="295232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2348880"/>
            <a:ext cx="3888432" cy="43924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Учет лиц, относящихся к малочисленным народам, осуществляется на основе сведений, представляемых лицами, относящимися к малочисленным народам </a:t>
            </a:r>
            <a:endParaRPr lang="ru-RU" dirty="0" smtClean="0"/>
          </a:p>
          <a:p>
            <a:r>
              <a:rPr lang="ru-RU" dirty="0"/>
              <a:t>В список вносятся следующие сведения о лицах, относящихся к малочисленным народам:</a:t>
            </a:r>
          </a:p>
          <a:p>
            <a:pPr marL="0" indent="0">
              <a:buNone/>
            </a:pPr>
            <a:r>
              <a:rPr lang="ru-RU" dirty="0"/>
              <a:t>1) фамилия, имя, отчество (при наличии);</a:t>
            </a:r>
          </a:p>
          <a:p>
            <a:pPr marL="0" indent="0">
              <a:buNone/>
            </a:pPr>
            <a:r>
              <a:rPr lang="ru-RU" dirty="0"/>
              <a:t>2) дата и место рождения;</a:t>
            </a:r>
          </a:p>
          <a:p>
            <a:pPr marL="0" indent="0">
              <a:buNone/>
            </a:pPr>
            <a:r>
              <a:rPr lang="ru-RU" dirty="0"/>
              <a:t>3) место жительства в Российской Федерации (указывается адрес, по которому лицо, относящееся к малочисленному народу, зарегистрировано по месту жительства в установленном законодательством Российской Федерации порядке);</a:t>
            </a:r>
          </a:p>
          <a:p>
            <a:pPr marL="0" indent="0">
              <a:buNone/>
            </a:pPr>
            <a:r>
              <a:rPr lang="ru-RU" dirty="0"/>
              <a:t>4) адрес регистрации по месту пребывания (при наличии);</a:t>
            </a:r>
          </a:p>
          <a:p>
            <a:pPr marL="0" indent="0">
              <a:buNone/>
            </a:pPr>
            <a:r>
              <a:rPr lang="ru-RU" dirty="0"/>
              <a:t>5) данные основного документа, удостоверяющего личность гражданина Российской Федерации на территории Российской </a:t>
            </a:r>
            <a:r>
              <a:rPr lang="ru-RU" dirty="0" smtClean="0"/>
              <a:t>Федерации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! Обязательно - подлинник </a:t>
            </a:r>
            <a:r>
              <a:rPr lang="ru-RU" dirty="0"/>
              <a:t>или заверенную в установленном законодательством Российской Федерации порядке копию документа (документов), содержащего (содержащих) сведения о национальности заявителя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80728"/>
            <a:ext cx="6383538" cy="1143000"/>
          </a:xfrm>
        </p:spPr>
        <p:txBody>
          <a:bodyPr/>
          <a:lstStyle/>
          <a:p>
            <a:r>
              <a:rPr lang="ru-RU" sz="4000" dirty="0">
                <a:effectLst/>
              </a:rPr>
              <a:t>Учет лиц, относящихся к малочисленным народам </a:t>
            </a:r>
            <a:endParaRPr lang="ru-RU" sz="4000" dirty="0"/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2" b="21612"/>
          <a:stretch>
            <a:fillRect/>
          </a:stretch>
        </p:blipFill>
        <p:spPr bwMode="auto">
          <a:xfrm>
            <a:off x="4644008" y="1772816"/>
            <a:ext cx="44999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966666" cy="2423346"/>
          </a:xfrm>
        </p:spPr>
        <p:txBody>
          <a:bodyPr/>
          <a:lstStyle/>
          <a:p>
            <a:r>
              <a:rPr lang="ru-RU" dirty="0">
                <a:effectLst/>
              </a:rPr>
              <a:t>Права малочисленных народов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3356992"/>
            <a:ext cx="5970494" cy="8354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Федеральному закону от 30.04.1999 №82-ФЗ «О гарантиях прав коренных малочисленных народов Российской Федерации»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0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2420888"/>
            <a:ext cx="3694114" cy="3240360"/>
          </a:xfrm>
        </p:spPr>
        <p:txBody>
          <a:bodyPr>
            <a:noAutofit/>
          </a:bodyPr>
          <a:lstStyle/>
          <a:p>
            <a:r>
              <a:rPr lang="ru-RU" sz="1800" dirty="0"/>
              <a:t>безвозмездно пользоваться в местах традиционного проживания и традиционной хозяйственной деятельности малочисленных </a:t>
            </a:r>
            <a:r>
              <a:rPr lang="ru-RU" sz="1800" dirty="0" smtClean="0"/>
              <a:t>народов </a:t>
            </a:r>
            <a:r>
              <a:rPr lang="ru-RU" sz="1800" i="1" u="sng" dirty="0" smtClean="0"/>
              <a:t>землями</a:t>
            </a:r>
            <a:r>
              <a:rPr lang="ru-RU" sz="1800" dirty="0" smtClean="0"/>
              <a:t> </a:t>
            </a:r>
            <a:r>
              <a:rPr lang="ru-RU" sz="1800" dirty="0"/>
              <a:t>различных категорий, необходимыми для осуществления их традиционной хозяйственной деятельности и занятия традиционными промыслами, и общераспространенными полезными ископаемыми</a:t>
            </a: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6120"/>
          <a:stretch>
            <a:fillRect/>
          </a:stretch>
        </p:blipFill>
        <p:spPr bwMode="auto">
          <a:xfrm>
            <a:off x="4499992" y="1988840"/>
            <a:ext cx="4114800" cy="31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83538" cy="114300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Право на землю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21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2276872"/>
            <a:ext cx="3694114" cy="41044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1) сохранять и развивать родные языки;</a:t>
            </a:r>
          </a:p>
          <a:p>
            <a:r>
              <a:rPr lang="ru-RU" dirty="0"/>
              <a:t>2) создавать общественные объединения, культурные центры и национально-культурные автономии малочисленных народов, фонды развития малочисленных народов и фонды финансовой помощи малочисленным народам;</a:t>
            </a:r>
          </a:p>
          <a:p>
            <a:r>
              <a:rPr lang="ru-RU" dirty="0"/>
              <a:t>3) создавать в соответствии с законодательством Российской Федерации и со своими материальными и финансовыми возможностями учебные группы, состоящие из лиц, относящихся к малочисленным народам, для их обучения традиционным хозяйственной деятельности и промыслам малочисленных народов; (в ред. Федерального закона </a:t>
            </a:r>
            <a:r>
              <a:rPr lang="ru-RU" u="sng" dirty="0">
                <a:hlinkClick r:id="rId2"/>
              </a:rPr>
              <a:t>от 27.06.2018 N 164-ФЗ</a:t>
            </a:r>
            <a:r>
              <a:rPr lang="ru-RU" dirty="0"/>
              <a:t>)</a:t>
            </a:r>
          </a:p>
          <a:p>
            <a:r>
              <a:rPr lang="ru-RU" dirty="0"/>
              <a:t>4) получать и распространять информацию на родных языках, создавать средства массовой информации;</a:t>
            </a:r>
          </a:p>
          <a:p>
            <a:r>
              <a:rPr lang="ru-RU" dirty="0"/>
              <a:t>5) соблюдать свои традиции и совершать религиозные обряды, не противоречащие федеральным законам, законам субъектов Российской Федерации, содержать и охранять культовые места;</a:t>
            </a:r>
          </a:p>
          <a:p>
            <a:r>
              <a:rPr lang="ru-RU" dirty="0"/>
              <a:t>6) устанавливать и развивать связи с представителями малочисленных народов, проживающих на территориях других субъектов Российской Федерации, а также за пределами территории Российской Федерации.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383538" cy="1143000"/>
          </a:xfrm>
        </p:spPr>
        <p:txBody>
          <a:bodyPr/>
          <a:lstStyle/>
          <a:p>
            <a:r>
              <a:rPr lang="ru-RU" sz="4000" dirty="0" smtClean="0"/>
              <a:t>Право на сохранение и развитие своей самобытной культуры</a:t>
            </a:r>
            <a:endParaRPr lang="ru-RU" sz="4000" dirty="0"/>
          </a:p>
        </p:txBody>
      </p:sp>
      <p:pic>
        <p:nvPicPr>
          <p:cNvPr id="4098" name="Picture 2" descr="https://sun9-49.userapi.com/impg/EY6dozkv23W_9N-fbPKEL0Flkcco4xD8NMbXBg/WpCyuAJ-CnU.jpg?size=600x450&amp;quality=95&amp;sign=c9999dbc7f6b58b8d3e54ccab19a104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562872" cy="34221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2492896"/>
            <a:ext cx="3694114" cy="3672408"/>
          </a:xfrm>
        </p:spPr>
        <p:txBody>
          <a:bodyPr>
            <a:normAutofit/>
          </a:bodyPr>
          <a:lstStyle/>
          <a:p>
            <a:r>
              <a:rPr lang="ru-RU" dirty="0"/>
              <a:t>создавать на добровольной основе общины малочисленных народов и иные объединения малочисленных народов в соответствии со своими национальными, историческими и культурными традициями в целях социально-экономического и культурного развития малочисленных народов, защиты их исконной среды обитания, традиционных образа жизни, хозяйственной деятельности и промыслов.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12776"/>
            <a:ext cx="6383538" cy="114300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Право на создание общин </a:t>
            </a:r>
            <a:r>
              <a:rPr lang="ru-RU" sz="4000" dirty="0">
                <a:effectLst/>
              </a:rPr>
              <a:t>малочисленных народов </a:t>
            </a:r>
            <a:endParaRPr lang="ru-RU" sz="4000" dirty="0"/>
          </a:p>
        </p:txBody>
      </p:sp>
      <p:pic>
        <p:nvPicPr>
          <p:cNvPr id="3074" name="Picture 2" descr="https://avatars.mds.yandex.net/i?id=a110e20208d2578e4f5e8aca4fb422af_l-525903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35349" r="26134" b="14051"/>
          <a:stretch/>
        </p:blipFill>
        <p:spPr bwMode="auto">
          <a:xfrm>
            <a:off x="4211960" y="2420888"/>
            <a:ext cx="4670612" cy="313764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332656"/>
            <a:ext cx="3694114" cy="504056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Меры государственной поддержки и социальной защиты коренных малочисленных народов Севера</a:t>
            </a:r>
            <a:endParaRPr lang="ru-RU" sz="3200" b="1" i="1" dirty="0"/>
          </a:p>
        </p:txBody>
      </p:sp>
      <p:pic>
        <p:nvPicPr>
          <p:cNvPr id="2050" name="Picture 2" descr="https://sun1-85.userapi.com/s/v1/ig2/bA2PBRezEAYJR2iZsFlP1WA3onnJt1I0RJQB-T52X3rVIlVKRe-2MvDTX6K1KQi7oiYQ2clt-7Z91Mwq6GjDpV3Q.jpg?size=827x827&amp;quality=95&amp;crop=0,0,827,827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10025" cy="421002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555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КОРЕННЫЕ МАЛОЧИСЛЕННЫЕ НАРОДЫ СЕВЕРА И ИХ ПРАВА</vt:lpstr>
      <vt:lpstr>Презентация PowerPoint</vt:lpstr>
      <vt:lpstr>Кто такие коренные малочисленные народы – </vt:lpstr>
      <vt:lpstr>Учет лиц, относящихся к малочисленным народам </vt:lpstr>
      <vt:lpstr>Права малочисленных народов</vt:lpstr>
      <vt:lpstr>Право на землю</vt:lpstr>
      <vt:lpstr>Право на сохранение и развитие своей самобытной культуры</vt:lpstr>
      <vt:lpstr>Право на создание общин малочисленных народов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МАЛОЧИСЛЕННЫЕ НАРОДЫ СЕВЕРА И ИХ ПРАВА</dc:title>
  <dc:creator>Директор</dc:creator>
  <cp:lastModifiedBy>Директор</cp:lastModifiedBy>
  <cp:revision>19</cp:revision>
  <dcterms:created xsi:type="dcterms:W3CDTF">2024-11-17T21:44:53Z</dcterms:created>
  <dcterms:modified xsi:type="dcterms:W3CDTF">2025-04-03T04:32:51Z</dcterms:modified>
</cp:coreProperties>
</file>