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66"/>
  </p:notesMasterIdLst>
  <p:sldIdLst>
    <p:sldId id="260" r:id="rId2"/>
    <p:sldId id="256" r:id="rId3"/>
    <p:sldId id="299" r:id="rId4"/>
    <p:sldId id="301" r:id="rId5"/>
    <p:sldId id="285" r:id="rId6"/>
    <p:sldId id="286" r:id="rId7"/>
    <p:sldId id="290" r:id="rId8"/>
    <p:sldId id="280" r:id="rId9"/>
    <p:sldId id="284" r:id="rId10"/>
    <p:sldId id="288" r:id="rId11"/>
    <p:sldId id="287" r:id="rId12"/>
    <p:sldId id="350" r:id="rId13"/>
    <p:sldId id="351" r:id="rId14"/>
    <p:sldId id="352" r:id="rId15"/>
    <p:sldId id="347" r:id="rId16"/>
    <p:sldId id="348" r:id="rId17"/>
    <p:sldId id="349" r:id="rId18"/>
    <p:sldId id="291" r:id="rId19"/>
    <p:sldId id="297" r:id="rId20"/>
    <p:sldId id="298" r:id="rId21"/>
    <p:sldId id="307" r:id="rId22"/>
    <p:sldId id="292" r:id="rId23"/>
    <p:sldId id="293" r:id="rId24"/>
    <p:sldId id="295" r:id="rId25"/>
    <p:sldId id="306" r:id="rId26"/>
    <p:sldId id="322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21" r:id="rId51"/>
    <p:sldId id="310" r:id="rId52"/>
    <p:sldId id="309" r:id="rId53"/>
    <p:sldId id="312" r:id="rId54"/>
    <p:sldId id="313" r:id="rId55"/>
    <p:sldId id="315" r:id="rId56"/>
    <p:sldId id="316" r:id="rId57"/>
    <p:sldId id="317" r:id="rId58"/>
    <p:sldId id="318" r:id="rId59"/>
    <p:sldId id="319" r:id="rId60"/>
    <p:sldId id="320" r:id="rId61"/>
    <p:sldId id="303" r:id="rId62"/>
    <p:sldId id="305" r:id="rId63"/>
    <p:sldId id="296" r:id="rId64"/>
    <p:sldId id="300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326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7" Type="http://schemas.openxmlformats.org/officeDocument/2006/relationships/image" Target="../media/image113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47176-1B2F-4393-8753-F19E68FA214B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1646A-11AF-459F-A91D-FBA8E3384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1 - жилой дом; 2 -цветник; 3 – теплица,4 – баня; 5 - бак с водой; 6 - огород для овощей; 7 - плодово-ягодные кустарники.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27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2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2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1 - жилой дом; 2 -цветник; 3 –теплица;4 – баня; 5 - бак с водой; 6 - огород для овощей;7 - плодово-ягодные кустарники;.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00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56CB-461D-4666-9695-E996E59DFD00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28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5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66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5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06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507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6851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60648"/>
            <a:ext cx="8750206" cy="173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14282" y="1928802"/>
            <a:ext cx="8750206" cy="466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5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/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763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918"/>
            <a:ext cx="2592288" cy="361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202479" y="1844824"/>
            <a:ext cx="6525003" cy="2384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маркировки автомобильных шин применяется единая система обозначений (рис.1). Первое число означает ширину В шины (ширину протектора) в миллиметрах (рис.2). Второе число</a:t>
            </a:r>
            <a:r>
              <a:rPr lang="ru-RU" sz="24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 высоты боковины Н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ширине шины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процентах. Последующая буква указывает конструкцию шины. Например,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763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2715"/>
            <a:ext cx="4320480" cy="145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179512" y="4149079"/>
            <a:ext cx="8786874" cy="2505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буква R означает, что шина радиальная, то есть нити каркаса в боковине шины расположены вдоль радиусов колеса. Далее идёт число, указывающее диаметр диска колеса в дюймах (в одном дюйме 25,4 мм). По сути, это диаметр d внутреннего отверстия в шине. Таким образом, общий диаметр колеса D легко найти, зная диаметр диска и высоту боковины.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7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6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68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1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/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9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628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00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77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307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42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82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781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03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alphaModFix amt="7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2B91-E61C-40C7-8FAA-1B2B611664D8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21F0-A95A-40F3-9B61-DDAAEDC88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4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686" r:id="rId19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jpeg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microsoft.com/office/2007/relationships/hdphoto" Target="../media/hdphoto1.wdp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5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microsoft.com/office/2007/relationships/hdphoto" Target="../media/hdphoto2.wdp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76.wmf"/><Relationship Id="rId9" Type="http://schemas.openxmlformats.org/officeDocument/2006/relationships/image" Target="../media/image7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83.wmf"/><Relationship Id="rId3" Type="http://schemas.openxmlformats.org/officeDocument/2006/relationships/image" Target="../media/image75.png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3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3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98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104.wmf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101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39.bin"/><Relationship Id="rId5" Type="http://schemas.openxmlformats.org/officeDocument/2006/relationships/slide" Target="slide3.xml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43.bin"/><Relationship Id="rId4" Type="http://schemas.openxmlformats.org/officeDocument/2006/relationships/image" Target="../media/image95.png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102.wmf"/><Relationship Id="rId22" Type="http://schemas.openxmlformats.org/officeDocument/2006/relationships/image" Target="../media/image106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110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112.wmf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50.bin"/><Relationship Id="rId20" Type="http://schemas.openxmlformats.org/officeDocument/2006/relationships/slide" Target="slide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09.wmf"/><Relationship Id="rId5" Type="http://schemas.openxmlformats.org/officeDocument/2006/relationships/image" Target="../media/image3.png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113.wmf"/><Relationship Id="rId4" Type="http://schemas.openxmlformats.org/officeDocument/2006/relationships/image" Target="../media/image92.jpeg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49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117.w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21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119.wmf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16.wmf"/><Relationship Id="rId24" Type="http://schemas.openxmlformats.org/officeDocument/2006/relationships/slide" Target="slide3.xml"/><Relationship Id="rId5" Type="http://schemas.openxmlformats.org/officeDocument/2006/relationships/image" Target="../media/image92.jpeg"/><Relationship Id="rId15" Type="http://schemas.openxmlformats.org/officeDocument/2006/relationships/image" Target="../media/image118.wmf"/><Relationship Id="rId23" Type="http://schemas.openxmlformats.org/officeDocument/2006/relationships/image" Target="../media/image122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120.wmf"/><Relationship Id="rId4" Type="http://schemas.openxmlformats.org/officeDocument/2006/relationships/image" Target="../media/image3.png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image" Target="../media/image126.wmf"/><Relationship Id="rId18" Type="http://schemas.openxmlformats.org/officeDocument/2006/relationships/oleObject" Target="../embeddings/oleObject67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30.wmf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128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23.wmf"/><Relationship Id="rId11" Type="http://schemas.openxmlformats.org/officeDocument/2006/relationships/slide" Target="slide3.xml"/><Relationship Id="rId5" Type="http://schemas.openxmlformats.org/officeDocument/2006/relationships/oleObject" Target="../embeddings/oleObject61.bin"/><Relationship Id="rId15" Type="http://schemas.openxmlformats.org/officeDocument/2006/relationships/image" Target="../media/image127.wmf"/><Relationship Id="rId23" Type="http://schemas.openxmlformats.org/officeDocument/2006/relationships/image" Target="../media/image131.wmf"/><Relationship Id="rId10" Type="http://schemas.openxmlformats.org/officeDocument/2006/relationships/image" Target="../media/image125.wmf"/><Relationship Id="rId19" Type="http://schemas.openxmlformats.org/officeDocument/2006/relationships/image" Target="../media/image129.wmf"/><Relationship Id="rId4" Type="http://schemas.openxmlformats.org/officeDocument/2006/relationships/image" Target="../media/image98.jpeg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8.e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21.e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4.emf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6.emf"/><Relationship Id="rId22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8.e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emf"/><Relationship Id="rId20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31.e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10" Type="http://schemas.openxmlformats.org/officeDocument/2006/relationships/image" Target="../media/image24.emf"/><Relationship Id="rId19" Type="http://schemas.openxmlformats.org/officeDocument/2006/relationships/oleObject" Target="../embeddings/oleObject22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6.emf"/><Relationship Id="rId22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0986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Домашнее задание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3143248"/>
            <a:ext cx="374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Карточка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59601"/>
            <a:ext cx="5100494" cy="506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96188" y="2133600"/>
            <a:ext cx="1873250" cy="574675"/>
            <a:chOff x="3243" y="1344"/>
            <a:chExt cx="1180" cy="362"/>
          </a:xfrm>
        </p:grpSpPr>
        <p:sp>
          <p:nvSpPr>
            <p:cNvPr id="13359" name="AutoShape 3"/>
            <p:cNvSpPr>
              <a:spLocks noChangeArrowheads="1"/>
            </p:cNvSpPr>
            <p:nvPr/>
          </p:nvSpPr>
          <p:spPr bwMode="auto">
            <a:xfrm>
              <a:off x="3243" y="1344"/>
              <a:ext cx="1180" cy="36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0" name="AutoShape 4"/>
            <p:cNvSpPr>
              <a:spLocks noChangeArrowheads="1"/>
            </p:cNvSpPr>
            <p:nvPr/>
          </p:nvSpPr>
          <p:spPr bwMode="auto">
            <a:xfrm rot="9306062">
              <a:off x="3469" y="1570"/>
              <a:ext cx="63" cy="124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924300" y="333375"/>
            <a:ext cx="4895850" cy="4679950"/>
            <a:chOff x="2472" y="210"/>
            <a:chExt cx="3084" cy="2948"/>
          </a:xfrm>
        </p:grpSpPr>
        <p:sp>
          <p:nvSpPr>
            <p:cNvPr id="13357" name="Line 6"/>
            <p:cNvSpPr>
              <a:spLocks noChangeShapeType="1"/>
            </p:cNvSpPr>
            <p:nvPr/>
          </p:nvSpPr>
          <p:spPr bwMode="auto">
            <a:xfrm>
              <a:off x="2472" y="1706"/>
              <a:ext cx="30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8" name="Line 7"/>
            <p:cNvSpPr>
              <a:spLocks noChangeShapeType="1"/>
            </p:cNvSpPr>
            <p:nvPr/>
          </p:nvSpPr>
          <p:spPr bwMode="auto">
            <a:xfrm flipH="1" flipV="1">
              <a:off x="3969" y="210"/>
              <a:ext cx="0" cy="2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24288" y="260350"/>
            <a:ext cx="5116512" cy="4865688"/>
            <a:chOff x="2409" y="164"/>
            <a:chExt cx="3223" cy="3065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409" y="164"/>
              <a:ext cx="3223" cy="3065"/>
              <a:chOff x="2409" y="164"/>
              <a:chExt cx="3223" cy="3065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409" y="203"/>
                <a:ext cx="3148" cy="3026"/>
                <a:chOff x="2409" y="203"/>
                <a:chExt cx="3148" cy="3026"/>
              </a:xfrm>
            </p:grpSpPr>
            <p:sp>
              <p:nvSpPr>
                <p:cNvPr id="13334" name="Freeform 11"/>
                <p:cNvSpPr>
                  <a:spLocks/>
                </p:cNvSpPr>
                <p:nvPr/>
              </p:nvSpPr>
              <p:spPr bwMode="auto">
                <a:xfrm>
                  <a:off x="2426" y="211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5" name="Freeform 12"/>
                <p:cNvSpPr>
                  <a:spLocks/>
                </p:cNvSpPr>
                <p:nvPr/>
              </p:nvSpPr>
              <p:spPr bwMode="auto">
                <a:xfrm>
                  <a:off x="2409" y="2945"/>
                  <a:ext cx="3124" cy="8"/>
                </a:xfrm>
                <a:custGeom>
                  <a:avLst/>
                  <a:gdLst>
                    <a:gd name="T0" fmla="*/ 0 w 3124"/>
                    <a:gd name="T1" fmla="*/ 0 h 8"/>
                    <a:gd name="T2" fmla="*/ 3124 w 3124"/>
                    <a:gd name="T3" fmla="*/ 8 h 8"/>
                    <a:gd name="T4" fmla="*/ 0 60000 65536"/>
                    <a:gd name="T5" fmla="*/ 0 60000 65536"/>
                    <a:gd name="T6" fmla="*/ 0 w 3124"/>
                    <a:gd name="T7" fmla="*/ 0 h 8"/>
                    <a:gd name="T8" fmla="*/ 3124 w 312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4" h="8">
                      <a:moveTo>
                        <a:pt x="0" y="0"/>
                      </a:moveTo>
                      <a:lnTo>
                        <a:pt x="3124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6" name="Freeform 13"/>
                <p:cNvSpPr>
                  <a:spLocks/>
                </p:cNvSpPr>
                <p:nvPr/>
              </p:nvSpPr>
              <p:spPr bwMode="auto">
                <a:xfrm>
                  <a:off x="2677" y="211"/>
                  <a:ext cx="8" cy="2994"/>
                </a:xfrm>
                <a:custGeom>
                  <a:avLst/>
                  <a:gdLst>
                    <a:gd name="T0" fmla="*/ 0 w 8"/>
                    <a:gd name="T1" fmla="*/ 0 h 2994"/>
                    <a:gd name="T2" fmla="*/ 8 w 8"/>
                    <a:gd name="T3" fmla="*/ 2994 h 2994"/>
                    <a:gd name="T4" fmla="*/ 0 60000 65536"/>
                    <a:gd name="T5" fmla="*/ 0 60000 65536"/>
                    <a:gd name="T6" fmla="*/ 0 w 8"/>
                    <a:gd name="T7" fmla="*/ 0 h 2994"/>
                    <a:gd name="T8" fmla="*/ 8 w 8"/>
                    <a:gd name="T9" fmla="*/ 2994 h 29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2994">
                      <a:moveTo>
                        <a:pt x="0" y="0"/>
                      </a:moveTo>
                      <a:lnTo>
                        <a:pt x="8" y="299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7" name="Line 14"/>
                <p:cNvSpPr>
                  <a:spLocks noChangeShapeType="1"/>
                </p:cNvSpPr>
                <p:nvPr/>
              </p:nvSpPr>
              <p:spPr bwMode="auto">
                <a:xfrm>
                  <a:off x="2426" y="2704"/>
                  <a:ext cx="31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8" name="Freeform 15"/>
                <p:cNvSpPr>
                  <a:spLocks/>
                </p:cNvSpPr>
                <p:nvPr/>
              </p:nvSpPr>
              <p:spPr bwMode="auto">
                <a:xfrm>
                  <a:off x="2426" y="3203"/>
                  <a:ext cx="3124" cy="8"/>
                </a:xfrm>
                <a:custGeom>
                  <a:avLst/>
                  <a:gdLst>
                    <a:gd name="T0" fmla="*/ 0 w 3124"/>
                    <a:gd name="T1" fmla="*/ 0 h 8"/>
                    <a:gd name="T2" fmla="*/ 3124 w 3124"/>
                    <a:gd name="T3" fmla="*/ 8 h 8"/>
                    <a:gd name="T4" fmla="*/ 0 60000 65536"/>
                    <a:gd name="T5" fmla="*/ 0 60000 65536"/>
                    <a:gd name="T6" fmla="*/ 0 w 3124"/>
                    <a:gd name="T7" fmla="*/ 0 h 8"/>
                    <a:gd name="T8" fmla="*/ 3124 w 312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4" h="8">
                      <a:moveTo>
                        <a:pt x="0" y="0"/>
                      </a:moveTo>
                      <a:lnTo>
                        <a:pt x="3124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9" name="Freeform 16"/>
                <p:cNvSpPr>
                  <a:spLocks/>
                </p:cNvSpPr>
                <p:nvPr/>
              </p:nvSpPr>
              <p:spPr bwMode="auto">
                <a:xfrm>
                  <a:off x="2418" y="2450"/>
                  <a:ext cx="3131" cy="8"/>
                </a:xfrm>
                <a:custGeom>
                  <a:avLst/>
                  <a:gdLst>
                    <a:gd name="T0" fmla="*/ 0 w 3131"/>
                    <a:gd name="T1" fmla="*/ 8 h 8"/>
                    <a:gd name="T2" fmla="*/ 3131 w 3131"/>
                    <a:gd name="T3" fmla="*/ 0 h 8"/>
                    <a:gd name="T4" fmla="*/ 0 60000 65536"/>
                    <a:gd name="T5" fmla="*/ 0 60000 65536"/>
                    <a:gd name="T6" fmla="*/ 0 w 3131"/>
                    <a:gd name="T7" fmla="*/ 0 h 8"/>
                    <a:gd name="T8" fmla="*/ 3131 w 3131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1" h="8">
                      <a:moveTo>
                        <a:pt x="0" y="8"/>
                      </a:moveTo>
                      <a:lnTo>
                        <a:pt x="3131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0" name="Freeform 17"/>
                <p:cNvSpPr>
                  <a:spLocks/>
                </p:cNvSpPr>
                <p:nvPr/>
              </p:nvSpPr>
              <p:spPr bwMode="auto">
                <a:xfrm>
                  <a:off x="2426" y="2205"/>
                  <a:ext cx="3131" cy="8"/>
                </a:xfrm>
                <a:custGeom>
                  <a:avLst/>
                  <a:gdLst>
                    <a:gd name="T0" fmla="*/ 0 w 3131"/>
                    <a:gd name="T1" fmla="*/ 8 h 8"/>
                    <a:gd name="T2" fmla="*/ 3131 w 3131"/>
                    <a:gd name="T3" fmla="*/ 0 h 8"/>
                    <a:gd name="T4" fmla="*/ 0 60000 65536"/>
                    <a:gd name="T5" fmla="*/ 0 60000 65536"/>
                    <a:gd name="T6" fmla="*/ 0 w 3131"/>
                    <a:gd name="T7" fmla="*/ 0 h 8"/>
                    <a:gd name="T8" fmla="*/ 3131 w 3131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1" h="8">
                      <a:moveTo>
                        <a:pt x="0" y="8"/>
                      </a:moveTo>
                      <a:lnTo>
                        <a:pt x="3131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1" name="Freeform 18"/>
                <p:cNvSpPr>
                  <a:spLocks/>
                </p:cNvSpPr>
                <p:nvPr/>
              </p:nvSpPr>
              <p:spPr bwMode="auto">
                <a:xfrm>
                  <a:off x="2409" y="1955"/>
                  <a:ext cx="3132" cy="8"/>
                </a:xfrm>
                <a:custGeom>
                  <a:avLst/>
                  <a:gdLst>
                    <a:gd name="T0" fmla="*/ 0 w 3132"/>
                    <a:gd name="T1" fmla="*/ 0 h 8"/>
                    <a:gd name="T2" fmla="*/ 3132 w 3132"/>
                    <a:gd name="T3" fmla="*/ 8 h 8"/>
                    <a:gd name="T4" fmla="*/ 0 60000 65536"/>
                    <a:gd name="T5" fmla="*/ 0 60000 65536"/>
                    <a:gd name="T6" fmla="*/ 0 w 3132"/>
                    <a:gd name="T7" fmla="*/ 0 h 8"/>
                    <a:gd name="T8" fmla="*/ 3132 w 3132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2" h="8">
                      <a:moveTo>
                        <a:pt x="0" y="0"/>
                      </a:moveTo>
                      <a:lnTo>
                        <a:pt x="3132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2" name="Freeform 19"/>
                <p:cNvSpPr>
                  <a:spLocks/>
                </p:cNvSpPr>
                <p:nvPr/>
              </p:nvSpPr>
              <p:spPr bwMode="auto">
                <a:xfrm>
                  <a:off x="2434" y="1444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3" name="Freeform 20"/>
                <p:cNvSpPr>
                  <a:spLocks/>
                </p:cNvSpPr>
                <p:nvPr/>
              </p:nvSpPr>
              <p:spPr bwMode="auto">
                <a:xfrm>
                  <a:off x="2426" y="1207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4" name="Freeform 21"/>
                <p:cNvSpPr>
                  <a:spLocks/>
                </p:cNvSpPr>
                <p:nvPr/>
              </p:nvSpPr>
              <p:spPr bwMode="auto">
                <a:xfrm>
                  <a:off x="2426" y="949"/>
                  <a:ext cx="3123" cy="8"/>
                </a:xfrm>
                <a:custGeom>
                  <a:avLst/>
                  <a:gdLst>
                    <a:gd name="T0" fmla="*/ 0 w 3123"/>
                    <a:gd name="T1" fmla="*/ 0 h 8"/>
                    <a:gd name="T2" fmla="*/ 3123 w 3123"/>
                    <a:gd name="T3" fmla="*/ 8 h 8"/>
                    <a:gd name="T4" fmla="*/ 0 60000 65536"/>
                    <a:gd name="T5" fmla="*/ 0 60000 65536"/>
                    <a:gd name="T6" fmla="*/ 0 w 3123"/>
                    <a:gd name="T7" fmla="*/ 0 h 8"/>
                    <a:gd name="T8" fmla="*/ 3123 w 3123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3" h="8">
                      <a:moveTo>
                        <a:pt x="0" y="0"/>
                      </a:moveTo>
                      <a:lnTo>
                        <a:pt x="3123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5" name="Freeform 22"/>
                <p:cNvSpPr>
                  <a:spLocks/>
                </p:cNvSpPr>
                <p:nvPr/>
              </p:nvSpPr>
              <p:spPr bwMode="auto">
                <a:xfrm>
                  <a:off x="2426" y="708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6" name="Freeform 23"/>
                <p:cNvSpPr>
                  <a:spLocks/>
                </p:cNvSpPr>
                <p:nvPr/>
              </p:nvSpPr>
              <p:spPr bwMode="auto">
                <a:xfrm>
                  <a:off x="2434" y="446"/>
                  <a:ext cx="3115" cy="8"/>
                </a:xfrm>
                <a:custGeom>
                  <a:avLst/>
                  <a:gdLst>
                    <a:gd name="T0" fmla="*/ 0 w 3115"/>
                    <a:gd name="T1" fmla="*/ 0 h 8"/>
                    <a:gd name="T2" fmla="*/ 3115 w 3115"/>
                    <a:gd name="T3" fmla="*/ 8 h 8"/>
                    <a:gd name="T4" fmla="*/ 0 60000 65536"/>
                    <a:gd name="T5" fmla="*/ 0 60000 65536"/>
                    <a:gd name="T6" fmla="*/ 0 w 3115"/>
                    <a:gd name="T7" fmla="*/ 0 h 8"/>
                    <a:gd name="T8" fmla="*/ 3115 w 3115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15" h="8">
                      <a:moveTo>
                        <a:pt x="0" y="0"/>
                      </a:moveTo>
                      <a:lnTo>
                        <a:pt x="3115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7" name="Freeform 24"/>
                <p:cNvSpPr>
                  <a:spLocks/>
                </p:cNvSpPr>
                <p:nvPr/>
              </p:nvSpPr>
              <p:spPr bwMode="auto">
                <a:xfrm>
                  <a:off x="2426" y="210"/>
                  <a:ext cx="3115" cy="8"/>
                </a:xfrm>
                <a:custGeom>
                  <a:avLst/>
                  <a:gdLst>
                    <a:gd name="T0" fmla="*/ 0 w 3115"/>
                    <a:gd name="T1" fmla="*/ 0 h 8"/>
                    <a:gd name="T2" fmla="*/ 3115 w 3115"/>
                    <a:gd name="T3" fmla="*/ 8 h 8"/>
                    <a:gd name="T4" fmla="*/ 0 60000 65536"/>
                    <a:gd name="T5" fmla="*/ 0 60000 65536"/>
                    <a:gd name="T6" fmla="*/ 0 w 3115"/>
                    <a:gd name="T7" fmla="*/ 0 h 8"/>
                    <a:gd name="T8" fmla="*/ 3115 w 3115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15" h="8">
                      <a:moveTo>
                        <a:pt x="0" y="0"/>
                      </a:moveTo>
                      <a:lnTo>
                        <a:pt x="3115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8" name="Freeform 25"/>
                <p:cNvSpPr>
                  <a:spLocks/>
                </p:cNvSpPr>
                <p:nvPr/>
              </p:nvSpPr>
              <p:spPr bwMode="auto">
                <a:xfrm>
                  <a:off x="2937" y="203"/>
                  <a:ext cx="8" cy="3026"/>
                </a:xfrm>
                <a:custGeom>
                  <a:avLst/>
                  <a:gdLst>
                    <a:gd name="T0" fmla="*/ 8 w 8"/>
                    <a:gd name="T1" fmla="*/ 0 h 3026"/>
                    <a:gd name="T2" fmla="*/ 0 w 8"/>
                    <a:gd name="T3" fmla="*/ 3026 h 3026"/>
                    <a:gd name="T4" fmla="*/ 0 60000 65536"/>
                    <a:gd name="T5" fmla="*/ 0 60000 65536"/>
                    <a:gd name="T6" fmla="*/ 0 w 8"/>
                    <a:gd name="T7" fmla="*/ 0 h 3026"/>
                    <a:gd name="T8" fmla="*/ 8 w 8"/>
                    <a:gd name="T9" fmla="*/ 3026 h 30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3026">
                      <a:moveTo>
                        <a:pt x="8" y="0"/>
                      </a:moveTo>
                      <a:lnTo>
                        <a:pt x="0" y="302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9" name="Freeform 26"/>
                <p:cNvSpPr>
                  <a:spLocks/>
                </p:cNvSpPr>
                <p:nvPr/>
              </p:nvSpPr>
              <p:spPr bwMode="auto">
                <a:xfrm>
                  <a:off x="3198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0" name="Freeform 27"/>
                <p:cNvSpPr>
                  <a:spLocks/>
                </p:cNvSpPr>
                <p:nvPr/>
              </p:nvSpPr>
              <p:spPr bwMode="auto">
                <a:xfrm>
                  <a:off x="3470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1" name="Freeform 28"/>
                <p:cNvSpPr>
                  <a:spLocks/>
                </p:cNvSpPr>
                <p:nvPr/>
              </p:nvSpPr>
              <p:spPr bwMode="auto">
                <a:xfrm>
                  <a:off x="3707" y="219"/>
                  <a:ext cx="9" cy="3010"/>
                </a:xfrm>
                <a:custGeom>
                  <a:avLst/>
                  <a:gdLst>
                    <a:gd name="T0" fmla="*/ 9 w 9"/>
                    <a:gd name="T1" fmla="*/ 0 h 3010"/>
                    <a:gd name="T2" fmla="*/ 0 w 9"/>
                    <a:gd name="T3" fmla="*/ 3010 h 3010"/>
                    <a:gd name="T4" fmla="*/ 0 60000 65536"/>
                    <a:gd name="T5" fmla="*/ 0 60000 65536"/>
                    <a:gd name="T6" fmla="*/ 0 w 9"/>
                    <a:gd name="T7" fmla="*/ 0 h 3010"/>
                    <a:gd name="T8" fmla="*/ 9 w 9"/>
                    <a:gd name="T9" fmla="*/ 3010 h 30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" h="3010">
                      <a:moveTo>
                        <a:pt x="9" y="0"/>
                      </a:moveTo>
                      <a:lnTo>
                        <a:pt x="0" y="301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2" name="Freeform 29"/>
                <p:cNvSpPr>
                  <a:spLocks/>
                </p:cNvSpPr>
                <p:nvPr/>
              </p:nvSpPr>
              <p:spPr bwMode="auto">
                <a:xfrm>
                  <a:off x="4241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3" name="Freeform 30"/>
                <p:cNvSpPr>
                  <a:spLocks/>
                </p:cNvSpPr>
                <p:nvPr/>
              </p:nvSpPr>
              <p:spPr bwMode="auto">
                <a:xfrm>
                  <a:off x="4494" y="203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4" name="Freeform 31"/>
                <p:cNvSpPr>
                  <a:spLocks/>
                </p:cNvSpPr>
                <p:nvPr/>
              </p:nvSpPr>
              <p:spPr bwMode="auto">
                <a:xfrm>
                  <a:off x="4762" y="219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5" name="Freeform 32"/>
                <p:cNvSpPr>
                  <a:spLocks/>
                </p:cNvSpPr>
                <p:nvPr/>
              </p:nvSpPr>
              <p:spPr bwMode="auto">
                <a:xfrm>
                  <a:off x="5012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6" name="Freeform 33"/>
                <p:cNvSpPr>
                  <a:spLocks/>
                </p:cNvSpPr>
                <p:nvPr/>
              </p:nvSpPr>
              <p:spPr bwMode="auto">
                <a:xfrm>
                  <a:off x="5284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32" name="Text Box 34"/>
              <p:cNvSpPr txBox="1">
                <a:spLocks noChangeArrowheads="1"/>
              </p:cNvSpPr>
              <p:nvPr/>
            </p:nvSpPr>
            <p:spPr bwMode="auto">
              <a:xfrm>
                <a:off x="5420" y="1661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х</a:t>
                </a:r>
              </a:p>
            </p:txBody>
          </p:sp>
          <p:sp>
            <p:nvSpPr>
              <p:cNvPr id="13333" name="Text Box 35"/>
              <p:cNvSpPr txBox="1">
                <a:spLocks noChangeArrowheads="1"/>
              </p:cNvSpPr>
              <p:nvPr/>
            </p:nvSpPr>
            <p:spPr bwMode="auto">
              <a:xfrm>
                <a:off x="3742" y="16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у</a:t>
                </a:r>
              </a:p>
            </p:txBody>
          </p:sp>
        </p:grpSp>
        <p:sp>
          <p:nvSpPr>
            <p:cNvPr id="13329" name="Line 36"/>
            <p:cNvSpPr>
              <a:spLocks noChangeShapeType="1"/>
            </p:cNvSpPr>
            <p:nvPr/>
          </p:nvSpPr>
          <p:spPr bwMode="auto">
            <a:xfrm>
              <a:off x="2472" y="1706"/>
              <a:ext cx="3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Line 37"/>
            <p:cNvSpPr>
              <a:spLocks noChangeShapeType="1"/>
            </p:cNvSpPr>
            <p:nvPr/>
          </p:nvSpPr>
          <p:spPr bwMode="auto">
            <a:xfrm flipH="1" flipV="1">
              <a:off x="3969" y="210"/>
              <a:ext cx="0" cy="2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7" name="Freeform 38"/>
          <p:cNvSpPr>
            <a:spLocks/>
          </p:cNvSpPr>
          <p:nvPr/>
        </p:nvSpPr>
        <p:spPr bwMode="auto">
          <a:xfrm>
            <a:off x="3924300" y="2060575"/>
            <a:ext cx="4818063" cy="2668588"/>
          </a:xfrm>
          <a:custGeom>
            <a:avLst/>
            <a:gdLst>
              <a:gd name="T0" fmla="*/ 0 w 3035"/>
              <a:gd name="T1" fmla="*/ 2147483647 h 1681"/>
              <a:gd name="T2" fmla="*/ 2147483647 w 3035"/>
              <a:gd name="T3" fmla="*/ 0 h 1681"/>
              <a:gd name="T4" fmla="*/ 0 60000 65536"/>
              <a:gd name="T5" fmla="*/ 0 60000 65536"/>
              <a:gd name="T6" fmla="*/ 0 w 3035"/>
              <a:gd name="T7" fmla="*/ 0 h 1681"/>
              <a:gd name="T8" fmla="*/ 3035 w 3035"/>
              <a:gd name="T9" fmla="*/ 1681 h 16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35" h="1681">
                <a:moveTo>
                  <a:pt x="0" y="1681"/>
                </a:moveTo>
                <a:lnTo>
                  <a:pt x="3035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Text Box 39"/>
          <p:cNvSpPr txBox="1">
            <a:spLocks noChangeArrowheads="1"/>
          </p:cNvSpPr>
          <p:nvPr/>
        </p:nvSpPr>
        <p:spPr bwMode="auto">
          <a:xfrm>
            <a:off x="323850" y="278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auto">
          <a:xfrm>
            <a:off x="971550" y="1412875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= </a:t>
            </a:r>
            <a:r>
              <a:rPr lang="en-US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 </a:t>
            </a: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+ </a:t>
            </a:r>
            <a:r>
              <a:rPr lang="en-US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0" name="AutoShape 41"/>
          <p:cNvSpPr>
            <a:spLocks noChangeArrowheads="1"/>
          </p:cNvSpPr>
          <p:nvPr/>
        </p:nvSpPr>
        <p:spPr bwMode="auto">
          <a:xfrm>
            <a:off x="6227763" y="2636838"/>
            <a:ext cx="144462" cy="142875"/>
          </a:xfrm>
          <a:prstGeom prst="flowChartConnector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Freeform 42"/>
          <p:cNvSpPr>
            <a:spLocks/>
          </p:cNvSpPr>
          <p:nvPr/>
        </p:nvSpPr>
        <p:spPr bwMode="auto">
          <a:xfrm>
            <a:off x="8783638" y="347663"/>
            <a:ext cx="12700" cy="4752975"/>
          </a:xfrm>
          <a:custGeom>
            <a:avLst/>
            <a:gdLst>
              <a:gd name="T0" fmla="*/ 2147483647 w 8"/>
              <a:gd name="T1" fmla="*/ 0 h 2994"/>
              <a:gd name="T2" fmla="*/ 0 w 8"/>
              <a:gd name="T3" fmla="*/ 2147483647 h 2994"/>
              <a:gd name="T4" fmla="*/ 0 60000 65536"/>
              <a:gd name="T5" fmla="*/ 0 60000 65536"/>
              <a:gd name="T6" fmla="*/ 0 w 8"/>
              <a:gd name="T7" fmla="*/ 0 h 2994"/>
              <a:gd name="T8" fmla="*/ 8 w 8"/>
              <a:gd name="T9" fmla="*/ 2994 h 29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2994">
                <a:moveTo>
                  <a:pt x="8" y="0"/>
                </a:moveTo>
                <a:lnTo>
                  <a:pt x="0" y="299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Text Box 43"/>
          <p:cNvSpPr txBox="1">
            <a:spLocks noChangeArrowheads="1"/>
          </p:cNvSpPr>
          <p:nvPr/>
        </p:nvSpPr>
        <p:spPr bwMode="auto">
          <a:xfrm>
            <a:off x="179388" y="476250"/>
            <a:ext cx="3213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Определите знаки </a:t>
            </a:r>
          </a:p>
          <a:p>
            <a:r>
              <a:rPr lang="ru-RU" sz="2400"/>
              <a:t>коэффициентов </a:t>
            </a:r>
            <a:r>
              <a:rPr lang="en-US" sz="2400"/>
              <a:t>k </a:t>
            </a:r>
            <a:r>
              <a:rPr lang="ru-RU" sz="2400"/>
              <a:t>и </a:t>
            </a:r>
            <a:r>
              <a:rPr lang="en-US" sz="2400"/>
              <a:t>b</a:t>
            </a:r>
            <a:endParaRPr lang="ru-RU" sz="2400"/>
          </a:p>
        </p:txBody>
      </p:sp>
      <p:sp>
        <p:nvSpPr>
          <p:cNvPr id="70700" name="Text Box 44"/>
          <p:cNvSpPr txBox="1">
            <a:spLocks noChangeArrowheads="1"/>
          </p:cNvSpPr>
          <p:nvPr/>
        </p:nvSpPr>
        <p:spPr bwMode="auto">
          <a:xfrm>
            <a:off x="1258888" y="2349500"/>
            <a:ext cx="95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 &gt; 0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701" name="Text Box 45"/>
          <p:cNvSpPr txBox="1">
            <a:spLocks noChangeArrowheads="1"/>
          </p:cNvSpPr>
          <p:nvPr/>
        </p:nvSpPr>
        <p:spPr bwMode="auto">
          <a:xfrm>
            <a:off x="1331913" y="2924175"/>
            <a:ext cx="88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&lt; 0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702" name="Freeform 46"/>
          <p:cNvSpPr>
            <a:spLocks/>
          </p:cNvSpPr>
          <p:nvPr/>
        </p:nvSpPr>
        <p:spPr bwMode="auto">
          <a:xfrm>
            <a:off x="6289675" y="2708275"/>
            <a:ext cx="11113" cy="701675"/>
          </a:xfrm>
          <a:custGeom>
            <a:avLst/>
            <a:gdLst>
              <a:gd name="T0" fmla="*/ 2147483647 w 7"/>
              <a:gd name="T1" fmla="*/ 0 h 442"/>
              <a:gd name="T2" fmla="*/ 0 w 7"/>
              <a:gd name="T3" fmla="*/ 2147483647 h 442"/>
              <a:gd name="T4" fmla="*/ 0 60000 65536"/>
              <a:gd name="T5" fmla="*/ 0 60000 65536"/>
              <a:gd name="T6" fmla="*/ 0 w 7"/>
              <a:gd name="T7" fmla="*/ 0 h 442"/>
              <a:gd name="T8" fmla="*/ 7 w 7"/>
              <a:gd name="T9" fmla="*/ 442 h 4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442">
                <a:moveTo>
                  <a:pt x="7" y="0"/>
                </a:moveTo>
                <a:lnTo>
                  <a:pt x="0" y="442"/>
                </a:lnTo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Text Box 47"/>
          <p:cNvSpPr txBox="1">
            <a:spLocks noChangeArrowheads="1"/>
          </p:cNvSpPr>
          <p:nvPr/>
        </p:nvSpPr>
        <p:spPr bwMode="auto">
          <a:xfrm rot="-1548810">
            <a:off x="3995738" y="3789363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y = </a:t>
            </a:r>
            <a:r>
              <a:rPr lang="en-US" sz="2400" b="1">
                <a:cs typeface="Arial" charset="0"/>
              </a:rPr>
              <a:t>k </a:t>
            </a:r>
            <a:r>
              <a:rPr lang="en-US" sz="2400" b="1"/>
              <a:t>x + b</a:t>
            </a:r>
            <a:endParaRPr lang="ru-RU" sz="2400" b="1"/>
          </a:p>
        </p:txBody>
      </p:sp>
      <p:sp>
        <p:nvSpPr>
          <p:cNvPr id="13327" name="Text Box 48"/>
          <p:cNvSpPr txBox="1">
            <a:spLocks noChangeArrowheads="1"/>
          </p:cNvSpPr>
          <p:nvPr/>
        </p:nvSpPr>
        <p:spPr bwMode="auto">
          <a:xfrm>
            <a:off x="6013450" y="263683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0    1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0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00" grpId="0"/>
      <p:bldP spid="70701" grpId="0"/>
      <p:bldP spid="707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40488" y="1773238"/>
            <a:ext cx="3387725" cy="935037"/>
            <a:chOff x="3059" y="1117"/>
            <a:chExt cx="2134" cy="589"/>
          </a:xfrm>
        </p:grpSpPr>
        <p:sp>
          <p:nvSpPr>
            <p:cNvPr id="15407" name="Freeform 3"/>
            <p:cNvSpPr>
              <a:spLocks/>
            </p:cNvSpPr>
            <p:nvPr/>
          </p:nvSpPr>
          <p:spPr bwMode="auto">
            <a:xfrm>
              <a:off x="3059" y="1117"/>
              <a:ext cx="2134" cy="589"/>
            </a:xfrm>
            <a:custGeom>
              <a:avLst/>
              <a:gdLst>
                <a:gd name="T0" fmla="*/ 467 w 2134"/>
                <a:gd name="T1" fmla="*/ 580 h 589"/>
                <a:gd name="T2" fmla="*/ 2134 w 2134"/>
                <a:gd name="T3" fmla="*/ 589 h 589"/>
                <a:gd name="T4" fmla="*/ 1417 w 2134"/>
                <a:gd name="T5" fmla="*/ 564 h 589"/>
                <a:gd name="T6" fmla="*/ 1182 w 2134"/>
                <a:gd name="T7" fmla="*/ 363 h 589"/>
                <a:gd name="T8" fmla="*/ 910 w 2134"/>
                <a:gd name="T9" fmla="*/ 136 h 589"/>
                <a:gd name="T10" fmla="*/ 411 w 2134"/>
                <a:gd name="T11" fmla="*/ 0 h 589"/>
                <a:gd name="T12" fmla="*/ 184 w 2134"/>
                <a:gd name="T13" fmla="*/ 90 h 589"/>
                <a:gd name="T14" fmla="*/ 0 w 2134"/>
                <a:gd name="T15" fmla="*/ 160 h 589"/>
                <a:gd name="T16" fmla="*/ 467 w 2134"/>
                <a:gd name="T17" fmla="*/ 580 h 5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34"/>
                <a:gd name="T28" fmla="*/ 0 h 589"/>
                <a:gd name="T29" fmla="*/ 2134 w 2134"/>
                <a:gd name="T30" fmla="*/ 589 h 5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34" h="589">
                  <a:moveTo>
                    <a:pt x="467" y="580"/>
                  </a:moveTo>
                  <a:lnTo>
                    <a:pt x="2134" y="589"/>
                  </a:lnTo>
                  <a:lnTo>
                    <a:pt x="1417" y="564"/>
                  </a:lnTo>
                  <a:lnTo>
                    <a:pt x="1182" y="363"/>
                  </a:lnTo>
                  <a:lnTo>
                    <a:pt x="910" y="136"/>
                  </a:lnTo>
                  <a:lnTo>
                    <a:pt x="411" y="0"/>
                  </a:lnTo>
                  <a:lnTo>
                    <a:pt x="184" y="90"/>
                  </a:lnTo>
                  <a:lnTo>
                    <a:pt x="0" y="160"/>
                  </a:lnTo>
                  <a:lnTo>
                    <a:pt x="467" y="58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8" name="AutoShape 4"/>
            <p:cNvSpPr>
              <a:spLocks noChangeArrowheads="1"/>
            </p:cNvSpPr>
            <p:nvPr/>
          </p:nvSpPr>
          <p:spPr bwMode="auto">
            <a:xfrm rot="6535413">
              <a:off x="3486" y="1463"/>
              <a:ext cx="136" cy="260"/>
            </a:xfrm>
            <a:prstGeom prst="moon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924300" y="333375"/>
            <a:ext cx="4895850" cy="4679950"/>
            <a:chOff x="2472" y="210"/>
            <a:chExt cx="3084" cy="2948"/>
          </a:xfrm>
        </p:grpSpPr>
        <p:sp>
          <p:nvSpPr>
            <p:cNvPr id="15405" name="Line 6"/>
            <p:cNvSpPr>
              <a:spLocks noChangeShapeType="1"/>
            </p:cNvSpPr>
            <p:nvPr/>
          </p:nvSpPr>
          <p:spPr bwMode="auto">
            <a:xfrm>
              <a:off x="2472" y="1706"/>
              <a:ext cx="30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6" name="Line 7"/>
            <p:cNvSpPr>
              <a:spLocks noChangeShapeType="1"/>
            </p:cNvSpPr>
            <p:nvPr/>
          </p:nvSpPr>
          <p:spPr bwMode="auto">
            <a:xfrm flipH="1" flipV="1">
              <a:off x="3969" y="210"/>
              <a:ext cx="0" cy="29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24288" y="260350"/>
            <a:ext cx="5116512" cy="4865688"/>
            <a:chOff x="2409" y="164"/>
            <a:chExt cx="3223" cy="3065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409" y="164"/>
              <a:ext cx="3223" cy="3065"/>
              <a:chOff x="2409" y="164"/>
              <a:chExt cx="3223" cy="3065"/>
            </a:xfrm>
          </p:grpSpPr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409" y="203"/>
                <a:ext cx="3148" cy="3026"/>
                <a:chOff x="2409" y="203"/>
                <a:chExt cx="3148" cy="3026"/>
              </a:xfrm>
            </p:grpSpPr>
            <p:sp>
              <p:nvSpPr>
                <p:cNvPr id="15382" name="Freeform 11"/>
                <p:cNvSpPr>
                  <a:spLocks/>
                </p:cNvSpPr>
                <p:nvPr/>
              </p:nvSpPr>
              <p:spPr bwMode="auto">
                <a:xfrm>
                  <a:off x="2426" y="211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3" name="Freeform 12"/>
                <p:cNvSpPr>
                  <a:spLocks/>
                </p:cNvSpPr>
                <p:nvPr/>
              </p:nvSpPr>
              <p:spPr bwMode="auto">
                <a:xfrm>
                  <a:off x="2409" y="2945"/>
                  <a:ext cx="3124" cy="8"/>
                </a:xfrm>
                <a:custGeom>
                  <a:avLst/>
                  <a:gdLst>
                    <a:gd name="T0" fmla="*/ 0 w 3124"/>
                    <a:gd name="T1" fmla="*/ 0 h 8"/>
                    <a:gd name="T2" fmla="*/ 3124 w 3124"/>
                    <a:gd name="T3" fmla="*/ 8 h 8"/>
                    <a:gd name="T4" fmla="*/ 0 60000 65536"/>
                    <a:gd name="T5" fmla="*/ 0 60000 65536"/>
                    <a:gd name="T6" fmla="*/ 0 w 3124"/>
                    <a:gd name="T7" fmla="*/ 0 h 8"/>
                    <a:gd name="T8" fmla="*/ 3124 w 312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4" h="8">
                      <a:moveTo>
                        <a:pt x="0" y="0"/>
                      </a:moveTo>
                      <a:lnTo>
                        <a:pt x="3124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4" name="Freeform 13"/>
                <p:cNvSpPr>
                  <a:spLocks/>
                </p:cNvSpPr>
                <p:nvPr/>
              </p:nvSpPr>
              <p:spPr bwMode="auto">
                <a:xfrm>
                  <a:off x="2677" y="211"/>
                  <a:ext cx="8" cy="2994"/>
                </a:xfrm>
                <a:custGeom>
                  <a:avLst/>
                  <a:gdLst>
                    <a:gd name="T0" fmla="*/ 0 w 8"/>
                    <a:gd name="T1" fmla="*/ 0 h 2994"/>
                    <a:gd name="T2" fmla="*/ 8 w 8"/>
                    <a:gd name="T3" fmla="*/ 2994 h 2994"/>
                    <a:gd name="T4" fmla="*/ 0 60000 65536"/>
                    <a:gd name="T5" fmla="*/ 0 60000 65536"/>
                    <a:gd name="T6" fmla="*/ 0 w 8"/>
                    <a:gd name="T7" fmla="*/ 0 h 2994"/>
                    <a:gd name="T8" fmla="*/ 8 w 8"/>
                    <a:gd name="T9" fmla="*/ 2994 h 29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2994">
                      <a:moveTo>
                        <a:pt x="0" y="0"/>
                      </a:moveTo>
                      <a:lnTo>
                        <a:pt x="8" y="299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5" name="Line 14"/>
                <p:cNvSpPr>
                  <a:spLocks noChangeShapeType="1"/>
                </p:cNvSpPr>
                <p:nvPr/>
              </p:nvSpPr>
              <p:spPr bwMode="auto">
                <a:xfrm>
                  <a:off x="2426" y="2704"/>
                  <a:ext cx="31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6" name="Freeform 15"/>
                <p:cNvSpPr>
                  <a:spLocks/>
                </p:cNvSpPr>
                <p:nvPr/>
              </p:nvSpPr>
              <p:spPr bwMode="auto">
                <a:xfrm>
                  <a:off x="2426" y="3203"/>
                  <a:ext cx="3124" cy="8"/>
                </a:xfrm>
                <a:custGeom>
                  <a:avLst/>
                  <a:gdLst>
                    <a:gd name="T0" fmla="*/ 0 w 3124"/>
                    <a:gd name="T1" fmla="*/ 0 h 8"/>
                    <a:gd name="T2" fmla="*/ 3124 w 3124"/>
                    <a:gd name="T3" fmla="*/ 8 h 8"/>
                    <a:gd name="T4" fmla="*/ 0 60000 65536"/>
                    <a:gd name="T5" fmla="*/ 0 60000 65536"/>
                    <a:gd name="T6" fmla="*/ 0 w 3124"/>
                    <a:gd name="T7" fmla="*/ 0 h 8"/>
                    <a:gd name="T8" fmla="*/ 3124 w 3124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4" h="8">
                      <a:moveTo>
                        <a:pt x="0" y="0"/>
                      </a:moveTo>
                      <a:lnTo>
                        <a:pt x="3124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7" name="Freeform 16"/>
                <p:cNvSpPr>
                  <a:spLocks/>
                </p:cNvSpPr>
                <p:nvPr/>
              </p:nvSpPr>
              <p:spPr bwMode="auto">
                <a:xfrm>
                  <a:off x="2418" y="2450"/>
                  <a:ext cx="3131" cy="8"/>
                </a:xfrm>
                <a:custGeom>
                  <a:avLst/>
                  <a:gdLst>
                    <a:gd name="T0" fmla="*/ 0 w 3131"/>
                    <a:gd name="T1" fmla="*/ 8 h 8"/>
                    <a:gd name="T2" fmla="*/ 3131 w 3131"/>
                    <a:gd name="T3" fmla="*/ 0 h 8"/>
                    <a:gd name="T4" fmla="*/ 0 60000 65536"/>
                    <a:gd name="T5" fmla="*/ 0 60000 65536"/>
                    <a:gd name="T6" fmla="*/ 0 w 3131"/>
                    <a:gd name="T7" fmla="*/ 0 h 8"/>
                    <a:gd name="T8" fmla="*/ 3131 w 3131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1" h="8">
                      <a:moveTo>
                        <a:pt x="0" y="8"/>
                      </a:moveTo>
                      <a:lnTo>
                        <a:pt x="3131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8" name="Freeform 17"/>
                <p:cNvSpPr>
                  <a:spLocks/>
                </p:cNvSpPr>
                <p:nvPr/>
              </p:nvSpPr>
              <p:spPr bwMode="auto">
                <a:xfrm>
                  <a:off x="2426" y="2205"/>
                  <a:ext cx="3131" cy="8"/>
                </a:xfrm>
                <a:custGeom>
                  <a:avLst/>
                  <a:gdLst>
                    <a:gd name="T0" fmla="*/ 0 w 3131"/>
                    <a:gd name="T1" fmla="*/ 8 h 8"/>
                    <a:gd name="T2" fmla="*/ 3131 w 3131"/>
                    <a:gd name="T3" fmla="*/ 0 h 8"/>
                    <a:gd name="T4" fmla="*/ 0 60000 65536"/>
                    <a:gd name="T5" fmla="*/ 0 60000 65536"/>
                    <a:gd name="T6" fmla="*/ 0 w 3131"/>
                    <a:gd name="T7" fmla="*/ 0 h 8"/>
                    <a:gd name="T8" fmla="*/ 3131 w 3131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1" h="8">
                      <a:moveTo>
                        <a:pt x="0" y="8"/>
                      </a:moveTo>
                      <a:lnTo>
                        <a:pt x="3131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9" name="Freeform 18"/>
                <p:cNvSpPr>
                  <a:spLocks/>
                </p:cNvSpPr>
                <p:nvPr/>
              </p:nvSpPr>
              <p:spPr bwMode="auto">
                <a:xfrm>
                  <a:off x="2409" y="1955"/>
                  <a:ext cx="3132" cy="8"/>
                </a:xfrm>
                <a:custGeom>
                  <a:avLst/>
                  <a:gdLst>
                    <a:gd name="T0" fmla="*/ 0 w 3132"/>
                    <a:gd name="T1" fmla="*/ 0 h 8"/>
                    <a:gd name="T2" fmla="*/ 3132 w 3132"/>
                    <a:gd name="T3" fmla="*/ 8 h 8"/>
                    <a:gd name="T4" fmla="*/ 0 60000 65536"/>
                    <a:gd name="T5" fmla="*/ 0 60000 65536"/>
                    <a:gd name="T6" fmla="*/ 0 w 3132"/>
                    <a:gd name="T7" fmla="*/ 0 h 8"/>
                    <a:gd name="T8" fmla="*/ 3132 w 3132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32" h="8">
                      <a:moveTo>
                        <a:pt x="0" y="0"/>
                      </a:moveTo>
                      <a:lnTo>
                        <a:pt x="3132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0" name="Freeform 19"/>
                <p:cNvSpPr>
                  <a:spLocks/>
                </p:cNvSpPr>
                <p:nvPr/>
              </p:nvSpPr>
              <p:spPr bwMode="auto">
                <a:xfrm>
                  <a:off x="2434" y="1444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1" name="Freeform 20"/>
                <p:cNvSpPr>
                  <a:spLocks/>
                </p:cNvSpPr>
                <p:nvPr/>
              </p:nvSpPr>
              <p:spPr bwMode="auto">
                <a:xfrm>
                  <a:off x="2426" y="1207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2" name="Freeform 21"/>
                <p:cNvSpPr>
                  <a:spLocks/>
                </p:cNvSpPr>
                <p:nvPr/>
              </p:nvSpPr>
              <p:spPr bwMode="auto">
                <a:xfrm>
                  <a:off x="2426" y="949"/>
                  <a:ext cx="3123" cy="8"/>
                </a:xfrm>
                <a:custGeom>
                  <a:avLst/>
                  <a:gdLst>
                    <a:gd name="T0" fmla="*/ 0 w 3123"/>
                    <a:gd name="T1" fmla="*/ 0 h 8"/>
                    <a:gd name="T2" fmla="*/ 3123 w 3123"/>
                    <a:gd name="T3" fmla="*/ 8 h 8"/>
                    <a:gd name="T4" fmla="*/ 0 60000 65536"/>
                    <a:gd name="T5" fmla="*/ 0 60000 65536"/>
                    <a:gd name="T6" fmla="*/ 0 w 3123"/>
                    <a:gd name="T7" fmla="*/ 0 h 8"/>
                    <a:gd name="T8" fmla="*/ 3123 w 3123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23" h="8">
                      <a:moveTo>
                        <a:pt x="0" y="0"/>
                      </a:moveTo>
                      <a:lnTo>
                        <a:pt x="3123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3" name="Freeform 22"/>
                <p:cNvSpPr>
                  <a:spLocks/>
                </p:cNvSpPr>
                <p:nvPr/>
              </p:nvSpPr>
              <p:spPr bwMode="auto">
                <a:xfrm>
                  <a:off x="2426" y="708"/>
                  <a:ext cx="3107" cy="8"/>
                </a:xfrm>
                <a:custGeom>
                  <a:avLst/>
                  <a:gdLst>
                    <a:gd name="T0" fmla="*/ 0 w 3107"/>
                    <a:gd name="T1" fmla="*/ 8 h 8"/>
                    <a:gd name="T2" fmla="*/ 3107 w 3107"/>
                    <a:gd name="T3" fmla="*/ 0 h 8"/>
                    <a:gd name="T4" fmla="*/ 0 60000 65536"/>
                    <a:gd name="T5" fmla="*/ 0 60000 65536"/>
                    <a:gd name="T6" fmla="*/ 0 w 3107"/>
                    <a:gd name="T7" fmla="*/ 0 h 8"/>
                    <a:gd name="T8" fmla="*/ 3107 w 3107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07" h="8">
                      <a:moveTo>
                        <a:pt x="0" y="8"/>
                      </a:moveTo>
                      <a:lnTo>
                        <a:pt x="310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4" name="Freeform 23"/>
                <p:cNvSpPr>
                  <a:spLocks/>
                </p:cNvSpPr>
                <p:nvPr/>
              </p:nvSpPr>
              <p:spPr bwMode="auto">
                <a:xfrm>
                  <a:off x="2434" y="446"/>
                  <a:ext cx="3115" cy="8"/>
                </a:xfrm>
                <a:custGeom>
                  <a:avLst/>
                  <a:gdLst>
                    <a:gd name="T0" fmla="*/ 0 w 3115"/>
                    <a:gd name="T1" fmla="*/ 0 h 8"/>
                    <a:gd name="T2" fmla="*/ 3115 w 3115"/>
                    <a:gd name="T3" fmla="*/ 8 h 8"/>
                    <a:gd name="T4" fmla="*/ 0 60000 65536"/>
                    <a:gd name="T5" fmla="*/ 0 60000 65536"/>
                    <a:gd name="T6" fmla="*/ 0 w 3115"/>
                    <a:gd name="T7" fmla="*/ 0 h 8"/>
                    <a:gd name="T8" fmla="*/ 3115 w 3115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15" h="8">
                      <a:moveTo>
                        <a:pt x="0" y="0"/>
                      </a:moveTo>
                      <a:lnTo>
                        <a:pt x="3115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5" name="Freeform 24"/>
                <p:cNvSpPr>
                  <a:spLocks/>
                </p:cNvSpPr>
                <p:nvPr/>
              </p:nvSpPr>
              <p:spPr bwMode="auto">
                <a:xfrm>
                  <a:off x="2426" y="210"/>
                  <a:ext cx="3115" cy="8"/>
                </a:xfrm>
                <a:custGeom>
                  <a:avLst/>
                  <a:gdLst>
                    <a:gd name="T0" fmla="*/ 0 w 3115"/>
                    <a:gd name="T1" fmla="*/ 0 h 8"/>
                    <a:gd name="T2" fmla="*/ 3115 w 3115"/>
                    <a:gd name="T3" fmla="*/ 8 h 8"/>
                    <a:gd name="T4" fmla="*/ 0 60000 65536"/>
                    <a:gd name="T5" fmla="*/ 0 60000 65536"/>
                    <a:gd name="T6" fmla="*/ 0 w 3115"/>
                    <a:gd name="T7" fmla="*/ 0 h 8"/>
                    <a:gd name="T8" fmla="*/ 3115 w 3115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115" h="8">
                      <a:moveTo>
                        <a:pt x="0" y="0"/>
                      </a:moveTo>
                      <a:lnTo>
                        <a:pt x="3115" y="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6" name="Freeform 25"/>
                <p:cNvSpPr>
                  <a:spLocks/>
                </p:cNvSpPr>
                <p:nvPr/>
              </p:nvSpPr>
              <p:spPr bwMode="auto">
                <a:xfrm>
                  <a:off x="2937" y="203"/>
                  <a:ext cx="8" cy="3026"/>
                </a:xfrm>
                <a:custGeom>
                  <a:avLst/>
                  <a:gdLst>
                    <a:gd name="T0" fmla="*/ 8 w 8"/>
                    <a:gd name="T1" fmla="*/ 0 h 3026"/>
                    <a:gd name="T2" fmla="*/ 0 w 8"/>
                    <a:gd name="T3" fmla="*/ 3026 h 3026"/>
                    <a:gd name="T4" fmla="*/ 0 60000 65536"/>
                    <a:gd name="T5" fmla="*/ 0 60000 65536"/>
                    <a:gd name="T6" fmla="*/ 0 w 8"/>
                    <a:gd name="T7" fmla="*/ 0 h 3026"/>
                    <a:gd name="T8" fmla="*/ 8 w 8"/>
                    <a:gd name="T9" fmla="*/ 3026 h 30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" h="3026">
                      <a:moveTo>
                        <a:pt x="8" y="0"/>
                      </a:moveTo>
                      <a:lnTo>
                        <a:pt x="0" y="302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7" name="Freeform 26"/>
                <p:cNvSpPr>
                  <a:spLocks/>
                </p:cNvSpPr>
                <p:nvPr/>
              </p:nvSpPr>
              <p:spPr bwMode="auto">
                <a:xfrm>
                  <a:off x="3198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8" name="Freeform 27"/>
                <p:cNvSpPr>
                  <a:spLocks/>
                </p:cNvSpPr>
                <p:nvPr/>
              </p:nvSpPr>
              <p:spPr bwMode="auto">
                <a:xfrm>
                  <a:off x="3470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99" name="Freeform 28"/>
                <p:cNvSpPr>
                  <a:spLocks/>
                </p:cNvSpPr>
                <p:nvPr/>
              </p:nvSpPr>
              <p:spPr bwMode="auto">
                <a:xfrm>
                  <a:off x="3707" y="219"/>
                  <a:ext cx="9" cy="3010"/>
                </a:xfrm>
                <a:custGeom>
                  <a:avLst/>
                  <a:gdLst>
                    <a:gd name="T0" fmla="*/ 9 w 9"/>
                    <a:gd name="T1" fmla="*/ 0 h 3010"/>
                    <a:gd name="T2" fmla="*/ 0 w 9"/>
                    <a:gd name="T3" fmla="*/ 3010 h 3010"/>
                    <a:gd name="T4" fmla="*/ 0 60000 65536"/>
                    <a:gd name="T5" fmla="*/ 0 60000 65536"/>
                    <a:gd name="T6" fmla="*/ 0 w 9"/>
                    <a:gd name="T7" fmla="*/ 0 h 3010"/>
                    <a:gd name="T8" fmla="*/ 9 w 9"/>
                    <a:gd name="T9" fmla="*/ 3010 h 301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" h="3010">
                      <a:moveTo>
                        <a:pt x="9" y="0"/>
                      </a:moveTo>
                      <a:lnTo>
                        <a:pt x="0" y="301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0" name="Freeform 29"/>
                <p:cNvSpPr>
                  <a:spLocks/>
                </p:cNvSpPr>
                <p:nvPr/>
              </p:nvSpPr>
              <p:spPr bwMode="auto">
                <a:xfrm>
                  <a:off x="4241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1" name="Freeform 30"/>
                <p:cNvSpPr>
                  <a:spLocks/>
                </p:cNvSpPr>
                <p:nvPr/>
              </p:nvSpPr>
              <p:spPr bwMode="auto">
                <a:xfrm>
                  <a:off x="4494" y="203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2" name="Freeform 31"/>
                <p:cNvSpPr>
                  <a:spLocks/>
                </p:cNvSpPr>
                <p:nvPr/>
              </p:nvSpPr>
              <p:spPr bwMode="auto">
                <a:xfrm>
                  <a:off x="4762" y="219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3" name="Freeform 32"/>
                <p:cNvSpPr>
                  <a:spLocks/>
                </p:cNvSpPr>
                <p:nvPr/>
              </p:nvSpPr>
              <p:spPr bwMode="auto">
                <a:xfrm>
                  <a:off x="5012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04" name="Freeform 33"/>
                <p:cNvSpPr>
                  <a:spLocks/>
                </p:cNvSpPr>
                <p:nvPr/>
              </p:nvSpPr>
              <p:spPr bwMode="auto">
                <a:xfrm>
                  <a:off x="5284" y="210"/>
                  <a:ext cx="1" cy="3002"/>
                </a:xfrm>
                <a:custGeom>
                  <a:avLst/>
                  <a:gdLst>
                    <a:gd name="T0" fmla="*/ 0 w 1"/>
                    <a:gd name="T1" fmla="*/ 0 h 3002"/>
                    <a:gd name="T2" fmla="*/ 0 w 1"/>
                    <a:gd name="T3" fmla="*/ 3002 h 3002"/>
                    <a:gd name="T4" fmla="*/ 0 60000 65536"/>
                    <a:gd name="T5" fmla="*/ 0 60000 65536"/>
                    <a:gd name="T6" fmla="*/ 0 w 1"/>
                    <a:gd name="T7" fmla="*/ 0 h 3002"/>
                    <a:gd name="T8" fmla="*/ 1 w 1"/>
                    <a:gd name="T9" fmla="*/ 3002 h 300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3002">
                      <a:moveTo>
                        <a:pt x="0" y="0"/>
                      </a:moveTo>
                      <a:lnTo>
                        <a:pt x="0" y="300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5380" name="Text Box 34"/>
              <p:cNvSpPr txBox="1">
                <a:spLocks noChangeArrowheads="1"/>
              </p:cNvSpPr>
              <p:nvPr/>
            </p:nvSpPr>
            <p:spPr bwMode="auto">
              <a:xfrm>
                <a:off x="5420" y="1661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х</a:t>
                </a:r>
              </a:p>
            </p:txBody>
          </p:sp>
          <p:sp>
            <p:nvSpPr>
              <p:cNvPr id="15381" name="Text Box 35"/>
              <p:cNvSpPr txBox="1">
                <a:spLocks noChangeArrowheads="1"/>
              </p:cNvSpPr>
              <p:nvPr/>
            </p:nvSpPr>
            <p:spPr bwMode="auto">
              <a:xfrm>
                <a:off x="3742" y="16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/>
                  <a:t>у</a:t>
                </a:r>
              </a:p>
            </p:txBody>
          </p:sp>
        </p:grpSp>
        <p:sp>
          <p:nvSpPr>
            <p:cNvPr id="15377" name="Line 36"/>
            <p:cNvSpPr>
              <a:spLocks noChangeShapeType="1"/>
            </p:cNvSpPr>
            <p:nvPr/>
          </p:nvSpPr>
          <p:spPr bwMode="auto">
            <a:xfrm>
              <a:off x="2472" y="1706"/>
              <a:ext cx="30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37"/>
            <p:cNvSpPr>
              <a:spLocks noChangeShapeType="1"/>
            </p:cNvSpPr>
            <p:nvPr/>
          </p:nvSpPr>
          <p:spPr bwMode="auto">
            <a:xfrm flipH="1" flipV="1">
              <a:off x="3969" y="210"/>
              <a:ext cx="0" cy="29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5" name="Freeform 38"/>
          <p:cNvSpPr>
            <a:spLocks/>
          </p:cNvSpPr>
          <p:nvPr/>
        </p:nvSpPr>
        <p:spPr bwMode="auto">
          <a:xfrm rot="-6472274">
            <a:off x="4360862" y="974725"/>
            <a:ext cx="4818063" cy="2668588"/>
          </a:xfrm>
          <a:custGeom>
            <a:avLst/>
            <a:gdLst>
              <a:gd name="T0" fmla="*/ 0 w 3035"/>
              <a:gd name="T1" fmla="*/ 2147483647 h 1681"/>
              <a:gd name="T2" fmla="*/ 2147483647 w 3035"/>
              <a:gd name="T3" fmla="*/ 0 h 1681"/>
              <a:gd name="T4" fmla="*/ 0 60000 65536"/>
              <a:gd name="T5" fmla="*/ 0 60000 65536"/>
              <a:gd name="T6" fmla="*/ 0 w 3035"/>
              <a:gd name="T7" fmla="*/ 0 h 1681"/>
              <a:gd name="T8" fmla="*/ 3035 w 3035"/>
              <a:gd name="T9" fmla="*/ 1681 h 16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35" h="1681">
                <a:moveTo>
                  <a:pt x="0" y="1681"/>
                </a:moveTo>
                <a:lnTo>
                  <a:pt x="3035" y="0"/>
                </a:lnTo>
              </a:path>
            </a:pathLst>
          </a:cu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Text Box 39"/>
          <p:cNvSpPr txBox="1">
            <a:spLocks noChangeArrowheads="1"/>
          </p:cNvSpPr>
          <p:nvPr/>
        </p:nvSpPr>
        <p:spPr bwMode="auto">
          <a:xfrm>
            <a:off x="323850" y="278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971550" y="1412875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= </a:t>
            </a:r>
            <a:r>
              <a:rPr lang="en-US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 </a:t>
            </a: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+ </a:t>
            </a:r>
            <a:r>
              <a:rPr lang="en-US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8" name="AutoShape 41"/>
          <p:cNvSpPr>
            <a:spLocks noChangeArrowheads="1"/>
          </p:cNvSpPr>
          <p:nvPr/>
        </p:nvSpPr>
        <p:spPr bwMode="auto">
          <a:xfrm>
            <a:off x="6227763" y="2636838"/>
            <a:ext cx="144462" cy="142875"/>
          </a:xfrm>
          <a:prstGeom prst="flowChartConnector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Freeform 42"/>
          <p:cNvSpPr>
            <a:spLocks/>
          </p:cNvSpPr>
          <p:nvPr/>
        </p:nvSpPr>
        <p:spPr bwMode="auto">
          <a:xfrm>
            <a:off x="8783638" y="347663"/>
            <a:ext cx="12700" cy="4752975"/>
          </a:xfrm>
          <a:custGeom>
            <a:avLst/>
            <a:gdLst>
              <a:gd name="T0" fmla="*/ 2147483647 w 8"/>
              <a:gd name="T1" fmla="*/ 0 h 2994"/>
              <a:gd name="T2" fmla="*/ 0 w 8"/>
              <a:gd name="T3" fmla="*/ 2147483647 h 2994"/>
              <a:gd name="T4" fmla="*/ 0 60000 65536"/>
              <a:gd name="T5" fmla="*/ 0 60000 65536"/>
              <a:gd name="T6" fmla="*/ 0 w 8"/>
              <a:gd name="T7" fmla="*/ 0 h 2994"/>
              <a:gd name="T8" fmla="*/ 8 w 8"/>
              <a:gd name="T9" fmla="*/ 2994 h 29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2994">
                <a:moveTo>
                  <a:pt x="8" y="0"/>
                </a:moveTo>
                <a:lnTo>
                  <a:pt x="0" y="2994"/>
                </a:lnTo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43"/>
          <p:cNvSpPr txBox="1">
            <a:spLocks noChangeArrowheads="1"/>
          </p:cNvSpPr>
          <p:nvPr/>
        </p:nvSpPr>
        <p:spPr bwMode="auto">
          <a:xfrm>
            <a:off x="179388" y="476250"/>
            <a:ext cx="3213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Определите знаки </a:t>
            </a:r>
          </a:p>
          <a:p>
            <a:r>
              <a:rPr lang="ru-RU" sz="2400"/>
              <a:t>коэффициентов </a:t>
            </a:r>
            <a:r>
              <a:rPr lang="en-US" sz="2400"/>
              <a:t>k </a:t>
            </a:r>
            <a:r>
              <a:rPr lang="ru-RU" sz="2400"/>
              <a:t>и </a:t>
            </a:r>
            <a:r>
              <a:rPr lang="en-US" sz="2400"/>
              <a:t>b</a:t>
            </a:r>
            <a:endParaRPr lang="ru-RU" sz="2400"/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1258888" y="2349500"/>
            <a:ext cx="95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 &lt; 0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1331913" y="2924175"/>
            <a:ext cx="88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&gt; 0</a:t>
            </a:r>
            <a:endParaRPr lang="ru-RU" sz="2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50" name="Freeform 46"/>
          <p:cNvSpPr>
            <a:spLocks/>
          </p:cNvSpPr>
          <p:nvPr/>
        </p:nvSpPr>
        <p:spPr bwMode="auto">
          <a:xfrm>
            <a:off x="6289675" y="1854200"/>
            <a:ext cx="11113" cy="854075"/>
          </a:xfrm>
          <a:custGeom>
            <a:avLst/>
            <a:gdLst>
              <a:gd name="T0" fmla="*/ 2147483647 w 7"/>
              <a:gd name="T1" fmla="*/ 2147483647 h 538"/>
              <a:gd name="T2" fmla="*/ 0 w 7"/>
              <a:gd name="T3" fmla="*/ 0 h 538"/>
              <a:gd name="T4" fmla="*/ 0 60000 65536"/>
              <a:gd name="T5" fmla="*/ 0 60000 65536"/>
              <a:gd name="T6" fmla="*/ 0 w 7"/>
              <a:gd name="T7" fmla="*/ 0 h 538"/>
              <a:gd name="T8" fmla="*/ 7 w 7"/>
              <a:gd name="T9" fmla="*/ 538 h 5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" h="538">
                <a:moveTo>
                  <a:pt x="7" y="538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47"/>
          <p:cNvSpPr txBox="1">
            <a:spLocks noChangeArrowheads="1"/>
          </p:cNvSpPr>
          <p:nvPr/>
        </p:nvSpPr>
        <p:spPr bwMode="auto">
          <a:xfrm rot="2564289">
            <a:off x="7524750" y="3357563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y = </a:t>
            </a:r>
            <a:r>
              <a:rPr lang="en-US" sz="2400" b="1">
                <a:cs typeface="Arial" charset="0"/>
              </a:rPr>
              <a:t>k </a:t>
            </a:r>
            <a:r>
              <a:rPr lang="en-US" sz="2400" b="1"/>
              <a:t>x + b</a:t>
            </a:r>
            <a:endParaRPr lang="ru-RU" sz="2400" b="1"/>
          </a:p>
        </p:txBody>
      </p:sp>
      <p:sp>
        <p:nvSpPr>
          <p:cNvPr id="15375" name="Text Box 48"/>
          <p:cNvSpPr txBox="1">
            <a:spLocks noChangeArrowheads="1"/>
          </p:cNvSpPr>
          <p:nvPr/>
        </p:nvSpPr>
        <p:spPr bwMode="auto">
          <a:xfrm>
            <a:off x="6013450" y="263683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0    1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8" grpId="0"/>
      <p:bldP spid="72749" grpId="0"/>
      <p:bldP spid="727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11. Установите соответствие между графиками функций и формулами,</a:t>
            </a:r>
          </a:p>
          <a:p>
            <a:r>
              <a:rPr lang="ru-RU" dirty="0" smtClean="0"/>
              <a:t>которые их задают.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5533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187624" y="3573016"/>
                <a:ext cx="2286000" cy="1178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1) 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y=x</a:t>
                </a:r>
                <a:r>
                  <a:rPr lang="en-US" i="1" baseline="5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 +2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smtClean="0">
                    <a:solidFill>
                      <a:prstClr val="black"/>
                    </a:solidFill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3) </a:t>
                </a:r>
                <a:r>
                  <a:rPr lang="en-US" i="1" dirty="0" err="1" smtClean="0">
                    <a:solidFill>
                      <a:prstClr val="black"/>
                    </a:solidFill>
                  </a:rPr>
                  <a:t>yx</a:t>
                </a:r>
                <a:r>
                  <a:rPr lang="en-US" i="1" dirty="0" smtClean="0">
                    <a:solidFill>
                      <a:prstClr val="black"/>
                    </a:solidFill>
                  </a:rPr>
                  <a:t>= 2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73016"/>
                <a:ext cx="2286000" cy="1178592"/>
              </a:xfrm>
              <a:prstGeom prst="rect">
                <a:avLst/>
              </a:prstGeom>
              <a:blipFill>
                <a:blip r:embed="rId3"/>
                <a:stretch>
                  <a:fillRect l="-2400" t="-3627" b="-7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98232" y="5180979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Ответ: А Б В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515719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prstClr val="black"/>
                </a:solidFill>
              </a:rPr>
              <a:t>В таблице под каждой буквой укажите соответствующий номер.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7745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99992" y="188640"/>
            <a:ext cx="4193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15. </a:t>
            </a:r>
            <a:r>
              <a:rPr lang="ru-RU" dirty="0" smtClean="0">
                <a:solidFill>
                  <a:prstClr val="black"/>
                </a:solidFill>
              </a:rPr>
              <a:t>В треугольнике ABC AB=BC. Внешний угол при вершине C равен 144°. Найдите угол B. Ответ дайте в градусах.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Ответ: ______________.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190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2348880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16</a:t>
            </a:r>
            <a:r>
              <a:rPr lang="ru-RU" dirty="0" smtClean="0"/>
              <a:t>. Радиус окружности с центром в точке O равен 75, длина хорды AB равна 90. Найдите расстояние от  хорды AB до параллельной ей касательной </a:t>
            </a:r>
            <a:r>
              <a:rPr lang="ru-RU" i="1" dirty="0" err="1" smtClean="0"/>
              <a:t>k</a:t>
            </a:r>
            <a:r>
              <a:rPr lang="ru-RU" i="1" dirty="0" smtClean="0"/>
              <a:t>.</a:t>
            </a:r>
          </a:p>
          <a:p>
            <a:r>
              <a:rPr lang="ru-RU" dirty="0" smtClean="0"/>
              <a:t>Ответ: ______________.</a:t>
            </a:r>
            <a:endParaRPr lang="ru-RU" dirty="0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1960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17. </a:t>
            </a:r>
            <a:r>
              <a:rPr lang="ru-RU" dirty="0" smtClean="0"/>
              <a:t>Найдите площадь параллелограмма, изображённого на рисунке.</a:t>
            </a:r>
          </a:p>
          <a:p>
            <a:r>
              <a:rPr lang="ru-RU" dirty="0" smtClean="0"/>
              <a:t>Ответ: ______________.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19335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1124744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18. </a:t>
            </a:r>
            <a:r>
              <a:rPr lang="ru-RU" dirty="0" smtClean="0"/>
              <a:t>Найдите тангенс угла AOB, изображенного на </a:t>
            </a:r>
            <a:r>
              <a:rPr lang="ru-RU" dirty="0" err="1" smtClean="0"/>
              <a:t>ри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сунке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Ответ: ______________.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19. Какое из следующих утверждений верно?</a:t>
            </a:r>
          </a:p>
          <a:p>
            <a:r>
              <a:rPr lang="ru-RU" dirty="0" smtClean="0"/>
              <a:t>1) Все диаметры окружности равны между собой.</a:t>
            </a:r>
          </a:p>
          <a:p>
            <a:r>
              <a:rPr lang="ru-RU" dirty="0" smtClean="0"/>
              <a:t>2) Диагональ трапеции делит её на два равных треугольника.</a:t>
            </a:r>
          </a:p>
          <a:p>
            <a:r>
              <a:rPr lang="ru-RU" dirty="0" smtClean="0"/>
              <a:t>3) Площадь любого параллелограмма равна произведению длин его сторон.</a:t>
            </a:r>
          </a:p>
          <a:p>
            <a:r>
              <a:rPr lang="ru-RU" dirty="0" smtClean="0"/>
              <a:t>В ответ запишите номер выбранного утверждения.</a:t>
            </a:r>
          </a:p>
          <a:p>
            <a:r>
              <a:rPr lang="ru-RU" dirty="0" smtClean="0"/>
              <a:t>Ответ: ______________.</a:t>
            </a:r>
          </a:p>
          <a:p>
            <a:endParaRPr lang="ru-RU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467544" y="4221088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24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снования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трапеции равны 16 и 34. Найдите отрезок, соединяющий середины диагоналей трапеции.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984"/>
            <a:ext cx="4317531" cy="3449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86165" y="275694"/>
            <a:ext cx="4254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22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Смешали некоторое количество 10 % раствора некоторого вещества с таким же количеством 12% раствора этого же вещества. Сколько % составляет концентрация получившегося раствора? 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Рисунок 5" descr="https://arhivurokov.ru/kopilka/uploads/user_file_55abb44cad0bd/konspiekt-uroka-matiematiki-podghotovka-k-oge_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442" y="3310399"/>
            <a:ext cx="7235116" cy="648072"/>
          </a:xfrm>
          <a:prstGeom prst="rect">
            <a:avLst/>
          </a:prstGeom>
          <a:noFill/>
        </p:spPr>
      </p:pic>
      <p:sp>
        <p:nvSpPr>
          <p:cNvPr id="126977" name="AutoShape 1"/>
          <p:cNvSpPr>
            <a:spLocks noChangeAspect="1" noChangeArrowheads="1"/>
          </p:cNvSpPr>
          <p:nvPr/>
        </p:nvSpPr>
        <p:spPr bwMode="auto">
          <a:xfrm>
            <a:off x="0" y="8191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635740" y="253675"/>
            <a:ext cx="820891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Расстояние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между пристанями А и В равно 80 км. Из А в В по течению реки отправился плот, а через 2 часа вслед за ним отправилась яхта, которая, прибыв в пункт В, тотчас повернула обратно и возвратилась в А. К этому времени плот прошел 22 км. Найдите скорость яхты в неподвижной воде, если скорость течения реки равна 2 км/ч.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дайте в км/ч.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Обозначим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искомую скорость (в км/ч) за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Плот прошёл 22 км, значит, он плыл 11 часов, а яхта 9 часов. Таким образом, имеем: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881254" y="4119993"/>
            <a:ext cx="7308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 18 км/ч.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47692" y="4699936"/>
            <a:ext cx="8596960" cy="1972439"/>
            <a:chOff x="247692" y="4699936"/>
            <a:chExt cx="8596960" cy="1972439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47692" y="4699936"/>
              <a:ext cx="8596960" cy="1972439"/>
              <a:chOff x="233182" y="4264873"/>
              <a:chExt cx="8596960" cy="1972439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4720" y="5395748"/>
                <a:ext cx="6078239" cy="356985"/>
              </a:xfrm>
              <a:prstGeom prst="rect">
                <a:avLst/>
              </a:prstGeom>
            </p:spPr>
          </p:pic>
          <p:grpSp>
            <p:nvGrpSpPr>
              <p:cNvPr id="22" name="Группа 21"/>
              <p:cNvGrpSpPr/>
              <p:nvPr/>
            </p:nvGrpSpPr>
            <p:grpSpPr>
              <a:xfrm>
                <a:off x="233182" y="4264873"/>
                <a:ext cx="8596960" cy="1972439"/>
                <a:chOff x="233182" y="4264873"/>
                <a:chExt cx="8596960" cy="1972439"/>
              </a:xfrm>
            </p:grpSpPr>
            <p:grpSp>
              <p:nvGrpSpPr>
                <p:cNvPr id="21" name="Группа 20"/>
                <p:cNvGrpSpPr/>
                <p:nvPr/>
              </p:nvGrpSpPr>
              <p:grpSpPr>
                <a:xfrm>
                  <a:off x="233182" y="4426493"/>
                  <a:ext cx="8596960" cy="1810819"/>
                  <a:chOff x="233182" y="4426493"/>
                  <a:chExt cx="8596960" cy="1810819"/>
                </a:xfrm>
              </p:grpSpPr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247552" y="4426493"/>
                    <a:ext cx="8580707" cy="995369"/>
                    <a:chOff x="247552" y="4426493"/>
                    <a:chExt cx="8580707" cy="995369"/>
                  </a:xfrm>
                </p:grpSpPr>
                <p:pic>
                  <p:nvPicPr>
                    <p:cNvPr id="14" name="Рисунок 13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500022" y="4938059"/>
                      <a:ext cx="1204020" cy="48380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Рисунок 14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2663573" y="4915452"/>
                      <a:ext cx="1207113" cy="5060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Рисунок 15"/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3828207" y="4915452"/>
                      <a:ext cx="2371550" cy="5060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7" name="Рисунок 16"/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5429068" y="4889736"/>
                      <a:ext cx="2371550" cy="50601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Рисунок 17"/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247552" y="4439937"/>
                      <a:ext cx="6303810" cy="53039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" name="Рисунок 18"/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4853322" y="4426493"/>
                      <a:ext cx="3974937" cy="53039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" name="Рисунок 1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3182" y="4941168"/>
                    <a:ext cx="1296144" cy="1296144"/>
                  </a:xfrm>
                  <a:prstGeom prst="rect">
                    <a:avLst/>
                  </a:prstGeom>
                </p:spPr>
              </p:pic>
              <p:pic>
                <p:nvPicPr>
                  <p:cNvPr id="8" name="Рисунок 7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7533998" y="4938060"/>
                    <a:ext cx="1296144" cy="1296144"/>
                  </a:xfrm>
                  <a:prstGeom prst="rect">
                    <a:avLst/>
                  </a:prstGeom>
                </p:spPr>
              </p:pic>
              <p:pic>
                <p:nvPicPr>
                  <p:cNvPr id="5" name="Рисунок 4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533455" y="5884244"/>
                    <a:ext cx="1292015" cy="349959"/>
                  </a:xfrm>
                  <a:prstGeom prst="rect">
                    <a:avLst/>
                  </a:prstGeom>
                </p:spPr>
              </p:pic>
              <p:pic>
                <p:nvPicPr>
                  <p:cNvPr id="6" name="Рисунок 5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500022" y="5639731"/>
                    <a:ext cx="1286367" cy="353599"/>
                  </a:xfrm>
                  <a:prstGeom prst="rect">
                    <a:avLst/>
                  </a:prstGeom>
                </p:spPr>
              </p:pic>
              <p:pic>
                <p:nvPicPr>
                  <p:cNvPr id="7" name="Рисунок 6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767712" y="5642840"/>
                    <a:ext cx="1286367" cy="591363"/>
                  </a:xfrm>
                  <a:prstGeom prst="rect">
                    <a:avLst/>
                  </a:prstGeom>
                </p:spPr>
              </p:pic>
              <p:pic>
                <p:nvPicPr>
                  <p:cNvPr id="9" name="Рисунок 8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023755" y="5642840"/>
                    <a:ext cx="2517866" cy="591363"/>
                  </a:xfrm>
                  <a:prstGeom prst="rect">
                    <a:avLst/>
                  </a:prstGeom>
                </p:spPr>
              </p:pic>
              <p:pic>
                <p:nvPicPr>
                  <p:cNvPr id="10" name="Рисунок 9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056770" y="5642840"/>
                    <a:ext cx="2517866" cy="5913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" name="Рисунок 3"/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7587"/>
                <a:stretch/>
              </p:blipFill>
              <p:spPr>
                <a:xfrm flipH="1">
                  <a:off x="1578966" y="4264873"/>
                  <a:ext cx="1841268" cy="1540391"/>
                </a:xfrm>
                <a:prstGeom prst="rect">
                  <a:avLst/>
                </a:prstGeom>
              </p:spPr>
            </p:pic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21" t="10818" r="5348" b="13383"/>
                <a:stretch/>
              </p:blipFill>
              <p:spPr>
                <a:xfrm flipH="1">
                  <a:off x="4924728" y="4917199"/>
                  <a:ext cx="1087431" cy="816774"/>
                </a:xfrm>
                <a:prstGeom prst="rect">
                  <a:avLst/>
                </a:prstGeom>
              </p:spPr>
            </p:pic>
          </p:grpSp>
        </p:grp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57353" y="5174025"/>
              <a:ext cx="1207113" cy="50601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1520" y="216165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Постройте график функции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43832" y="849081"/>
            <a:ext cx="8388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определите, при каких значениях параметра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прямая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у=с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имеет с графиком ровно одну общую точку.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Упростим выражение: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3779912" y="2275575"/>
            <a:ext cx="48523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 получили, что график нашей функции сводится к графику функции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3863736" y="3307883"/>
            <a:ext cx="47803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выколотыми точками (0; - 2) и (1; - 3). Построим график функции (см. рисунок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3863736" y="3924077"/>
            <a:ext cx="47685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графика видно, что прямая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у=с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имеет с графиком функции ровно две общие точки при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принадлежащем промежутку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3923928" y="5182695"/>
            <a:ext cx="2483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3939798" y="222592"/>
                <a:ext cx="2218300" cy="70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=−2−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798" y="222592"/>
                <a:ext cx="2218300" cy="709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73949" y="1312065"/>
                <a:ext cx="5841864" cy="753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=−2−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=−2−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ru-RU" sz="2000" i="0">
                          <a:latin typeface="Cambria Math" panose="02040503050406030204" pitchFamily="18" charset="0"/>
                        </a:rPr>
                        <m:t>=−2−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949" y="1312065"/>
                <a:ext cx="5841864" cy="7534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206347" y="1926299"/>
            <a:ext cx="3312368" cy="4032448"/>
            <a:chOff x="206347" y="1926299"/>
            <a:chExt cx="3312368" cy="4032448"/>
          </a:xfrm>
        </p:grpSpPr>
        <p:pic>
          <p:nvPicPr>
            <p:cNvPr id="9" name="Рисунок 8" descr="https://arhivurokov.ru/kopilka/uploads/user_file_55abb44cad0bd/konspiekt-uroka-matiematiki-podghotovka-k-oge_8.png"/>
            <p:cNvPicPr/>
            <p:nvPr/>
          </p:nvPicPr>
          <p:blipFill>
            <a:blip r:embed="rId4" cstate="print">
              <a:clrChange>
                <a:clrFrom>
                  <a:srgbClr val="FFFFFB"/>
                </a:clrFrom>
                <a:clrTo>
                  <a:srgbClr val="FFFF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  <a14:imgEffect>
                        <a14:colorTemperature colorTemp="6777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47" y="1926299"/>
              <a:ext cx="3312368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2843807" y="5336342"/>
              <a:ext cx="648073" cy="468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5954348" y="2853525"/>
                <a:ext cx="16419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ru-RU" sz="2000" i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348" y="2853525"/>
                <a:ext cx="1641988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933581" y="4782585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(-∞; -3)U(-3;-2)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28233" y="5508902"/>
            <a:ext cx="1822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(-∞; -3)U(-3;-2)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813" b="27855"/>
          <a:stretch>
            <a:fillRect/>
          </a:stretch>
        </p:blipFill>
        <p:spPr bwMode="auto">
          <a:xfrm>
            <a:off x="1428728" y="500042"/>
            <a:ext cx="483509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b="64095"/>
          <a:stretch>
            <a:fillRect/>
          </a:stretch>
        </p:blipFill>
        <p:spPr bwMode="auto">
          <a:xfrm>
            <a:off x="1427143" y="1335415"/>
            <a:ext cx="3573485" cy="59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642918"/>
            <a:ext cx="32412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00174"/>
            <a:ext cx="3561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63824" y="642918"/>
            <a:ext cx="13444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-3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5682" y="1428736"/>
            <a:ext cx="120032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20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000371"/>
            <a:ext cx="8327630" cy="35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071670" y="3071810"/>
            <a:ext cx="36099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86153" y="6072206"/>
            <a:ext cx="12498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2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2661" t="18049" b="71122"/>
          <a:stretch>
            <a:fillRect/>
          </a:stretch>
        </p:blipFill>
        <p:spPr bwMode="auto">
          <a:xfrm>
            <a:off x="857224" y="1928802"/>
            <a:ext cx="783881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714612" y="2071678"/>
            <a:ext cx="35618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24277" y="2500306"/>
            <a:ext cx="11490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-8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5" grpId="0"/>
      <p:bldP spid="16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16632"/>
            <a:ext cx="6979384" cy="30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214290"/>
            <a:ext cx="35137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90038" y="2714620"/>
            <a:ext cx="1070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2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143248"/>
            <a:ext cx="730598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3429000"/>
            <a:ext cx="36099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4418" y="5572140"/>
            <a:ext cx="1070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3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143245"/>
            <a:ext cx="204284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                </a:t>
            </a:r>
            <a:endParaRPr lang="ru-RU" sz="2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17315" y="70092"/>
            <a:ext cx="8568952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Краснодарский край, Динской район, станица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Новотитаровская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общеобразовательное учреждение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Динской район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образовательная школа № 35 имени 46-го Гвардейского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Красного Знамени и Суворова 3-й степени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бомбардировочного авиационного полка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8143932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Решение тестовых заданий по подготовке к ОГЭ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Обобщение, систематизация знаний.</a:t>
            </a:r>
            <a:endParaRPr lang="ru-RU" sz="3600" b="1" cap="none" spc="0" dirty="0">
              <a:ln w="1778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50770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Даниленко Лариса Андреевна –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</a:tabLs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математики высшей категории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9370" y="623083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Новотитаровская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 l="5264" t="2340" b="77379"/>
          <a:stretch>
            <a:fillRect/>
          </a:stretch>
        </p:blipFill>
        <p:spPr bwMode="auto">
          <a:xfrm>
            <a:off x="285720" y="3143248"/>
            <a:ext cx="791112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5732" t="46022" r="18109" b="37597"/>
          <a:stretch>
            <a:fillRect/>
          </a:stretch>
        </p:blipFill>
        <p:spPr bwMode="auto">
          <a:xfrm>
            <a:off x="428596" y="500042"/>
            <a:ext cx="6643734" cy="212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57422" y="500042"/>
            <a:ext cx="34336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143248"/>
            <a:ext cx="36580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8092" y="2714620"/>
            <a:ext cx="101918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4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90104" y="5786454"/>
            <a:ext cx="10704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Ответ: 3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785926"/>
            <a:ext cx="68820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Самостоятельная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1756"/>
          <a:stretch>
            <a:fillRect/>
          </a:stretch>
        </p:blipFill>
        <p:spPr bwMode="auto">
          <a:xfrm>
            <a:off x="500034" y="214290"/>
            <a:ext cx="339248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63740"/>
          <a:stretch>
            <a:fillRect/>
          </a:stretch>
        </p:blipFill>
        <p:spPr bwMode="auto">
          <a:xfrm>
            <a:off x="571472" y="785794"/>
            <a:ext cx="3392488" cy="40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48" t="4836"/>
          <a:stretch>
            <a:fillRect/>
          </a:stretch>
        </p:blipFill>
        <p:spPr bwMode="auto">
          <a:xfrm>
            <a:off x="214282" y="1214422"/>
            <a:ext cx="6000824" cy="140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23067" t="8415" r="11765" b="785"/>
          <a:stretch>
            <a:fillRect/>
          </a:stretch>
        </p:blipFill>
        <p:spPr bwMode="auto">
          <a:xfrm>
            <a:off x="4429124" y="1714488"/>
            <a:ext cx="4500594" cy="26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2714620"/>
            <a:ext cx="3994735" cy="117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t="71809" r="19741" b="4255"/>
          <a:stretch>
            <a:fillRect/>
          </a:stretch>
        </p:blipFill>
        <p:spPr bwMode="auto">
          <a:xfrm>
            <a:off x="1000100" y="4143380"/>
            <a:ext cx="207170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786322"/>
            <a:ext cx="4572032" cy="55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285728"/>
            <a:ext cx="32412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785794"/>
            <a:ext cx="3241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1214422"/>
            <a:ext cx="3241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4143380"/>
            <a:ext cx="3241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4786322"/>
            <a:ext cx="3241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000760" y="4572008"/>
          <a:ext cx="27146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572132" y="285728"/>
          <a:ext cx="3333752" cy="60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901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В-1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r>
                        <a:rPr lang="ru-RU" dirty="0" smtClean="0"/>
                        <a:t>Ф.И.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1868" b="36262"/>
          <a:stretch>
            <a:fillRect/>
          </a:stretch>
        </p:blipFill>
        <p:spPr bwMode="auto">
          <a:xfrm>
            <a:off x="428596" y="214290"/>
            <a:ext cx="339248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3473"/>
          <a:stretch>
            <a:fillRect/>
          </a:stretch>
        </p:blipFill>
        <p:spPr bwMode="auto">
          <a:xfrm>
            <a:off x="714348" y="500042"/>
            <a:ext cx="25955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928669"/>
            <a:ext cx="5429289" cy="35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r="11229"/>
          <a:stretch>
            <a:fillRect/>
          </a:stretch>
        </p:blipFill>
        <p:spPr bwMode="auto">
          <a:xfrm>
            <a:off x="5000628" y="1785926"/>
            <a:ext cx="395293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26515" t="-9563" b="52187"/>
          <a:stretch>
            <a:fillRect/>
          </a:stretch>
        </p:blipFill>
        <p:spPr bwMode="auto">
          <a:xfrm>
            <a:off x="680532" y="4819498"/>
            <a:ext cx="415764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214290"/>
            <a:ext cx="32412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642918"/>
            <a:ext cx="32412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000760" y="4357694"/>
          <a:ext cx="27146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643570" y="357166"/>
          <a:ext cx="3333752" cy="60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В-2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901">
                <a:tc>
                  <a:txBody>
                    <a:bodyPr/>
                    <a:lstStyle/>
                    <a:p>
                      <a:r>
                        <a:rPr lang="ru-RU" dirty="0" smtClean="0"/>
                        <a:t>Ф.И.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500166" y="857232"/>
            <a:ext cx="3561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500570"/>
            <a:ext cx="36099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 t="47813" r="15403" b="-5189"/>
          <a:stretch>
            <a:fillRect/>
          </a:stretch>
        </p:blipFill>
        <p:spPr bwMode="auto">
          <a:xfrm>
            <a:off x="321840" y="5522727"/>
            <a:ext cx="538463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856354" y="5489689"/>
            <a:ext cx="35618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28596" y="357166"/>
            <a:ext cx="8215370" cy="85723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Взаимопроверка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2000240"/>
          <a:ext cx="3071834" cy="33575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0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959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вариант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- 2,5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59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-9; 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572132" y="2000240"/>
          <a:ext cx="3071834" cy="328614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70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7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2 вариант</a:t>
                      </a:r>
                      <a:endParaRPr lang="ru-RU" sz="2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2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2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2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2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2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-2,7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 В магазине канцтоваров продаётся 200 ручек, из них 31 красная, 25 зелёных, 38 фиолетовых, ещё есть синие и чёрные, их поровну. Найдите вероятность того, что при случайном выборе одной ручки будет выбрана красная или чёрная ручка.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4143380"/>
            <a:ext cx="278608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Ответ: 0,42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3F2"/>
              </a:clrFrom>
              <a:clrTo>
                <a:srgbClr val="F2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11305"/>
          <a:stretch/>
        </p:blipFill>
        <p:spPr>
          <a:xfrm>
            <a:off x="1979712" y="3751928"/>
            <a:ext cx="3528392" cy="26682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168455" cy="172192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n w="38100">
                  <a:solidFill>
                    <a:srgbClr val="FF66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ЗАДАЧИ О ТЕПЛИЦЕ</a:t>
            </a:r>
            <a:endParaRPr lang="ru-RU" sz="6600" dirty="0">
              <a:ln w="38100">
                <a:solidFill>
                  <a:srgbClr val="FF66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634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215" y="332656"/>
            <a:ext cx="6447501" cy="3747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задачи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920" y="1052736"/>
            <a:ext cx="8496465" cy="30963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Петрович решил построить на дачном участке</a:t>
            </a:r>
          </a:p>
          <a:p>
            <a:pPr marL="0" indent="0" algn="just">
              <a:buNone/>
            </a:pP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теплицу длиной 4м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сделал прямоугольный фундамент. Для каркаса теплицы Сергей Петрович заказал металлические 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дуги в форме полуокружностей длиной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5м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и покрытие для обтяжки. Отдельно требуется купить пленку для передней и задней стенок  теплицы. В передней стенке планируется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показанный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прямоугольником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ВСС1В1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точки В,О,С делят отрезок 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равные части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biLevel thresh="75000"/>
          </a:blip>
          <a:srcRect l="16196" t="14011" r="9053" b="45681"/>
          <a:stretch>
            <a:fillRect/>
          </a:stretch>
        </p:blipFill>
        <p:spPr bwMode="auto">
          <a:xfrm>
            <a:off x="5940153" y="3861048"/>
            <a:ext cx="2948232" cy="21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1920" y="3672202"/>
            <a:ext cx="55482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теплицы Сергей Петрович планирует сделать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грядки по длине теплицы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одну центральную широкую грядку и две узкие грядки по краям. Между грядками будут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дорожки  шириной 40см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которых необходимо купить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тротуарную плитку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размером 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20смХ20см</a:t>
            </a:r>
            <a:r>
              <a:rPr lang="en-US" sz="2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70203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65166" y="107723"/>
            <a:ext cx="752271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Какое 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наименьшее </a:t>
            </a: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количество дуг нужно заказать,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чтобы расстояние между соседними дугами было не более 60см?</a:t>
            </a:r>
            <a:endParaRPr lang="ru-RU" sz="1600" dirty="0">
              <a:latin typeface="Arial Black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 flipH="1">
            <a:off x="1485546" y="1240229"/>
            <a:ext cx="3498413" cy="6230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1464448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4839894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2768191" y="-35742"/>
            <a:ext cx="928694" cy="34290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018223" y="1785926"/>
            <a:ext cx="545665" cy="418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1321571" y="2285993"/>
            <a:ext cx="6161528" cy="1357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4м=400см,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х-количество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отрезков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400:х     60; 400:60     х;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х;  х=7, тогда дуг-8        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0" name="Левая фигурная скобка 9"/>
          <p:cNvSpPr/>
          <p:nvPr/>
        </p:nvSpPr>
        <p:spPr>
          <a:xfrm rot="16200000" flipH="1">
            <a:off x="4434482" y="637562"/>
            <a:ext cx="428628" cy="582221"/>
          </a:xfrm>
          <a:prstGeom prst="leftBrace">
            <a:avLst>
              <a:gd name="adj1" fmla="val 8333"/>
              <a:gd name="adj2" fmla="val 461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051720" y="2636913"/>
          <a:ext cx="216024" cy="345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9" name="Формула" r:id="rId3" imgW="126835" imgH="152202" progId="">
                  <p:embed/>
                </p:oleObj>
              </mc:Choice>
              <mc:Fallback>
                <p:oleObj name="Формула" r:id="rId3" imgW="126835" imgH="15220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636913"/>
                        <a:ext cx="216024" cy="34594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491881" y="2708921"/>
          <a:ext cx="216023" cy="34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0" name="Формула" r:id="rId5" imgW="126835" imgH="152202" progId="">
                  <p:embed/>
                </p:oleObj>
              </mc:Choice>
              <mc:Fallback>
                <p:oleObj name="Формула" r:id="rId5" imgW="126835" imgH="15220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1" y="2708921"/>
                        <a:ext cx="216023" cy="3459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989982"/>
              </p:ext>
            </p:extLst>
          </p:nvPr>
        </p:nvGraphicFramePr>
        <p:xfrm>
          <a:off x="4402335" y="2633248"/>
          <a:ext cx="286320" cy="59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1" name="Формула" r:id="rId6" imgW="253890" imgH="393529" progId="">
                  <p:embed/>
                </p:oleObj>
              </mc:Choice>
              <mc:Fallback>
                <p:oleObj name="Формула" r:id="rId6" imgW="253890" imgH="39352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335" y="2633248"/>
                        <a:ext cx="286320" cy="59182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4716016" y="2780928"/>
          <a:ext cx="131823" cy="212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2" name="Формула" r:id="rId8" imgW="126835" imgH="152202" progId="">
                  <p:embed/>
                </p:oleObj>
              </mc:Choice>
              <mc:Fallback>
                <p:oleObj name="Формула" r:id="rId8" imgW="126835" imgH="15220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780928"/>
                        <a:ext cx="131823" cy="2120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одержимое 3"/>
          <p:cNvSpPr txBox="1">
            <a:spLocks/>
          </p:cNvSpPr>
          <p:nvPr/>
        </p:nvSpPr>
        <p:spPr>
          <a:xfrm>
            <a:off x="5697149" y="3357562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5324" y="3786191"/>
            <a:ext cx="7341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Сколько упаковок плитки </a:t>
            </a: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нужно 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купить</a:t>
            </a: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для дорожек между грядками, если она продается </a:t>
            </a:r>
            <a:r>
              <a:rPr lang="ru-RU" sz="1600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упаковках по 6 штук</a:t>
            </a:r>
            <a:r>
              <a:rPr lang="ru-RU" sz="1600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16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77190" y="713983"/>
            <a:ext cx="1218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4786324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03909" y="4365010"/>
            <a:ext cx="4982801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Грядок-3, дорожек-2,    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40∙400 =16000см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– площадь дорожки,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20∙20 =400см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площадь плитки,  </a:t>
            </a:r>
          </a:p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16000:400 = 40 шт. плиток, 40 : 6 =       , значит упаковок -7 для одной дорожки, 7∙2=14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10868" y="5214950"/>
            <a:ext cx="1339463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10868" y="5500702"/>
            <a:ext cx="1339463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10868" y="5857892"/>
            <a:ext cx="1339463" cy="15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6804248" y="5373216"/>
          <a:ext cx="277252" cy="57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3" name="Формула" r:id="rId10" imgW="253890" imgH="393529" progId="">
                  <p:embed/>
                </p:oleObj>
              </mc:Choice>
              <mc:Fallback>
                <p:oleObj name="Формула" r:id="rId10" imgW="253890" imgH="393529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373216"/>
                        <a:ext cx="277252" cy="57308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Содержимое 3"/>
          <p:cNvSpPr txBox="1">
            <a:spLocks/>
          </p:cNvSpPr>
          <p:nvPr/>
        </p:nvSpPr>
        <p:spPr>
          <a:xfrm>
            <a:off x="6072174" y="6286496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2428861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2911068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4357687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3393274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3875481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1946655" y="1142986"/>
            <a:ext cx="144065" cy="176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28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250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6" grpId="0"/>
      <p:bldP spid="17" grpId="0"/>
      <p:bldP spid="19" grpId="0"/>
      <p:bldP spid="20" grpId="0"/>
      <p:bldP spid="21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143000" y="92335"/>
            <a:ext cx="67136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ширину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теплицы.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дайте в метрах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точностью до десятых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6196" t="14011" r="9053" b="45681"/>
          <a:stretch>
            <a:fillRect/>
          </a:stretch>
        </p:blipFill>
        <p:spPr bwMode="auto">
          <a:xfrm>
            <a:off x="5268520" y="4429132"/>
            <a:ext cx="290388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03712" y="642920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303711" y="1000108"/>
            <a:ext cx="6697289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Надо найти диаметр полуокружности -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 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радиус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 АО,  где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8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3,14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u="sng" dirty="0">
                <a:solidFill>
                  <a:srgbClr val="7030A0"/>
                </a:solidFill>
                <a:latin typeface="Arial Black" pitchFamily="34" charset="0"/>
              </a:rPr>
              <a:t>дуги теплицы - в форме полуокружностей</a:t>
            </a:r>
            <a:r>
              <a:rPr lang="ru-RU" sz="2400" u="sng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400" b="1" u="sng" dirty="0">
                <a:solidFill>
                  <a:srgbClr val="7030A0"/>
                </a:solidFill>
                <a:latin typeface="Arial Black" pitchFamily="34" charset="0"/>
              </a:rPr>
              <a:t>длиной 5м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длина окружности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r>
              <a:rPr lang="ru-RU" sz="28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=5∙2=10м,    </a:t>
            </a:r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10: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≈ 3,18 ≈ 3,2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893471" y="2285992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3,2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75677" y="6143644"/>
            <a:ext cx="1446620" cy="71438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357290" y="2714622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</a:t>
            </a: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ширину центральной грядки, если она  в два раза больше ширины узкой грядки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дайте </a:t>
            </a:r>
            <a:r>
              <a:rPr lang="ru-RU" u="sng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 см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 точностью до десятков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832524" y="5008236"/>
            <a:ext cx="2304256" cy="101799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125712" y="5500107"/>
            <a:ext cx="2286016" cy="1191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57290" y="3857629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3857630"/>
            <a:ext cx="5036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Ширина центральной грядки СВ =2у, КН=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МА=у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МН =3,2м </a:t>
            </a:r>
          </a:p>
        </p:txBody>
      </p:sp>
      <p:graphicFrame>
        <p:nvGraphicFramePr>
          <p:cNvPr id="70658" name="Object 5"/>
          <p:cNvGraphicFramePr>
            <a:graphicFrameLocks noChangeAspect="1"/>
          </p:cNvGraphicFramePr>
          <p:nvPr/>
        </p:nvGraphicFramePr>
        <p:xfrm>
          <a:off x="1303712" y="6286522"/>
          <a:ext cx="186171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4" name="Формула" r:id="rId4" imgW="164885" imgH="164885" progId="">
                  <p:embed/>
                </p:oleObj>
              </mc:Choice>
              <mc:Fallback>
                <p:oleObj name="Формула" r:id="rId4" imgW="164885" imgH="1648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12" y="6286522"/>
                        <a:ext cx="186171" cy="2492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5"/>
          <p:cNvGraphicFramePr>
            <a:graphicFrameLocks noChangeAspect="1"/>
          </p:cNvGraphicFramePr>
          <p:nvPr/>
        </p:nvGraphicFramePr>
        <p:xfrm>
          <a:off x="1785918" y="4429134"/>
          <a:ext cx="24765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5" name="Формула" r:id="rId6" imgW="139579" imgH="164957" progId="">
                  <p:embed/>
                </p:oleObj>
              </mc:Choice>
              <mc:Fallback>
                <p:oleObj name="Формула" r:id="rId6" imgW="139579" imgH="16495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4429134"/>
                        <a:ext cx="247650" cy="250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5"/>
          <p:cNvGraphicFramePr>
            <a:graphicFrameLocks noChangeAspect="1"/>
          </p:cNvGraphicFramePr>
          <p:nvPr/>
        </p:nvGraphicFramePr>
        <p:xfrm>
          <a:off x="2321703" y="6608762"/>
          <a:ext cx="1428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6" name="Формула" r:id="rId8" imgW="126780" imgH="164814" progId="">
                  <p:embed/>
                </p:oleObj>
              </mc:Choice>
              <mc:Fallback>
                <p:oleObj name="Формула" r:id="rId8" imgW="126780" imgH="16481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703" y="6608762"/>
                        <a:ext cx="142875" cy="249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053811" y="4429132"/>
          <a:ext cx="17145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7" name="Формула" r:id="rId10" imgW="152202" imgH="177569" progId="">
                  <p:embed/>
                </p:oleObj>
              </mc:Choice>
              <mc:Fallback>
                <p:oleObj name="Формула" r:id="rId10" imgW="152202" imgH="177569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811" y="4429132"/>
                        <a:ext cx="171450" cy="268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5"/>
          <p:cNvGraphicFramePr>
            <a:graphicFrameLocks noChangeAspect="1"/>
          </p:cNvGraphicFramePr>
          <p:nvPr/>
        </p:nvGraphicFramePr>
        <p:xfrm>
          <a:off x="2536017" y="6286520"/>
          <a:ext cx="157163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8" name="Формула" r:id="rId12" imgW="139579" imgH="164957" progId="">
                  <p:embed/>
                </p:oleObj>
              </mc:Choice>
              <mc:Fallback>
                <p:oleObj name="Формула" r:id="rId12" imgW="139579" imgH="16495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017" y="6286520"/>
                        <a:ext cx="157163" cy="249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5"/>
          <p:cNvGraphicFramePr>
            <a:graphicFrameLocks noChangeAspect="1"/>
          </p:cNvGraphicFramePr>
          <p:nvPr/>
        </p:nvGraphicFramePr>
        <p:xfrm>
          <a:off x="1464447" y="6357958"/>
          <a:ext cx="185738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9" name="Формула" r:id="rId14" imgW="164885" imgH="164885" progId="">
                  <p:embed/>
                </p:oleObj>
              </mc:Choice>
              <mc:Fallback>
                <p:oleObj name="Формула" r:id="rId14" imgW="164885" imgH="164885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447" y="6357958"/>
                        <a:ext cx="185738" cy="249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621277" y="5507516"/>
            <a:ext cx="2286016" cy="1191"/>
          </a:xfrm>
          <a:prstGeom prst="line">
            <a:avLst/>
          </a:prstGeom>
          <a:ln w="177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одержимое 3"/>
          <p:cNvSpPr txBox="1">
            <a:spLocks/>
          </p:cNvSpPr>
          <p:nvPr/>
        </p:nvSpPr>
        <p:spPr>
          <a:xfrm>
            <a:off x="2589596" y="4572008"/>
            <a:ext cx="2678925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СВ =(3,2∙100 – 2∙40):2=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240:2=120см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2911067" y="5643578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29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278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2" grpId="0"/>
      <p:bldP spid="14" grpId="0"/>
      <p:bldP spid="27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Главная цель: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400" b="1" dirty="0" smtClean="0">
                <a:solidFill>
                  <a:srgbClr val="008000"/>
                </a:solidFill>
              </a:rPr>
              <a:t>Успешно сдать экзамены в формате ОГЭ и получить аттестаты</a:t>
            </a:r>
            <a:endParaRPr lang="ru-RU" sz="4400" b="1" dirty="0">
              <a:solidFill>
                <a:srgbClr val="008000"/>
              </a:solidFill>
            </a:endParaRPr>
          </a:p>
        </p:txBody>
      </p:sp>
      <p:pic>
        <p:nvPicPr>
          <p:cNvPr id="5" name="Рисунок 4" descr="278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467227"/>
            <a:ext cx="3208366" cy="2390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2" y="3953879"/>
            <a:ext cx="3851920" cy="233483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143000" y="92335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dirty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Найдите высоту входа в теплицу.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Ответ дайте в см.</a:t>
            </a:r>
            <a:endParaRPr lang="ru-RU" dirty="0">
              <a:solidFill>
                <a:srgbClr val="7030A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6196" t="14011" r="9053" b="45681"/>
          <a:stretch>
            <a:fillRect/>
          </a:stretch>
        </p:blipFill>
        <p:spPr bwMode="auto">
          <a:xfrm>
            <a:off x="1410868" y="1071546"/>
            <a:ext cx="241103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214546" y="2857496"/>
            <a:ext cx="375050" cy="1588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982373" y="2250472"/>
            <a:ext cx="1214446" cy="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794848" y="2062748"/>
            <a:ext cx="1214446" cy="37505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2160968" y="1785926"/>
          <a:ext cx="501208" cy="4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Формула" r:id="rId4" imgW="152268" imgH="164957" progId="">
                  <p:embed/>
                </p:oleObj>
              </mc:Choice>
              <mc:Fallback>
                <p:oleObj name="Формула" r:id="rId4" imgW="152268" imgH="1649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968" y="1785926"/>
                        <a:ext cx="501208" cy="4651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36215" y="928672"/>
            <a:ext cx="128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1901" y="1428736"/>
            <a:ext cx="39244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т.к.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R=1,6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м=160см;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ОС=120:2 =60см</a:t>
            </a:r>
            <a:endParaRPr lang="ru-RU" sz="2000" dirty="0"/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√160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= 10√ 220 ≈148м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32736" y="2786058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00826" y="2786058"/>
            <a:ext cx="48220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3"/>
          <p:cNvSpPr txBox="1">
            <a:spLocks/>
          </p:cNvSpPr>
          <p:nvPr/>
        </p:nvSpPr>
        <p:spPr>
          <a:xfrm>
            <a:off x="3768323" y="3214686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30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342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  <p:bldP spid="12" grpId="0"/>
      <p:bldP spid="13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2137559"/>
            <a:ext cx="6447501" cy="172192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мобильном интернете и тарифе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79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0951" y="714354"/>
            <a:ext cx="7177149" cy="2100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графике точками изображено количество минут, потраченных на исходящие вызовы, и количество гигабайтов мобильного интернета, израсходованных абонентом в процессе пользования смартфоном, за каждый месяц 2018 года. Для удобства точки, соответствующие минутам и гигабайтам, соединены сплошными и пунктирными линиями соответственно.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32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144" y="2893934"/>
            <a:ext cx="5437476" cy="382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91680" y="2906534"/>
            <a:ext cx="482207" cy="1588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300192" y="2977972"/>
            <a:ext cx="657428" cy="18980"/>
          </a:xfrm>
          <a:prstGeom prst="line">
            <a:avLst/>
          </a:prstGeom>
          <a:ln w="28575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370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75856"/>
            <a:ext cx="581250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0"/>
            <a:ext cx="6858000" cy="42148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течение года абонент пользовался тарифом "Стандартный",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абонентская плата по которому составляла 400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рублей в месяц. При условии нахождения абонента на территории РФ в абонентскую плату тарифа "Стандартный" входит:</a:t>
            </a:r>
          </a:p>
          <a:p>
            <a:pPr marL="0" indent="0">
              <a:buFontTx/>
              <a:buChar char="-"/>
            </a:pP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пакет минут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350 минут исходящих вызовов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номера, зарегистрированные на территории РФ;</a:t>
            </a:r>
          </a:p>
          <a:p>
            <a:pPr marL="0" indent="0">
              <a:buFontTx/>
              <a:buChar char="-"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пакет интернета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2.8 гигабайта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мобильного интернета;</a:t>
            </a: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пакет SMS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включающий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150 SMS в месяц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безлимитные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бесплатные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входящие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вызовы.</a:t>
            </a: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Стоимость минут, интернета и SMS сверх пакета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указана в таблице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33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3786191"/>
          <a:ext cx="6322263" cy="1857388"/>
        </p:xfrm>
        <a:graphic>
          <a:graphicData uri="http://schemas.openxmlformats.org/drawingml/2006/table">
            <a:tbl>
              <a:tblPr firstRow="1" bandRow="1">
                <a:solidFill>
                  <a:srgbClr val="FF9999"/>
                </a:solidFill>
                <a:tableStyleId>{93296810-A885-4BE3-A3E7-6D5BEEA58F35}</a:tableStyleId>
              </a:tblPr>
              <a:tblGrid>
                <a:gridCol w="448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Исходящие вызовы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3руб./мин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60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Мобильный интернет: дополнительные пакеты по 0,4 Гб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90руб. за пакет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1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SMS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3руб./шт.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143001" y="5750006"/>
            <a:ext cx="75739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 не пользовался услугами связи в роуминге и не звонил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номера, зарегистрированные за рубежом. За весь год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абонент отправил 140 SMS.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551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4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03712" y="0"/>
            <a:ext cx="6536577" cy="6572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Определите, какие месяцы соответствуют указанному в таблице количеству израсходованных гигабайтов.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1052736"/>
          <a:ext cx="6268685" cy="14145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9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806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Израсходо</a:t>
                      </a:r>
                      <a:endParaRPr lang="ru-RU" sz="16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ванные минуты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 мин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597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Номера месяцев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378225" y="2449762"/>
            <a:ext cx="74170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таблицу, в ответ запишите подряд числа,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соответствующие номерам месяцев, без пробелов, запятых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других дополнительных символов (например, для мая,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января, ноября, августа, в ответ нужно записать число 51118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6125752" y="4643446"/>
            <a:ext cx="1875248" cy="642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5624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86190"/>
            <a:ext cx="437865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586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4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3500438"/>
            <a:ext cx="6858000" cy="2643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Ноябрь - это 11 месяц. По графику определяем, сколько абонент наговорил минут и использовал гигабайт. Итого: 375 минут и 3,2 Гб.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 стоит 400 рублей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включает в себя : 350 минут и 2,8 Гб Интернета</a:t>
            </a:r>
            <a:r>
              <a:rPr lang="ru-RU" sz="1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Значит, оплатит абонент должен : 1)за 375-350 =25 мин, 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25 мин. ∙ 3руб./ мин.=75руб.</a:t>
            </a:r>
          </a:p>
          <a:p>
            <a:pPr font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2)3,2 Гб -2,8 Гб = 0,4 Гб - 90руб. (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Мобильный интернет: дополнительные пакеты по 0,4 Гб-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90руб. за пакет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Итого за ноябрь: 400руб. + 75руб. + 90 руб. =565 руб.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35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8156" y="-1628775"/>
            <a:ext cx="35004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6672"/>
            <a:ext cx="47815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59632" y="0"/>
            <a:ext cx="6697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Сколько рублей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потратил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абонент на услуги связи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ноябре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53810" y="1000108"/>
            <a:ext cx="2946818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821206" y="2036058"/>
            <a:ext cx="2358248" cy="59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одержимое 3"/>
          <p:cNvSpPr txBox="1">
            <a:spLocks/>
          </p:cNvSpPr>
          <p:nvPr/>
        </p:nvSpPr>
        <p:spPr>
          <a:xfrm>
            <a:off x="5804305" y="6000768"/>
            <a:ext cx="1875248" cy="642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Ответ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565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959959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785930" y="105450"/>
            <a:ext cx="5572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месяцев в 2018 году абонент превышал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лимит по пакету исходящих минут?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515" y="1285860"/>
            <a:ext cx="453889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803910" y="2000240"/>
            <a:ext cx="3321867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57290" y="4500570"/>
            <a:ext cx="6643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Тариф стоит 400 рублей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включает в себя : 350 минут и 2,8 Гб Интернета</a:t>
            </a:r>
            <a:endParaRPr lang="ru-RU" dirty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6715140" y="785794"/>
            <a:ext cx="1875248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289645" y="4990755"/>
            <a:ext cx="7481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месяцев в 2018 году абонент превышал лимит либо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пакету минут, либо по пакету мобильного интернета?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5965041" y="5929330"/>
            <a:ext cx="1875248" cy="6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18026" y="857232"/>
            <a:ext cx="2678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месяцы 11 и 12</a:t>
            </a:r>
          </a:p>
        </p:txBody>
      </p:sp>
      <p:sp>
        <p:nvSpPr>
          <p:cNvPr id="13" name="Freeform 113"/>
          <p:cNvSpPr>
            <a:spLocks/>
          </p:cNvSpPr>
          <p:nvPr/>
        </p:nvSpPr>
        <p:spPr bwMode="auto">
          <a:xfrm>
            <a:off x="2803910" y="1428736"/>
            <a:ext cx="3321867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rgbClr val="FF66FF">
              <a:alpha val="30196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10868" y="5857892"/>
            <a:ext cx="4125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месяцы  2, 4, 10, 11 и 12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36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13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7" grpId="0"/>
      <p:bldP spid="8" grpId="0"/>
      <p:bldP spid="54277" grpId="0"/>
      <p:bldP spid="11" grpId="0"/>
      <p:bldP spid="12" grpId="0"/>
      <p:bldP spid="13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544827" y="138502"/>
            <a:ext cx="60543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конце 2018 года оператор связи предложил абоненту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перейти на новый тариф, условия которого приведены в таблице.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10868" y="1142984"/>
          <a:ext cx="3804074" cy="4590275"/>
        </p:xfrm>
        <a:graphic>
          <a:graphicData uri="http://schemas.openxmlformats.org/drawingml/2006/table">
            <a:tbl>
              <a:tblPr firstRow="1" bandRow="1">
                <a:solidFill>
                  <a:srgbClr val="FF9999"/>
                </a:solidFill>
                <a:tableStyleId>{93296810-A885-4BE3-A3E7-6D5BEEA58F35}</a:tableStyleId>
              </a:tblPr>
              <a:tblGrid>
                <a:gridCol w="2698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3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Стоимость перехода на тариф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 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Абонентская плата в месяц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350 руб.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69">
                <a:tc gridSpan="2"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абонентскую плату ежемесячно включены: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пакет исходящих минут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300 минут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пакет мобильного интернета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Гб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пакет SMS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100 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SMS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36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после расходования пакетов: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входящие вызовы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0 руб./мин.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исходящие вызовы*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3 руб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./мин.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мобильный 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интернет: дополнительные пакеты по 1 Гб интернет</a:t>
                      </a:r>
                      <a:endParaRPr lang="ru-RU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200 руб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. за 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пакет</a:t>
                      </a:r>
                      <a:endParaRPr lang="ru-RU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+mj-lt"/>
                          <a:ea typeface="Times New Roman"/>
                          <a:cs typeface="Times New Roman"/>
                        </a:rPr>
                        <a:t>SMS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руб./шт.</a:t>
                      </a:r>
                    </a:p>
                  </a:txBody>
                  <a:tcPr marL="28575" marR="28575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303711" y="5836997"/>
            <a:ext cx="369691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исходящие вызовы на номера, зарегистрированные на территории РФ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302905" y="1563988"/>
            <a:ext cx="304378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 решает, перейти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 ему на новый тариф,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посчитав, сколько бы он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потратил на услуги связи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за2018 г., если бы пользовался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им. Если получится меньше,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он потратил фактически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2018 г., то абонент примет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сменить тариф.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Перейдет ли абонент на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новый тариф?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ответ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ежемесячную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абонентскую плату по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тарифу, который выберет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абонент </a:t>
            </a:r>
            <a:r>
              <a:rPr lang="ru-RU" sz="1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2019 год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415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3" grpId="1"/>
      <p:bldP spid="66564" grpId="0"/>
      <p:bldP spid="66564" grpId="1"/>
      <p:bldP spid="665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5" y="214290"/>
            <a:ext cx="453889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18025" y="214290"/>
            <a:ext cx="1017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3071812"/>
            <a:ext cx="6643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Настоящий тариф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стоит 400 рублей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включает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 себя :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350 минут и 2,8 Гб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Интернета.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Сверх пакета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исходящие вызовы- 3руб./ мин, мобильный интернет по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0,4 Гб- 90руб. за пакет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4286256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 год потратил абонент на настоящем тарифе : 400 ∙ 12 = 4800руб. –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абонен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плата , всего: 4800+ 45(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+ 90(а) +45(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)+165(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+75(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5220руб.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5842339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 год потратит абонент, если 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перейдет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на новый тариф :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350 ∙ 12 = 4200руб.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абонен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платы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4200 +75(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+154(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+ 75(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+229(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+225(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)= </a:t>
            </a:r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4958руб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232934" y="6000768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4929200"/>
            <a:ext cx="6643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тариф стоит 350 рублей и включает в себя : 300 минут и 3 Гб Интернета. Сверх пакета: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исходящие вызовы- 3руб./ мин, мобильный интернет по 1 Гб- 200руб. за пакет</a:t>
            </a:r>
            <a:endParaRPr lang="ru-RU" sz="1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178959" y="1214422"/>
            <a:ext cx="3375446" cy="15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13"/>
          <p:cNvSpPr>
            <a:spLocks/>
          </p:cNvSpPr>
          <p:nvPr/>
        </p:nvSpPr>
        <p:spPr bwMode="auto">
          <a:xfrm>
            <a:off x="3178959" y="642918"/>
            <a:ext cx="3375446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rgbClr val="FF66FF">
              <a:alpha val="30196"/>
            </a:srgb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13"/>
          <p:cNvSpPr>
            <a:spLocks/>
          </p:cNvSpPr>
          <p:nvPr/>
        </p:nvSpPr>
        <p:spPr bwMode="auto">
          <a:xfrm>
            <a:off x="3178959" y="285728"/>
            <a:ext cx="3375446" cy="571504"/>
          </a:xfrm>
          <a:custGeom>
            <a:avLst/>
            <a:gdLst>
              <a:gd name="T0" fmla="*/ 32 w 5824"/>
              <a:gd name="T1" fmla="*/ 904 h 904"/>
              <a:gd name="T2" fmla="*/ 5824 w 5824"/>
              <a:gd name="T3" fmla="*/ 904 h 904"/>
              <a:gd name="T4" fmla="*/ 5816 w 5824"/>
              <a:gd name="T5" fmla="*/ 0 h 904"/>
              <a:gd name="T6" fmla="*/ 0 w 5824"/>
              <a:gd name="T7" fmla="*/ 0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5824"/>
              <a:gd name="T13" fmla="*/ 0 h 904"/>
              <a:gd name="T14" fmla="*/ 5824 w 5824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4" h="904">
                <a:moveTo>
                  <a:pt x="32" y="904"/>
                </a:moveTo>
                <a:lnTo>
                  <a:pt x="5824" y="904"/>
                </a:lnTo>
                <a:lnTo>
                  <a:pt x="5816" y="0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40000"/>
              <a:lumOff val="60000"/>
              <a:alpha val="30196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159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58281 -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4074 L -1.01737 0.106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46458 0.472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752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о дачном участке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57900" y="6356352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39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361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52195" y="2214554"/>
            <a:ext cx="235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УСТНО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711" y="274638"/>
            <a:ext cx="6354389" cy="301148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Arial Black" pitchFamily="34" charset="0"/>
              </a:rPr>
              <a:t/>
            </a:r>
            <a:br>
              <a:rPr lang="ru-RU" sz="1800" dirty="0"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54283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8640"/>
            <a:ext cx="3284984" cy="36689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b="1" dirty="0"/>
              <a:t>На плане изображен дачный участок по адресу: СНТ Рассвет, ул. Морская, 7 (сторона каждой клетки на плане равна 2 м). </a:t>
            </a:r>
            <a:r>
              <a:rPr lang="ru-RU" sz="2000" b="1" u="sng" dirty="0">
                <a:solidFill>
                  <a:srgbClr val="7030A0"/>
                </a:solidFill>
              </a:rPr>
              <a:t>Участок имеет прямоугольную форму</a:t>
            </a:r>
            <a:r>
              <a:rPr lang="ru-RU" sz="2000" b="1" dirty="0"/>
              <a:t>. Въезд и выезд осуществляется через единственные ворота. 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rgbClr val="7030A0"/>
                </a:solidFill>
              </a:rPr>
              <a:t>Площадь, занятая жилым домом, равна 64 кв. м</a:t>
            </a:r>
            <a:r>
              <a:rPr lang="ru-RU" sz="2000" b="1" dirty="0"/>
              <a:t>. Помимо жилого дома, </a:t>
            </a:r>
            <a:r>
              <a:rPr lang="ru-RU" sz="2000" b="1" dirty="0">
                <a:solidFill>
                  <a:srgbClr val="7030A0"/>
                </a:solidFill>
              </a:rPr>
              <a:t>на участке есть баня</a:t>
            </a:r>
            <a:r>
              <a:rPr lang="ru-RU" sz="2000" b="1" dirty="0"/>
              <a:t>, к которой ведет дорожка, выложенная специальным садовым </a:t>
            </a:r>
            <a:r>
              <a:rPr lang="ru-RU" sz="2300" b="1" dirty="0"/>
              <a:t>покрытием. </a:t>
            </a:r>
            <a:r>
              <a:rPr lang="ru-RU" sz="2300" b="1" u="sng" dirty="0">
                <a:solidFill>
                  <a:srgbClr val="7030A0"/>
                </a:solidFill>
              </a:rPr>
              <a:t>Между жилым домом и баней находится цветник с теплицей. Теплица отмечена на плане цифрой 3</a:t>
            </a:r>
            <a:r>
              <a:rPr lang="ru-RU" sz="2300" b="1" dirty="0">
                <a:solidFill>
                  <a:srgbClr val="7030A0"/>
                </a:solidFill>
              </a:rPr>
              <a:t>. </a:t>
            </a:r>
            <a:endParaRPr lang="ru-RU" sz="2300" dirty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40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3712" y="3786192"/>
            <a:ext cx="653657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1600" b="1" u="sng" dirty="0">
                <a:solidFill>
                  <a:srgbClr val="7030A0"/>
                </a:solidFill>
              </a:rPr>
              <a:t>Напротив жилого дома находится бак с водой </a:t>
            </a:r>
            <a:r>
              <a:rPr lang="ru-RU" sz="1600" b="1" dirty="0"/>
              <a:t>для полива растений, за ним плодово-ягодные кустарники. В глубине участка есть </a:t>
            </a:r>
            <a:r>
              <a:rPr lang="ru-RU" sz="1600" b="1" u="sng" dirty="0">
                <a:solidFill>
                  <a:srgbClr val="7030A0"/>
                </a:solidFill>
              </a:rPr>
              <a:t>огород</a:t>
            </a:r>
            <a:r>
              <a:rPr lang="ru-RU" sz="1600" b="1" dirty="0"/>
              <a:t> для выращивания овощей, </a:t>
            </a:r>
            <a:r>
              <a:rPr lang="ru-RU" sz="1600" b="1" u="sng" dirty="0">
                <a:solidFill>
                  <a:srgbClr val="7030A0"/>
                </a:solidFill>
              </a:rPr>
              <a:t>отмеченный цифрой 6</a:t>
            </a:r>
            <a:r>
              <a:rPr lang="ru-RU" sz="1600" b="1" dirty="0"/>
              <a:t>. </a:t>
            </a:r>
          </a:p>
          <a:p>
            <a:r>
              <a:rPr lang="ru-RU" sz="1600" b="1" dirty="0"/>
              <a:t>Все </a:t>
            </a:r>
            <a:r>
              <a:rPr lang="ru-RU" sz="1600" b="1" u="sng" dirty="0">
                <a:solidFill>
                  <a:srgbClr val="7030A0"/>
                </a:solidFill>
              </a:rPr>
              <a:t>дорожки </a:t>
            </a:r>
            <a:r>
              <a:rPr lang="ru-RU" sz="1600" b="1" dirty="0"/>
              <a:t>внутри </a:t>
            </a:r>
            <a:r>
              <a:rPr lang="ru-RU" sz="1600" b="1" u="sng" dirty="0">
                <a:solidFill>
                  <a:srgbClr val="7030A0"/>
                </a:solidFill>
              </a:rPr>
              <a:t>участка</a:t>
            </a:r>
            <a:r>
              <a:rPr lang="ru-RU" sz="1600" b="1" dirty="0"/>
              <a:t> имеют </a:t>
            </a:r>
            <a:r>
              <a:rPr lang="ru-RU" sz="1600" b="1" u="sng" dirty="0">
                <a:solidFill>
                  <a:srgbClr val="7030A0"/>
                </a:solidFill>
              </a:rPr>
              <a:t>ширину 1 м </a:t>
            </a:r>
            <a:r>
              <a:rPr lang="ru-RU" sz="1600" b="1" dirty="0"/>
              <a:t>и застелены садовым покрытием, состоящим </a:t>
            </a:r>
            <a:r>
              <a:rPr lang="ru-RU" sz="1600" b="1" dirty="0">
                <a:solidFill>
                  <a:srgbClr val="7030A0"/>
                </a:solidFill>
              </a:rPr>
              <a:t>из плит размером 1м </a:t>
            </a:r>
            <a:r>
              <a:rPr lang="ru-RU" sz="1600" b="1" dirty="0" err="1">
                <a:solidFill>
                  <a:srgbClr val="7030A0"/>
                </a:solidFill>
              </a:rPr>
              <a:t>х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1м</a:t>
            </a:r>
            <a:r>
              <a:rPr lang="ru-RU" sz="1600" b="1" dirty="0"/>
              <a:t>. </a:t>
            </a:r>
            <a:r>
              <a:rPr lang="ru-RU" sz="1600" b="1" dirty="0">
                <a:solidFill>
                  <a:srgbClr val="7030A0"/>
                </a:solidFill>
              </a:rPr>
              <a:t>Площадка вокруг дома выложена плитами такого же размера</a:t>
            </a:r>
            <a:r>
              <a:rPr lang="ru-RU" sz="1600" b="1" dirty="0"/>
              <a:t>, но другой фактуры и цвета.</a:t>
            </a:r>
          </a:p>
          <a:p>
            <a:r>
              <a:rPr lang="ru-RU" sz="2000" b="1" dirty="0"/>
              <a:t> </a:t>
            </a:r>
            <a:r>
              <a:rPr lang="ru-RU" sz="1600" b="1" dirty="0"/>
              <a:t>К дачному участку проведено электричество. Имеется магистральное газоснабжение</a:t>
            </a:r>
            <a:r>
              <a:rPr lang="ru-RU" sz="2000" b="1" dirty="0"/>
              <a:t>.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785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332656"/>
            <a:ext cx="6482998" cy="135159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Для объектов, указанных в таблице, определите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какими цифрами они обозначены на плане.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Заполните таблицу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 бланк ответов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перенесите последовательность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четырех цифр без пробелов, запятых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других дополнительных символов.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47664" y="3068960"/>
            <a:ext cx="1607355" cy="428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Ответ :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1254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bg1">
                    <a:lumMod val="65000"/>
                  </a:schemeClr>
                </a:solidFill>
              </a:rPr>
              <a:pPr/>
              <a:t>41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1844824"/>
          <a:ext cx="6375845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Объекты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Жилой дом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Цветник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Бак с водой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Цифры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Содержимое 3"/>
          <p:cNvSpPr txBox="1">
            <a:spLocks/>
          </p:cNvSpPr>
          <p:nvPr/>
        </p:nvSpPr>
        <p:spPr>
          <a:xfrm>
            <a:off x="1403648" y="3501008"/>
            <a:ext cx="624723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Плиты для садовых дорожек продаются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упаковке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штук. Сколько упаковок плит понадобилось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чтобы выложить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дорожки и площадку вокруг дома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1331640" y="4869160"/>
            <a:ext cx="6697289" cy="171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дорожка от дома до бани имеет 22 плитки , дорожка от дома кустарников – 8 плиток,  площадка вокруг дома –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14 ∙ 11 – 8∙ 8 = 154-64 = 90 . Итого: 30 + 90 =120 плиток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120:8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упаковок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6072198" y="6143644"/>
            <a:ext cx="1607355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642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40"/>
            <a:ext cx="61722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10869" y="214290"/>
            <a:ext cx="642942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Найдите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бани. Ответ дайте в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квадратных метрах.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800" b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800" b="1" dirty="0" smtClean="0">
                <a:solidFill>
                  <a:srgbClr val="0070C0"/>
                </a:solidFill>
              </a:rPr>
              <a:t>∙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–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квадрата</a:t>
            </a:r>
          </a:p>
          <a:p>
            <a:pPr>
              <a:buNone/>
            </a:pP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кл=2м, значит </a:t>
            </a:r>
            <a:r>
              <a:rPr lang="ru-RU" sz="18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6м</a:t>
            </a: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baseline="-25000" dirty="0" err="1" smtClean="0">
                <a:latin typeface="Times New Roman" pitchFamily="18" charset="0"/>
                <a:cs typeface="Times New Roman" pitchFamily="18" charset="0"/>
              </a:rPr>
              <a:t>бани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</a:t>
            </a:r>
            <a:r>
              <a:rPr lang="ru-RU" sz="1800" b="1" dirty="0" smtClean="0"/>
              <a:t> 6 =36 м</a:t>
            </a:r>
            <a:r>
              <a:rPr lang="ru-RU" sz="1800" b="1" baseline="30000" dirty="0" smtClean="0"/>
              <a:t>2</a:t>
            </a:r>
            <a:endParaRPr lang="ru-RU" sz="1800" baseline="30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786058"/>
            <a:ext cx="6482999" cy="3357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суммарную площадь плитки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на прямоугольной площадке вокруг дома. 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дайте </a:t>
            </a:r>
            <a:r>
              <a:rPr lang="ru-RU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квадратных метрах.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1900" b="1" dirty="0" smtClean="0">
                <a:solidFill>
                  <a:srgbClr val="0070C0"/>
                </a:solidFill>
              </a:rPr>
              <a:t>∙</a:t>
            </a:r>
            <a:r>
              <a:rPr lang="en-US" sz="1900" b="1" dirty="0" smtClean="0">
                <a:solidFill>
                  <a:srgbClr val="0070C0"/>
                </a:solidFill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900" b="1" dirty="0" smtClean="0">
                <a:solidFill>
                  <a:srgbClr val="0070C0"/>
                </a:solidFill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</a:rPr>
              <a:t>– </a:t>
            </a: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pPr>
              <a:buNone/>
            </a:pPr>
            <a:r>
              <a:rPr lang="ru-RU" sz="1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кл=2м ;1 кл=2плиткам по 1м, значит </a:t>
            </a:r>
            <a:r>
              <a:rPr lang="ru-RU" sz="19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1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14м, </a:t>
            </a:r>
            <a:r>
              <a:rPr lang="en-US" sz="1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11м, </a:t>
            </a:r>
          </a:p>
          <a:p>
            <a:pPr>
              <a:buNone/>
            </a:pPr>
            <a:r>
              <a:rPr lang="ru-RU" sz="19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 –квадрат, сторона = 4∙2м=8м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baseline="-25000" dirty="0" smtClean="0">
                <a:latin typeface="Times New Roman" pitchFamily="18" charset="0"/>
                <a:cs typeface="Times New Roman" pitchFamily="18" charset="0"/>
              </a:rPr>
              <a:t>площадки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= 14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11 - 8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8 = 90 м</a:t>
            </a:r>
            <a:r>
              <a:rPr lang="ru-RU" sz="19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9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bg1">
                    <a:lumMod val="65000"/>
                  </a:schemeClr>
                </a:solidFill>
              </a:rPr>
              <a:pPr/>
              <a:t>42</a:t>
            </a:fld>
            <a:endParaRPr lang="ru-RU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75804" b="72341"/>
          <a:stretch>
            <a:fillRect/>
          </a:stretch>
        </p:blipFill>
        <p:spPr bwMode="auto">
          <a:xfrm>
            <a:off x="7308304" y="260648"/>
            <a:ext cx="1393041" cy="150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268521" y="1643050"/>
            <a:ext cx="1607355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57446" r="62193" b="10639"/>
          <a:stretch>
            <a:fillRect/>
          </a:stretch>
        </p:blipFill>
        <p:spPr bwMode="auto">
          <a:xfrm>
            <a:off x="888651" y="4797152"/>
            <a:ext cx="2308155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5429256" y="5929330"/>
            <a:ext cx="1607355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09372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61722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03711" y="1"/>
            <a:ext cx="6375842" cy="1857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Хозяин участка планирует установить в жилом доме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систему отопления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Он рассматривает два варианта: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электрическое и газовое отопление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Цены на оборудование  и стоимость его установки, данные о расходе газа, электроэнергии и их стоимости даны в таблице.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5143512"/>
            <a:ext cx="6247232" cy="1428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Обдумав оба варианта, хозяин решил установить газовое оборудование. </a:t>
            </a:r>
            <a:r>
              <a:rPr lang="ru-RU" sz="1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Через сколько часов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непрерывной работы отопления экономия от использования газа вместо электричества </a:t>
            </a:r>
            <a:r>
              <a:rPr lang="ru-RU" sz="1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компенсирует разницу в стоимости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установки газового и электрического оборудования?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00800" y="6286522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43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671148"/>
              </p:ext>
            </p:extLst>
          </p:nvPr>
        </p:nvGraphicFramePr>
        <p:xfrm>
          <a:off x="1403648" y="2204864"/>
          <a:ext cx="6375844" cy="2712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Нагрева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(котел)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Прочее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монтаж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расход газа/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мощность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газа/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Газовое отопление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тыс. 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18280 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 куб. м/ч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руб./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Электр.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тыс. руб.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15000 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кВт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руб./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(кВт ∙ ч)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4204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03711" y="3571876"/>
            <a:ext cx="6697289" cy="35004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стоимость оборудования и монтажа: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24000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18280= 42280руб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- газ ;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15000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35000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отоп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между стоимостью установки: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42280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35000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7280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pPr>
              <a:buNone/>
            </a:pP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 1 часа обогрева </a:t>
            </a:r>
            <a:r>
              <a:rPr lang="ru-RU" sz="2200" dirty="0"/>
              <a:t>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куб. м/ч ∙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5,6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 куб. м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=6,72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руб./ч –газ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5,6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 куб. м ∙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3,8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руб./(кВт ∙ ч) =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21,28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руб./ч  - электриче</a:t>
            </a:r>
            <a:r>
              <a:rPr lang="ru-RU" sz="2200" dirty="0"/>
              <a:t>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тво</a:t>
            </a:r>
          </a:p>
          <a:p>
            <a:pPr>
              <a:buNone/>
            </a:pP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Разница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между стоимостью потребления </a:t>
            </a:r>
            <a:r>
              <a:rPr lang="ru-RU" sz="2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1 час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21,28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6,72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14,56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руб./ч </a:t>
            </a:r>
          </a:p>
          <a:p>
            <a:pPr>
              <a:buNone/>
            </a:pP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Через сколько часов экономия от использования газа компенсирует затраты: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7280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 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14,56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руб./ч  =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500ч</a:t>
            </a: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44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1" y="285728"/>
          <a:ext cx="6375844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Нагрева</a:t>
                      </a: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(котел)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Прочее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монтаж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расход газа/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потребл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мощность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газа/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электро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энергии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Газовое 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тыс.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18280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 куб. м/ч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куб. 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Электр.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отопление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тыс. руб.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15000 руб.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 кВт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руб./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(кВт ∙ ч)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Содержимое 3"/>
          <p:cNvSpPr txBox="1">
            <a:spLocks/>
          </p:cNvSpPr>
          <p:nvPr/>
        </p:nvSpPr>
        <p:spPr>
          <a:xfrm>
            <a:off x="5857884" y="6215082"/>
            <a:ext cx="1607355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7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4314" y="2428868"/>
            <a:ext cx="67553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Задачи про </a:t>
            </a:r>
          </a:p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форматы листов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https://ru-static.z-dn.net/files/dfc/c3afae256f427cb3ba20455db173c9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338" y="0"/>
            <a:ext cx="5840033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chemeClr val="tx1"/>
                </a:solidFill>
              </a:rPr>
              <a:pPr/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628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-0.00092 L -0.9552 0.06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143001" y="461665"/>
            <a:ext cx="670305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Общепринятые форматы листов бумаги обозначают буквой A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цифрой: A0, A1, A2 и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далее. Если лист формата A0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разрезать пополам,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получаются два листа формата A1.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лист A1 разрезать пополам, получаются</a:t>
            </a:r>
            <a:r>
              <a:rPr lang="en-US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листа</a:t>
            </a:r>
            <a:endParaRPr lang="en-US" b="1" u="sng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A2 и так далее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отношение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длины листа</a:t>
            </a:r>
            <a:endParaRPr lang="en-US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его ширине у всех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форматов, обозначенных буквой A, одно</a:t>
            </a:r>
            <a:endParaRPr lang="en-US" b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то же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 есть листы всех форматов подобны друг другу).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сделано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специально — чтобы можно было сохранить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пропорции текста на листе при изменении формата бумаги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(размер шрифта при этом тоже соответственно изменяется). </a:t>
            </a:r>
            <a:endParaRPr lang="en-US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grayscl/>
          </a:blip>
          <a:srcRect l="50927" t="4085" b="69450"/>
          <a:stretch>
            <a:fillRect/>
          </a:stretch>
        </p:blipFill>
        <p:spPr bwMode="auto">
          <a:xfrm>
            <a:off x="2411760" y="3573016"/>
            <a:ext cx="40183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46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895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868" y="2"/>
            <a:ext cx="626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таблице 1 даны размеры листов бумаги четырёх форматов: от AЗ до A6.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68126" y="785794"/>
          <a:ext cx="4554172" cy="2184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2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68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Порядковые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11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357290" y="3470789"/>
            <a:ext cx="638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листов бумаги форматов АЗ, А4, А5 и А6 определите, 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порядковыми номерами обозначены их размеры 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таблице 1. Заполните таблицу ниже, в бланк ответов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перенесите последовательность четырёх цифр.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453896"/>
              </p:ext>
            </p:extLst>
          </p:nvPr>
        </p:nvGraphicFramePr>
        <p:xfrm>
          <a:off x="1464447" y="4786322"/>
          <a:ext cx="6268685" cy="10734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9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Форматы бумаги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А6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44" marR="7144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А5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44" marR="7144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А4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44" marR="7144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А3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144" marR="7144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98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Содержимое 3"/>
          <p:cNvSpPr txBox="1">
            <a:spLocks/>
          </p:cNvSpPr>
          <p:nvPr/>
        </p:nvSpPr>
        <p:spPr>
          <a:xfrm>
            <a:off x="5804306" y="6072206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1423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 flipV="1">
            <a:off x="3705102" y="6326473"/>
            <a:ext cx="4987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4261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77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1668466" y="47130"/>
            <a:ext cx="59318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листов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А6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получится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разрезани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одного листа бумаги формата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А0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143372" y="928671"/>
            <a:ext cx="3765594" cy="2214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А0=2А1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А1=2А2; А0 = 2А1=2×(2А2)=4А2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А2=2А3; А0 =4А2=4×(2А3)=8А3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А3=2А4; А0 =8А3=8×(2А4)=16А4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А4=2А5; А0 =16А4=16×(2А5)=32А5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А6=2А5; А0=32А5=64А6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234725" y="3235583"/>
            <a:ext cx="68509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длину большей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стороны листа бумаги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А4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дайте в миллиметрах.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3513"/>
              </p:ext>
            </p:extLst>
          </p:nvPr>
        </p:nvGraphicFramePr>
        <p:xfrm>
          <a:off x="899592" y="3861048"/>
          <a:ext cx="4018387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1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29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Порядковые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Ширина(мм)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Длина(мм)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1-А6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2-А4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3-А3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4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4-А5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75677" y="3571876"/>
            <a:ext cx="2625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А3 имеет размеры: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297 × 420 мм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Тогда А2 имеет ширину 420 мм , длину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2× 297мм = 594мм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>
            <a:grayscl/>
          </a:blip>
          <a:srcRect l="50927" t="4085" b="69450"/>
          <a:stretch>
            <a:fillRect/>
          </a:stretch>
        </p:blipFill>
        <p:spPr bwMode="auto">
          <a:xfrm>
            <a:off x="971600" y="1000108"/>
            <a:ext cx="3064615" cy="17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3"/>
          <p:cNvSpPr txBox="1">
            <a:spLocks/>
          </p:cNvSpPr>
          <p:nvPr/>
        </p:nvSpPr>
        <p:spPr>
          <a:xfrm>
            <a:off x="6876256" y="2708920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5482835" y="5929330"/>
            <a:ext cx="192882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71604" y="1785926"/>
            <a:ext cx="803678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48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220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/>
      <p:bldP spid="8" grpId="0"/>
      <p:bldP spid="73733" grpId="0"/>
      <p:bldP spid="11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143000" y="92336"/>
            <a:ext cx="6697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площадь листа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бумаги формата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АЗ. Ответ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квадратных сантиметрах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928671"/>
            <a:ext cx="6643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А3 имеет размеры: 297 × 420 мм;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 = 29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 × 42см = 1247,4 см</a:t>
            </a:r>
            <a:r>
              <a:rPr lang="ru-RU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429256" y="2143116"/>
            <a:ext cx="2196719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1247,4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143000" y="2924559"/>
            <a:ext cx="66061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отношение длины большей стороны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листа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меньшей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бумаги </a:t>
            </a:r>
            <a:r>
              <a:rPr lang="ru-RU" b="1" u="sng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формата А1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Ответ дайте с точностью до</a:t>
            </a:r>
          </a:p>
          <a:p>
            <a:pPr indent="1524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десятых.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96950" y="4000504"/>
            <a:ext cx="3804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А2 имеет размеры: 420 × 594мм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А1 имеет размеры: 594 × 2∙ 420мм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840: 594≈ 1,41..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grayscl/>
          </a:blip>
          <a:srcRect l="50927" t="4085" b="69450"/>
          <a:stretch>
            <a:fillRect/>
          </a:stretch>
        </p:blipFill>
        <p:spPr bwMode="auto">
          <a:xfrm>
            <a:off x="683569" y="3861048"/>
            <a:ext cx="3406226" cy="206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5054206" y="5786454"/>
            <a:ext cx="2196719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</a:p>
          <a:p>
            <a:pPr marL="342900" indent="-342900" defTabSz="914400">
              <a:spcBef>
                <a:spcPct val="20000"/>
              </a:spcBef>
              <a:defRPr/>
            </a:pPr>
            <a:endParaRPr lang="ru-RU" sz="28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400800" y="6492877"/>
            <a:ext cx="1600200" cy="365125"/>
          </a:xfrm>
        </p:spPr>
        <p:txBody>
          <a:bodyPr/>
          <a:lstStyle/>
          <a:p>
            <a:fld id="{725C68B6-61C2-468F-89AB-4B9F7531AA68}" type="slidenum">
              <a:rPr lang="ru-RU" sz="1600" b="1">
                <a:solidFill>
                  <a:schemeClr val="tx1"/>
                </a:solidFill>
              </a:rPr>
              <a:pPr/>
              <a:t>49</a:t>
            </a:fld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853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/>
      <p:bldP spid="3" grpId="0"/>
      <p:bldP spid="5" grpId="0"/>
      <p:bldP spid="83970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64371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pPr algn="ctr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0,07   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0,1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0,2             0,09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0,11           0,05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7,008        7,01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2,231        12,1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Формула" r:id="rId3" imgW="114120" imgH="215640" progId="">
                  <p:embed/>
                </p:oleObj>
              </mc:Choice>
              <mc:Fallback>
                <p:oleObj name="Формула" r:id="rId3" imgW="114120" imgH="215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емиугольник 7"/>
          <p:cNvSpPr/>
          <p:nvPr/>
        </p:nvSpPr>
        <p:spPr>
          <a:xfrm>
            <a:off x="4429124" y="1928802"/>
            <a:ext cx="642942" cy="571504"/>
          </a:xfrm>
          <a:prstGeom prst="heptagon">
            <a:avLst/>
          </a:prstGeom>
          <a:solidFill>
            <a:srgbClr val="26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&lt;</a:t>
            </a:r>
            <a:endParaRPr lang="ru-RU" sz="3600" b="1" dirty="0"/>
          </a:p>
        </p:txBody>
      </p:sp>
      <p:sp>
        <p:nvSpPr>
          <p:cNvPr id="9" name="Семиугольник 8"/>
          <p:cNvSpPr/>
          <p:nvPr/>
        </p:nvSpPr>
        <p:spPr>
          <a:xfrm>
            <a:off x="4425706" y="2643182"/>
            <a:ext cx="571504" cy="500066"/>
          </a:xfrm>
          <a:prstGeom prst="heptagon">
            <a:avLst/>
          </a:prstGeom>
          <a:solidFill>
            <a:srgbClr val="26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&gt;</a:t>
            </a:r>
            <a:endParaRPr lang="ru-RU" sz="3600" b="1" dirty="0"/>
          </a:p>
        </p:txBody>
      </p:sp>
      <p:sp>
        <p:nvSpPr>
          <p:cNvPr id="10" name="Семиугольник 9"/>
          <p:cNvSpPr/>
          <p:nvPr/>
        </p:nvSpPr>
        <p:spPr>
          <a:xfrm>
            <a:off x="4422288" y="3286916"/>
            <a:ext cx="642942" cy="500066"/>
          </a:xfrm>
          <a:prstGeom prst="heptagon">
            <a:avLst/>
          </a:prstGeom>
          <a:solidFill>
            <a:srgbClr val="26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&gt;</a:t>
            </a:r>
            <a:endParaRPr lang="ru-RU" sz="3600" b="1" dirty="0"/>
          </a:p>
        </p:txBody>
      </p:sp>
      <p:sp>
        <p:nvSpPr>
          <p:cNvPr id="11" name="Семиугольник 10"/>
          <p:cNvSpPr/>
          <p:nvPr/>
        </p:nvSpPr>
        <p:spPr>
          <a:xfrm>
            <a:off x="4433371" y="4075207"/>
            <a:ext cx="642942" cy="428628"/>
          </a:xfrm>
          <a:prstGeom prst="heptagon">
            <a:avLst/>
          </a:prstGeom>
          <a:solidFill>
            <a:srgbClr val="26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&lt;</a:t>
            </a:r>
            <a:endParaRPr lang="ru-RU" sz="3600" b="1" dirty="0"/>
          </a:p>
        </p:txBody>
      </p:sp>
      <p:sp>
        <p:nvSpPr>
          <p:cNvPr id="12" name="Семиугольник 11"/>
          <p:cNvSpPr/>
          <p:nvPr/>
        </p:nvSpPr>
        <p:spPr>
          <a:xfrm>
            <a:off x="4422288" y="4792060"/>
            <a:ext cx="571504" cy="500066"/>
          </a:xfrm>
          <a:prstGeom prst="heptagon">
            <a:avLst/>
          </a:prstGeom>
          <a:solidFill>
            <a:srgbClr val="26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&lt;</a:t>
            </a:r>
            <a:endParaRPr lang="ru-RU" sz="3600" b="1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714348" y="285728"/>
            <a:ext cx="7786742" cy="92869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Сравните десятичные дроби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(Автомобильная </a:t>
            </a:r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шина. </a:t>
            </a: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Колесо)</a:t>
            </a:r>
            <a: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5586935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253547" y="260648"/>
            <a:ext cx="8566925" cy="2592288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Вариант 9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Математика :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типовые экзаменационные варианты: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 вариантов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редакцией И.В. Ященко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6610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193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58" name="Picture 2" descr="Крутые картинки машин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31980"/>
            <a:ext cx="5940152" cy="334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inamoavto.kz/sites/default/files/common/avtoserv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76" y="4365104"/>
            <a:ext cx="5633158" cy="24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5"/>
          <p:cNvGrpSpPr/>
          <p:nvPr/>
        </p:nvGrpSpPr>
        <p:grpSpPr>
          <a:xfrm>
            <a:off x="293516" y="1844825"/>
            <a:ext cx="8690786" cy="2659424"/>
            <a:chOff x="293516" y="1844825"/>
            <a:chExt cx="8690786" cy="2659424"/>
          </a:xfrm>
        </p:grpSpPr>
        <p:pic>
          <p:nvPicPr>
            <p:cNvPr id="19968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4" t="640" r="-170" b="1"/>
            <a:stretch/>
          </p:blipFill>
          <p:spPr bwMode="auto">
            <a:xfrm>
              <a:off x="395535" y="1844825"/>
              <a:ext cx="8588767" cy="265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 rot="16200000">
              <a:off x="-781731" y="2920072"/>
              <a:ext cx="2659424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23276" y="260649"/>
            <a:ext cx="8763907" cy="158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Завод производит легковые автомобили определённой модели и устанавливает на них шины с маркировкой 175/60 R15. Завод допускает установку шин с другими маркировками. В таблице показаны разрешённые размеры шин.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253547" y="260648"/>
            <a:ext cx="8566925" cy="2592288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6610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193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86961"/>
              </p:ext>
            </p:extLst>
          </p:nvPr>
        </p:nvGraphicFramePr>
        <p:xfrm>
          <a:off x="266663" y="1768751"/>
          <a:ext cx="8540692" cy="2168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9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9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8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шины в мм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Отношение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высоты боковины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ширине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шины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 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Буква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значит,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шина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радиаль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ная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Диаметр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внутреннего отверстия в шине дюймах (в одном дюйме 25,4 мм).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65363" y="3200728"/>
            <a:ext cx="3193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373737" y="1042941"/>
            <a:ext cx="203835" cy="616585"/>
          </a:xfrm>
          <a:prstGeom prst="downArrow">
            <a:avLst>
              <a:gd name="adj1" fmla="val 50000"/>
              <a:gd name="adj2" fmla="val 75623"/>
            </a:avLst>
          </a:prstGeom>
          <a:solidFill>
            <a:srgbClr val="00B0F0"/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  <a:alpha val="50000"/>
              </a:schemeClr>
            </a:outerShdw>
          </a:effec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563888" y="1022532"/>
            <a:ext cx="203835" cy="616585"/>
          </a:xfrm>
          <a:prstGeom prst="downArrow">
            <a:avLst>
              <a:gd name="adj1" fmla="val 50000"/>
              <a:gd name="adj2" fmla="val 75623"/>
            </a:avLst>
          </a:prstGeom>
          <a:solidFill>
            <a:schemeClr val="accent5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chemeClr val="accent5">
                <a:lumMod val="50000"/>
                <a:lumOff val="0"/>
                <a:alpha val="50000"/>
              </a:schemeClr>
            </a:outerShdw>
          </a:effectLst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424712" y="1034434"/>
            <a:ext cx="203835" cy="616585"/>
          </a:xfrm>
          <a:prstGeom prst="downArrow">
            <a:avLst>
              <a:gd name="adj1" fmla="val 50000"/>
              <a:gd name="adj2" fmla="val 75623"/>
            </a:avLst>
          </a:prstGeom>
          <a:solidFill>
            <a:schemeClr val="tx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7740352" y="1030824"/>
            <a:ext cx="203835" cy="616585"/>
          </a:xfrm>
          <a:prstGeom prst="downArrow">
            <a:avLst>
              <a:gd name="adj1" fmla="val 50000"/>
              <a:gd name="adj2" fmla="val 7562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23528" y="-481929"/>
            <a:ext cx="849694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Выписать данные из рисунка (читаем текст и записываем какие числа ,что обозначают)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B13F9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              70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1198" name="Picture 14" descr="Фото машин Alp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19274"/>
            <a:ext cx="2970696" cy="190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2212" name="Picture 4" descr="Решение 3336. Какой наименьшей ширины шины можно устанавливать на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0" y="4725144"/>
            <a:ext cx="2875499" cy="9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137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331" y="252507"/>
            <a:ext cx="57214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Какой наименьшей ширины шины можно устанавливать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автомобиль, если диаметр диска равен 16 дюймам?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 дайте в миллиметрах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93458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78103" y="1705370"/>
            <a:ext cx="8690786" cy="2659424"/>
            <a:chOff x="293516" y="1844825"/>
            <a:chExt cx="8690786" cy="265942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4" t="640" r="-170" b="1"/>
            <a:stretch/>
          </p:blipFill>
          <p:spPr bwMode="auto">
            <a:xfrm>
              <a:off x="395535" y="1844825"/>
              <a:ext cx="8588767" cy="265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 rot="16200000">
              <a:off x="-781731" y="2920072"/>
              <a:ext cx="2659424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381114" y="149105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61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67" y="4364794"/>
            <a:ext cx="4947328" cy="230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497364" y="1268760"/>
            <a:ext cx="1707443" cy="0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624532" y="2036710"/>
            <a:ext cx="903094" cy="576064"/>
          </a:xfrm>
          <a:prstGeom prst="ellipse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19672" y="895710"/>
            <a:ext cx="3066505" cy="4869"/>
          </a:xfrm>
          <a:prstGeom prst="line">
            <a:avLst/>
          </a:prstGeom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616473" y="3356992"/>
            <a:ext cx="937275" cy="5040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388424" y="2324742"/>
            <a:ext cx="0" cy="1212270"/>
          </a:xfrm>
          <a:prstGeom prst="straightConnector1">
            <a:avLst/>
          </a:prstGeom>
          <a:ln w="76200" cmpd="sng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798705" y="3439007"/>
            <a:ext cx="8099009" cy="288032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омой 26">
            <a:hlinkClick r:id="rId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6" grpId="0" animBg="1"/>
      <p:bldP spid="37" grpId="0" animBg="1"/>
      <p:bldP spid="3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4330" y="252507"/>
            <a:ext cx="56605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радиус колеса с маркировкой 195/60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R14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 радиус колеса с маркировкой 165/70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R14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93458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26606" y="1690955"/>
            <a:ext cx="8690786" cy="2659424"/>
            <a:chOff x="293516" y="1844825"/>
            <a:chExt cx="8690786" cy="265942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4" t="640" r="-170" b="1"/>
            <a:stretch/>
          </p:blipFill>
          <p:spPr bwMode="auto">
            <a:xfrm>
              <a:off x="395535" y="1844825"/>
              <a:ext cx="8588767" cy="2659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 rot="16200000">
              <a:off x="-781731" y="2920072"/>
              <a:ext cx="2659424" cy="50892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Ширина шины</a:t>
              </a:r>
              <a:endPara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Управляющая кнопка: настраиваемая 22">
            <a:hlinkClick r:id="rId5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07" y="2521429"/>
            <a:ext cx="1917043" cy="2963551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082440"/>
              </p:ext>
            </p:extLst>
          </p:nvPr>
        </p:nvGraphicFramePr>
        <p:xfrm>
          <a:off x="1835696" y="4426655"/>
          <a:ext cx="1383826" cy="544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8" name="Формула" r:id="rId7" imgW="1015920" imgH="393480" progId="">
                  <p:embed/>
                </p:oleObj>
              </mc:Choice>
              <mc:Fallback>
                <p:oleObj name="Формула" r:id="rId7" imgW="101592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426655"/>
                        <a:ext cx="1383826" cy="544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655938"/>
              </p:ext>
            </p:extLst>
          </p:nvPr>
        </p:nvGraphicFramePr>
        <p:xfrm>
          <a:off x="3681413" y="1751013"/>
          <a:ext cx="26781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9" name="Формула" r:id="rId9" imgW="1409400" imgH="393480" progId="">
                  <p:embed/>
                </p:oleObj>
              </mc:Choice>
              <mc:Fallback>
                <p:oleObj name="Формула" r:id="rId9" imgW="140940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1751013"/>
                        <a:ext cx="2678112" cy="762000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2518" y="4726781"/>
            <a:ext cx="1341569" cy="3197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195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079065"/>
              </p:ext>
            </p:extLst>
          </p:nvPr>
        </p:nvGraphicFramePr>
        <p:xfrm>
          <a:off x="3203848" y="4549364"/>
          <a:ext cx="3483953" cy="329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0" name="Формула" r:id="rId11" imgW="2184120" imgH="203040" progId="">
                  <p:embed/>
                </p:oleObj>
              </mc:Choice>
              <mc:Fallback>
                <p:oleObj name="Формула" r:id="rId11" imgW="2184120" imgH="20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549364"/>
                        <a:ext cx="3483953" cy="3292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312518" y="5175063"/>
            <a:ext cx="1341569" cy="334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165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7968"/>
              </p:ext>
            </p:extLst>
          </p:nvPr>
        </p:nvGraphicFramePr>
        <p:xfrm>
          <a:off x="1775587" y="4898931"/>
          <a:ext cx="1397628" cy="56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1" name="Формула" r:id="rId13" imgW="1015920" imgH="393480" progId="">
                  <p:embed/>
                </p:oleObj>
              </mc:Choice>
              <mc:Fallback>
                <p:oleObj name="Формула" r:id="rId13" imgW="1015920" imgH="393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87" y="4898931"/>
                        <a:ext cx="1397628" cy="562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677234"/>
              </p:ext>
            </p:extLst>
          </p:nvPr>
        </p:nvGraphicFramePr>
        <p:xfrm>
          <a:off x="3131840" y="5045141"/>
          <a:ext cx="3848831" cy="34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2" name="Формула" r:id="rId15" imgW="2298600" imgH="203040" progId="">
                  <p:embed/>
                </p:oleObj>
              </mc:Choice>
              <mc:Fallback>
                <p:oleObj name="Формула" r:id="rId15" imgW="2298600" imgH="2030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045141"/>
                        <a:ext cx="3848831" cy="345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2483768" y="5408847"/>
            <a:ext cx="1918047" cy="36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=14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25,4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954594"/>
              </p:ext>
            </p:extLst>
          </p:nvPr>
        </p:nvGraphicFramePr>
        <p:xfrm>
          <a:off x="2147982" y="2763616"/>
          <a:ext cx="3741737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3" name="Формула" r:id="rId17" imgW="2565360" imgH="393480" progId="">
                  <p:embed/>
                </p:oleObj>
              </mc:Choice>
              <mc:Fallback>
                <p:oleObj name="Формула" r:id="rId17" imgW="2565360" imgH="3934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982" y="2763616"/>
                        <a:ext cx="3741737" cy="585787"/>
                      </a:xfrm>
                      <a:prstGeom prst="rect">
                        <a:avLst/>
                      </a:prstGeom>
                      <a:solidFill>
                        <a:srgbClr val="A9F3B5"/>
                      </a:solidFill>
                      <a:ln w="952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185304"/>
              </p:ext>
            </p:extLst>
          </p:nvPr>
        </p:nvGraphicFramePr>
        <p:xfrm>
          <a:off x="2127584" y="3395645"/>
          <a:ext cx="37671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4" name="Формула" r:id="rId19" imgW="2577960" imgH="393480" progId="">
                  <p:embed/>
                </p:oleObj>
              </mc:Choice>
              <mc:Fallback>
                <p:oleObj name="Формула" r:id="rId19" imgW="2577960" imgH="3934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584" y="3395645"/>
                        <a:ext cx="3767138" cy="585788"/>
                      </a:xfrm>
                      <a:prstGeom prst="rect">
                        <a:avLst/>
                      </a:prstGeom>
                      <a:solidFill>
                        <a:srgbClr val="B0A5D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576789"/>
              </p:ext>
            </p:extLst>
          </p:nvPr>
        </p:nvGraphicFramePr>
        <p:xfrm>
          <a:off x="328625" y="5926605"/>
          <a:ext cx="6139560" cy="369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5" name="Формула" r:id="rId21" imgW="4216320" imgH="228600" progId="">
                  <p:embed/>
                </p:oleObj>
              </mc:Choice>
              <mc:Fallback>
                <p:oleObj name="Формула" r:id="rId21" imgW="4216320" imgH="2286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25" y="5926605"/>
                        <a:ext cx="6139560" cy="369541"/>
                      </a:xfrm>
                      <a:prstGeom prst="rect">
                        <a:avLst/>
                      </a:prstGeom>
                      <a:solidFill>
                        <a:srgbClr val="CAD9E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домой 38">
            <a:hlinkClick r:id="rId5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046085" y="3140968"/>
            <a:ext cx="1907704" cy="461665"/>
          </a:xfrm>
          <a:prstGeom prst="rect">
            <a:avLst/>
          </a:prstGeom>
          <a:solidFill>
            <a:srgbClr val="A9F3B5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D=2H+d</a:t>
            </a:r>
          </a:p>
        </p:txBody>
      </p:sp>
    </p:spTree>
    <p:extLst>
      <p:ext uri="{BB962C8B-B14F-4D97-AF65-F5344CB8AC3E}">
        <p14:creationId xmlns:p14="http://schemas.microsoft.com/office/powerpoint/2010/main" val="16534882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9" presetClass="exit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9" grpId="0" animBg="1"/>
      <p:bldP spid="35" grpId="0" animBg="1"/>
      <p:bldP spid="38" grpId="0" animBg="1"/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59,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4330" y="252507"/>
            <a:ext cx="56605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0388" y="442721"/>
            <a:ext cx="8287326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Найдите диаметр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 автомобиля, выходящего с завода. Ответ дайте в сантиметрах. </a:t>
            </a:r>
          </a:p>
        </p:txBody>
      </p:sp>
      <p:pic>
        <p:nvPicPr>
          <p:cNvPr id="69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62193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9" y="2132856"/>
            <a:ext cx="2463107" cy="343571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Управляющая кнопка: настраиваемая 71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628743"/>
              </p:ext>
            </p:extLst>
          </p:nvPr>
        </p:nvGraphicFramePr>
        <p:xfrm>
          <a:off x="417700" y="2175681"/>
          <a:ext cx="2364216" cy="562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6" name="Формула" r:id="rId6" imgW="761669" imgH="177723" progId="">
                  <p:embed/>
                </p:oleObj>
              </mc:Choice>
              <mc:Fallback>
                <p:oleObj name="Формула" r:id="rId6" imgW="761669" imgH="17772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700" y="2175681"/>
                        <a:ext cx="2364216" cy="562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вал 2"/>
          <p:cNvSpPr/>
          <p:nvPr/>
        </p:nvSpPr>
        <p:spPr>
          <a:xfrm>
            <a:off x="6732240" y="1988840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732240" y="4221088"/>
            <a:ext cx="504057" cy="9361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836654" y="2708919"/>
            <a:ext cx="504057" cy="175327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003369"/>
              </p:ext>
            </p:extLst>
          </p:nvPr>
        </p:nvGraphicFramePr>
        <p:xfrm>
          <a:off x="3142369" y="2066447"/>
          <a:ext cx="2752353" cy="64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Формула" r:id="rId8" imgW="1714320" imgH="393480" progId="">
                  <p:embed/>
                </p:oleObj>
              </mc:Choice>
              <mc:Fallback>
                <p:oleObj name="Формула" r:id="rId8" imgW="171432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369" y="2066447"/>
                        <a:ext cx="2752353" cy="642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030374"/>
              </p:ext>
            </p:extLst>
          </p:nvPr>
        </p:nvGraphicFramePr>
        <p:xfrm>
          <a:off x="2994927" y="2708921"/>
          <a:ext cx="929001" cy="35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Формула" r:id="rId10" imgW="545760" imgH="203040" progId="">
                  <p:embed/>
                </p:oleObj>
              </mc:Choice>
              <mc:Fallback>
                <p:oleObj name="Формула" r:id="rId10" imgW="545760" imgH="20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927" y="2708921"/>
                        <a:ext cx="929001" cy="351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915816" y="2132856"/>
            <a:ext cx="0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449662"/>
              </p:ext>
            </p:extLst>
          </p:nvPr>
        </p:nvGraphicFramePr>
        <p:xfrm>
          <a:off x="3983589" y="2701414"/>
          <a:ext cx="2404069" cy="328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9" name="Формула" r:id="rId12" imgW="1511280" imgH="203040" progId="">
                  <p:embed/>
                </p:oleObj>
              </mc:Choice>
              <mc:Fallback>
                <p:oleObj name="Формула" r:id="rId12" imgW="1511280" imgH="2030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589" y="2701414"/>
                        <a:ext cx="2404069" cy="3280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50305"/>
              </p:ext>
            </p:extLst>
          </p:nvPr>
        </p:nvGraphicFramePr>
        <p:xfrm>
          <a:off x="3351795" y="3232903"/>
          <a:ext cx="2519600" cy="359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0" name="Формула" r:id="rId14" imgW="1447560" imgH="203040" progId="">
                  <p:embed/>
                </p:oleObj>
              </mc:Choice>
              <mc:Fallback>
                <p:oleObj name="Формула" r:id="rId14" imgW="1447560" imgH="2030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795" y="3232903"/>
                        <a:ext cx="2519600" cy="3593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976743"/>
              </p:ext>
            </p:extLst>
          </p:nvPr>
        </p:nvGraphicFramePr>
        <p:xfrm>
          <a:off x="3131840" y="4365104"/>
          <a:ext cx="2872656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1" name="Формула" r:id="rId16" imgW="1117440" imgH="190440" progId="">
                  <p:embed/>
                </p:oleObj>
              </mc:Choice>
              <mc:Fallback>
                <p:oleObj name="Формула" r:id="rId16" imgW="1117440" imgH="1904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365104"/>
                        <a:ext cx="2872656" cy="458788"/>
                      </a:xfrm>
                      <a:prstGeom prst="rect">
                        <a:avLst/>
                      </a:prstGeom>
                      <a:solidFill>
                        <a:srgbClr val="85B2F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939786"/>
              </p:ext>
            </p:extLst>
          </p:nvPr>
        </p:nvGraphicFramePr>
        <p:xfrm>
          <a:off x="2699792" y="5051049"/>
          <a:ext cx="3920839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2" name="Формула" r:id="rId18" imgW="1663560" imgH="431640" progId="">
                  <p:embed/>
                </p:oleObj>
              </mc:Choice>
              <mc:Fallback>
                <p:oleObj name="Формула" r:id="rId18" imgW="1663560" imgH="4316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051049"/>
                        <a:ext cx="3920839" cy="1035050"/>
                      </a:xfrm>
                      <a:prstGeom prst="rect">
                        <a:avLst/>
                      </a:prstGeom>
                      <a:solidFill>
                        <a:srgbClr val="A9F3B5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Управляющая кнопка: настраиваемая 26">
            <a:hlinkClick r:id="rId20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правляющая кнопка: возврат 28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0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6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70" grpId="0" animBg="1"/>
      <p:bldP spid="3" grpId="0" animBg="1"/>
      <p:bldP spid="73" grpId="0" animBg="1"/>
      <p:bldP spid="7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610388" y="442721"/>
            <a:ext cx="8287326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миллиметров уменьшится диаметр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колеса, если заменить шины, установленные на заводе, шинами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маркировкой 195/45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R16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330" y="252507"/>
            <a:ext cx="56605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32856"/>
            <a:ext cx="2269302" cy="3302035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6394419" y="147664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2" descr="https://im0-tub-ru.yandex.net/i?id=887610f245a4eec43bc6b04431f4b79a&amp;n=33&amp;w=178&amp;h=15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2" y="4486361"/>
            <a:ext cx="2448273" cy="206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рямоугольник 71"/>
          <p:cNvSpPr/>
          <p:nvPr/>
        </p:nvSpPr>
        <p:spPr>
          <a:xfrm>
            <a:off x="417700" y="371703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915816" y="1999173"/>
            <a:ext cx="0" cy="343571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1618" y="1999173"/>
            <a:ext cx="2493697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задачи №3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63937"/>
              </p:ext>
            </p:extLst>
          </p:nvPr>
        </p:nvGraphicFramePr>
        <p:xfrm>
          <a:off x="358775" y="3051175"/>
          <a:ext cx="23320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2" name="Формула" r:id="rId6" imgW="825480" imgH="190440" progId="">
                  <p:embed/>
                </p:oleObj>
              </mc:Choice>
              <mc:Fallback>
                <p:oleObj name="Формула" r:id="rId6" imgW="825480" imgH="190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051175"/>
                        <a:ext cx="2332038" cy="547688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3059832" y="1999173"/>
            <a:ext cx="316835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Найдём диаметр шины 195/45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627037"/>
              </p:ext>
            </p:extLst>
          </p:nvPr>
        </p:nvGraphicFramePr>
        <p:xfrm>
          <a:off x="3022600" y="2900363"/>
          <a:ext cx="15144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3" name="Формула" r:id="rId8" imgW="799920" imgH="203040" progId="">
                  <p:embed/>
                </p:oleObj>
              </mc:Choice>
              <mc:Fallback>
                <p:oleObj name="Формула" r:id="rId8" imgW="799920" imgH="20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900363"/>
                        <a:ext cx="15144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972970"/>
              </p:ext>
            </p:extLst>
          </p:nvPr>
        </p:nvGraphicFramePr>
        <p:xfrm>
          <a:off x="4555157" y="2791261"/>
          <a:ext cx="1673027" cy="63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4" name="Формула" r:id="rId10" imgW="1054080" imgH="393480" progId="">
                  <p:embed/>
                </p:oleObj>
              </mc:Choice>
              <mc:Fallback>
                <p:oleObj name="Формула" r:id="rId10" imgW="105408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157" y="2791261"/>
                        <a:ext cx="1673027" cy="634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964019"/>
              </p:ext>
            </p:extLst>
          </p:nvPr>
        </p:nvGraphicFramePr>
        <p:xfrm>
          <a:off x="3027363" y="3389313"/>
          <a:ext cx="92868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5" name="Формула" r:id="rId12" imgW="545760" imgH="203040" progId="">
                  <p:embed/>
                </p:oleObj>
              </mc:Choice>
              <mc:Fallback>
                <p:oleObj name="Формула" r:id="rId12" imgW="545760" imgH="20304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3389313"/>
                        <a:ext cx="928687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39786"/>
              </p:ext>
            </p:extLst>
          </p:nvPr>
        </p:nvGraphicFramePr>
        <p:xfrm>
          <a:off x="4067944" y="3393649"/>
          <a:ext cx="1656184" cy="390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6" name="Формула" r:id="rId14" imgW="876240" imgH="203040" progId="">
                  <p:embed/>
                </p:oleObj>
              </mc:Choice>
              <mc:Fallback>
                <p:oleObj name="Формула" r:id="rId14" imgW="876240" imgH="2030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93649"/>
                        <a:ext cx="1656184" cy="390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813271"/>
              </p:ext>
            </p:extLst>
          </p:nvPr>
        </p:nvGraphicFramePr>
        <p:xfrm>
          <a:off x="3078733" y="3808112"/>
          <a:ext cx="31305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7" name="Формула" r:id="rId16" imgW="1574640" imgH="203040" progId="">
                  <p:embed/>
                </p:oleObj>
              </mc:Choice>
              <mc:Fallback>
                <p:oleObj name="Формула" r:id="rId16" imgW="1574640" imgH="2030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733" y="3808112"/>
                        <a:ext cx="31305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246982"/>
              </p:ext>
            </p:extLst>
          </p:nvPr>
        </p:nvGraphicFramePr>
        <p:xfrm>
          <a:off x="2578670" y="4486361"/>
          <a:ext cx="41306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8" name="Формула" r:id="rId18" imgW="1752480" imgH="228600" progId="">
                  <p:embed/>
                </p:oleObj>
              </mc:Choice>
              <mc:Fallback>
                <p:oleObj name="Формула" r:id="rId18" imgW="1752480" imgH="2286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670" y="4486361"/>
                        <a:ext cx="4130675" cy="547687"/>
                      </a:xfrm>
                      <a:prstGeom prst="rect">
                        <a:avLst/>
                      </a:prstGeom>
                      <a:solidFill>
                        <a:srgbClr val="B0A5DD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466434"/>
              </p:ext>
            </p:extLst>
          </p:nvPr>
        </p:nvGraphicFramePr>
        <p:xfrm>
          <a:off x="2611775" y="5085547"/>
          <a:ext cx="4064465" cy="432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9" name="Формула" r:id="rId20" imgW="2184120" imgH="228600" progId="">
                  <p:embed/>
                </p:oleObj>
              </mc:Choice>
              <mc:Fallback>
                <p:oleObj name="Формула" r:id="rId20" imgW="2184120" imgH="2286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775" y="5085547"/>
                        <a:ext cx="4064465" cy="432389"/>
                      </a:xfrm>
                      <a:prstGeom prst="rect">
                        <a:avLst/>
                      </a:prstGeom>
                      <a:solidFill>
                        <a:srgbClr val="B5C1DF"/>
                      </a:solidFill>
                      <a:ln w="9525">
                        <a:solidFill>
                          <a:srgbClr val="CCD2DD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183378"/>
              </p:ext>
            </p:extLst>
          </p:nvPr>
        </p:nvGraphicFramePr>
        <p:xfrm>
          <a:off x="2670834" y="5742946"/>
          <a:ext cx="3791371" cy="414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0" name="Формула" r:id="rId22" imgW="2120760" imgH="228600" progId="">
                  <p:embed/>
                </p:oleObj>
              </mc:Choice>
              <mc:Fallback>
                <p:oleObj name="Формула" r:id="rId22" imgW="2120760" imgH="2286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834" y="5742946"/>
                        <a:ext cx="3791371" cy="414961"/>
                      </a:xfrm>
                      <a:prstGeom prst="rect">
                        <a:avLst/>
                      </a:prstGeom>
                      <a:solidFill>
                        <a:srgbClr val="B2BCCB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5733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98074" y="576763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24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возврат 29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4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980671" y="2132856"/>
            <a:ext cx="360040" cy="658405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80671" y="2791261"/>
            <a:ext cx="360040" cy="1573843"/>
          </a:xfrm>
          <a:prstGeom prst="ellipse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980671" y="4365105"/>
            <a:ext cx="360040" cy="504056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44" grpId="0" animBg="1"/>
      <p:bldP spid="72" grpId="0" animBg="1"/>
      <p:bldP spid="3" grpId="0" animBg="1"/>
      <p:bldP spid="74" grpId="0" animBg="1"/>
      <p:bldP spid="75" grpId="0" animBg="1"/>
      <p:bldP spid="75" grpId="1" animBg="1"/>
      <p:bldP spid="76" grpId="0" animBg="1"/>
      <p:bldP spid="76" grpId="1" animBg="1"/>
      <p:bldP spid="2" grpId="0" animBg="1"/>
      <p:bldP spid="12" grpId="0" animBg="1"/>
      <p:bldP spid="3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7" descr="https://avatars.mds.yandex.net/get-altay/1886119/2a0000016b94e4d1de5e75d6122db08ef625/XXL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489"/>
          <a:stretch/>
        </p:blipFill>
        <p:spPr bwMode="auto">
          <a:xfrm flipH="1">
            <a:off x="7596335" y="3688302"/>
            <a:ext cx="1224137" cy="21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340711" y="4663162"/>
            <a:ext cx="255625" cy="56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2890" y="362629"/>
            <a:ext cx="8287326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сколько процентов увеличится пробег автомобиля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одном обороте  колеса, если заменить шины, установленные на заводе, шинами с маркировкой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195/55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15? Округлите результат до десятых.</a:t>
            </a: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394419" y="1980633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1" y="900579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1618" y="1999173"/>
            <a:ext cx="6018574" cy="4937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предыдущих задач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5742946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5960" y="5742946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2927" y="5742946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6833" y="3328082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195/55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6907" y="2607468"/>
            <a:ext cx="2115909" cy="648072"/>
          </a:xfrm>
          <a:prstGeom prst="rect">
            <a:avLst/>
          </a:prstGeom>
          <a:solidFill>
            <a:srgbClr val="CAD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175/60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R1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7426"/>
              </p:ext>
            </p:extLst>
          </p:nvPr>
        </p:nvGraphicFramePr>
        <p:xfrm>
          <a:off x="2559938" y="2708731"/>
          <a:ext cx="25415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6" name="Формула" r:id="rId5" imgW="1079280" imgH="228600" progId="">
                  <p:embed/>
                </p:oleObj>
              </mc:Choice>
              <mc:Fallback>
                <p:oleObj name="Формула" r:id="rId5" imgW="107928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938" y="2708731"/>
                        <a:ext cx="2541588" cy="547688"/>
                      </a:xfrm>
                      <a:prstGeom prst="rect">
                        <a:avLst/>
                      </a:prstGeom>
                      <a:solidFill>
                        <a:srgbClr val="A9CCEE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237020"/>
              </p:ext>
            </p:extLst>
          </p:nvPr>
        </p:nvGraphicFramePr>
        <p:xfrm>
          <a:off x="2429566" y="3344240"/>
          <a:ext cx="64706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7" name="Формула" r:id="rId7" imgW="2539800" imgH="228600" progId="">
                  <p:embed/>
                </p:oleObj>
              </mc:Choice>
              <mc:Fallback>
                <p:oleObj name="Формула" r:id="rId7" imgW="253980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566" y="3344240"/>
                        <a:ext cx="6470650" cy="484188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72205"/>
              </p:ext>
            </p:extLst>
          </p:nvPr>
        </p:nvGraphicFramePr>
        <p:xfrm>
          <a:off x="2339751" y="4293096"/>
          <a:ext cx="5256584" cy="50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8" name="Формула" r:id="rId9" imgW="2222280" imgH="228600" progId="">
                  <p:embed/>
                </p:oleObj>
              </mc:Choice>
              <mc:Fallback>
                <p:oleObj name="Формула" r:id="rId9" imgW="222228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1" y="4293096"/>
                        <a:ext cx="5256584" cy="508132"/>
                      </a:xfrm>
                      <a:prstGeom prst="rect">
                        <a:avLst/>
                      </a:prstGeom>
                      <a:solidFill>
                        <a:srgbClr val="A1C4E3"/>
                      </a:solidFill>
                      <a:ln w="57150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Управляющая кнопка: сведения 21">
            <a:hlinkClick r:id="" action="ppaction://noaction" highlightClick="1"/>
          </p:cNvPr>
          <p:cNvSpPr/>
          <p:nvPr/>
        </p:nvSpPr>
        <p:spPr>
          <a:xfrm>
            <a:off x="8390926" y="1340768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5502809" y="761669"/>
            <a:ext cx="2701998" cy="1092715"/>
          </a:xfrm>
          <a:prstGeom prst="wedgeRectCallout">
            <a:avLst>
              <a:gd name="adj1" fmla="val 60206"/>
              <a:gd name="adj2" fmla="val 19537"/>
            </a:avLst>
          </a:prstGeom>
          <a:solidFill>
            <a:schemeClr val="accent2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окружности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(один оборот)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5078667" y="6858000"/>
            <a:ext cx="45719" cy="215018"/>
          </a:xfrm>
          <a:prstGeom prst="rect">
            <a:avLst/>
          </a:prstGeom>
          <a:solidFill>
            <a:srgbClr val="00B0F0">
              <a:alpha val="0"/>
            </a:srgb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29523" y="3400090"/>
            <a:ext cx="1333219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331" y="252507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11" action="ppaction://hlinksldjump" highlightClick="1"/>
          </p:cNvPr>
          <p:cNvSpPr/>
          <p:nvPr/>
        </p:nvSpPr>
        <p:spPr>
          <a:xfrm>
            <a:off x="5292080" y="6381328"/>
            <a:ext cx="1205284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8204807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возврат 36">
            <a:hlinkClick r:id="" action="ppaction://hlinkshowjump?jump=lastslideviewed" highlightClick="1"/>
          </p:cNvPr>
          <p:cNvSpPr/>
          <p:nvPr/>
        </p:nvSpPr>
        <p:spPr>
          <a:xfrm>
            <a:off x="6620631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омой 37">
            <a:hlinkClick r:id="rId11" action="ppaction://hlinksldjump" highlightClick="1"/>
          </p:cNvPr>
          <p:cNvSpPr/>
          <p:nvPr/>
        </p:nvSpPr>
        <p:spPr>
          <a:xfrm>
            <a:off x="7412719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22398"/>
              </p:ext>
            </p:extLst>
          </p:nvPr>
        </p:nvGraphicFramePr>
        <p:xfrm>
          <a:off x="320541" y="4293096"/>
          <a:ext cx="1744597" cy="37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9" name="Формула" r:id="rId12" imgW="838080" imgH="177480" progId="">
                  <p:embed/>
                </p:oleObj>
              </mc:Choice>
              <mc:Fallback>
                <p:oleObj name="Формула" r:id="rId12" imgW="838080" imgH="177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41" y="4293096"/>
                        <a:ext cx="1744597" cy="370066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53009"/>
              </p:ext>
            </p:extLst>
          </p:nvPr>
        </p:nvGraphicFramePr>
        <p:xfrm>
          <a:off x="318413" y="4749631"/>
          <a:ext cx="1400420" cy="39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0" name="Формула" r:id="rId14" imgW="723600" imgH="203040" progId="">
                  <p:embed/>
                </p:oleObj>
              </mc:Choice>
              <mc:Fallback>
                <p:oleObj name="Формула" r:id="rId14" imgW="723600" imgH="2030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13" y="4749631"/>
                        <a:ext cx="1400420" cy="3931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154184"/>
              </p:ext>
            </p:extLst>
          </p:nvPr>
        </p:nvGraphicFramePr>
        <p:xfrm>
          <a:off x="309655" y="5229200"/>
          <a:ext cx="1222806" cy="72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1" name="Формула" r:id="rId16" imgW="711000" imgH="419040" progId="">
                  <p:embed/>
                </p:oleObj>
              </mc:Choice>
              <mc:Fallback>
                <p:oleObj name="Формула" r:id="rId16" imgW="711000" imgH="4190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55" y="5229200"/>
                        <a:ext cx="1222806" cy="720582"/>
                      </a:xfrm>
                      <a:prstGeom prst="rect">
                        <a:avLst/>
                      </a:prstGeom>
                      <a:solidFill>
                        <a:srgbClr val="9CC7CE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558555"/>
              </p:ext>
            </p:extLst>
          </p:nvPr>
        </p:nvGraphicFramePr>
        <p:xfrm>
          <a:off x="342312" y="5959262"/>
          <a:ext cx="1613570" cy="62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2" name="Формула" r:id="rId18" imgW="1015920" imgH="393480" progId="">
                  <p:embed/>
                </p:oleObj>
              </mc:Choice>
              <mc:Fallback>
                <p:oleObj name="Формула" r:id="rId18" imgW="1015920" imgH="3934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12" y="5959262"/>
                        <a:ext cx="1613570" cy="625280"/>
                      </a:xfrm>
                      <a:prstGeom prst="rect">
                        <a:avLst/>
                      </a:prstGeom>
                      <a:solidFill>
                        <a:srgbClr val="A9F3B5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256687"/>
              </p:ext>
            </p:extLst>
          </p:nvPr>
        </p:nvGraphicFramePr>
        <p:xfrm>
          <a:off x="2267744" y="5929513"/>
          <a:ext cx="1440160" cy="451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3" name="Формула" r:id="rId20" imgW="647640" imgH="203040" progId="">
                  <p:embed/>
                </p:oleObj>
              </mc:Choice>
              <mc:Fallback>
                <p:oleObj name="Формула" r:id="rId20" imgW="647640" imgH="2030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929513"/>
                        <a:ext cx="1440160" cy="4518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598828"/>
              </p:ext>
            </p:extLst>
          </p:nvPr>
        </p:nvGraphicFramePr>
        <p:xfrm>
          <a:off x="5241925" y="2713038"/>
          <a:ext cx="230346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4" name="Формула" r:id="rId22" imgW="1091880" imgH="228600" progId="">
                  <p:embed/>
                </p:oleObj>
              </mc:Choice>
              <mc:Fallback>
                <p:oleObj name="Формула" r:id="rId22" imgW="1091880" imgH="2286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925" y="2713038"/>
                        <a:ext cx="2303463" cy="484187"/>
                      </a:xfrm>
                      <a:prstGeom prst="rect">
                        <a:avLst/>
                      </a:prstGeom>
                      <a:solidFill>
                        <a:srgbClr val="7F8FA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1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7" grpId="0" animBg="1"/>
      <p:bldP spid="18" grpId="0" animBg="1"/>
      <p:bldP spid="23" grpId="0" animBg="1"/>
      <p:bldP spid="23" grpId="1" animBg="1"/>
      <p:bldP spid="3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0" y="1514941"/>
            <a:ext cx="78867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2,45·100 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11,6·0,1 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10·54,325  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0,88·1000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6658,2·0,001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9,5·0,01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46,554·10  =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157161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245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2143116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1,16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8893" y="2723007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543,25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8893" y="3380159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880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394520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6,6582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7888" y="4574785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0,095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4676" y="516617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465,54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428596" y="357166"/>
            <a:ext cx="8215370" cy="85723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Вычислите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878" y="404664"/>
            <a:ext cx="8391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 мы знаем, - ограниченно, а то чего мы не знаем, -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бесконечно</a:t>
            </a:r>
            <a:r>
              <a:rPr lang="ru-RU" sz="5400" dirty="0" smtClean="0"/>
              <a:t> </a:t>
            </a:r>
          </a:p>
          <a:p>
            <a:pPr algn="r"/>
            <a:r>
              <a:rPr lang="ru-RU" sz="4400" b="1" dirty="0" smtClean="0">
                <a:solidFill>
                  <a:srgbClr val="FF0000"/>
                </a:solidFill>
              </a:rPr>
              <a:t>Пьер Лаплас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1857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944562"/>
          </a:xfrm>
          <a:solidFill>
            <a:schemeClr val="accent5">
              <a:lumMod val="9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i="1" u="sng" dirty="0" smtClean="0">
                <a:solidFill>
                  <a:srgbClr val="C00000"/>
                </a:solidFill>
                <a:latin typeface="Georgia" pitchFamily="18" charset="0"/>
              </a:rPr>
              <a:t>ПОДВЕДЁМ ИТОГ:</a:t>
            </a:r>
          </a:p>
        </p:txBody>
      </p:sp>
      <p:sp>
        <p:nvSpPr>
          <p:cNvPr id="21507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4419600" cy="914400"/>
          </a:xfrm>
          <a:solidFill>
            <a:srgbClr val="FFFECD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Я доволен собой,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меня всё получилось!!!</a:t>
            </a:r>
          </a:p>
        </p:txBody>
      </p:sp>
      <p:sp>
        <p:nvSpPr>
          <p:cNvPr id="21508" name="Rectangle 2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371600"/>
            <a:ext cx="3810000" cy="9144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19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Я старался и у меня  всё получится!!!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6643702" y="2357430"/>
            <a:ext cx="1722438" cy="1447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3857620" y="4929198"/>
            <a:ext cx="1600200" cy="14478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hlink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21512" name="Прямоугольник 7"/>
          <p:cNvSpPr>
            <a:spLocks noChangeArrowheads="1"/>
          </p:cNvSpPr>
          <p:nvPr/>
        </p:nvSpPr>
        <p:spPr bwMode="auto">
          <a:xfrm>
            <a:off x="2143108" y="3500438"/>
            <a:ext cx="4143404" cy="1173163"/>
          </a:xfrm>
          <a:prstGeom prst="rect">
            <a:avLst/>
          </a:prstGeom>
          <a:solidFill>
            <a:srgbClr val="CCFFCC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9050">
              <a:lnSpc>
                <a:spcPct val="90000"/>
              </a:lnSpc>
            </a:pP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У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меня ещё не всё получается, надо стараться!!!</a:t>
            </a:r>
          </a:p>
        </p:txBody>
      </p:sp>
      <p:pic>
        <p:nvPicPr>
          <p:cNvPr id="9" name="Рисунок 8" descr="MOI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428867"/>
            <a:ext cx="1571636" cy="138079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6" grpId="0" animBg="1"/>
      <p:bldP spid="13927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457200" y="571481"/>
            <a:ext cx="7829576" cy="560072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PerspectiveFront">
                <a:rot lat="1500000" lon="1500000" rev="0"/>
              </a:camera>
              <a:lightRig rig="legacyFlat2" dir="b"/>
            </a:scene3d>
            <a:sp3d extrusionH="430200" prstMaterial="legacyMatte">
              <a:extrusionClr>
                <a:srgbClr val="00B0F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latin typeface="Arial Black"/>
              </a:rPr>
              <a:t>СПАСИБО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B0F0">
                    <a:alpha val="50195"/>
                  </a:srgbClr>
                </a:solidFill>
                <a:latin typeface="Arial Black"/>
              </a:rPr>
              <a:t>ЗА УРОК !</a:t>
            </a:r>
          </a:p>
        </p:txBody>
      </p:sp>
      <p:pic>
        <p:nvPicPr>
          <p:cNvPr id="3" name="Picture 4" descr="рисунок 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4857760"/>
            <a:ext cx="1358971" cy="12592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14290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14290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286124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286124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2643173" cy="2970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51697" y="1397000"/>
          <a:ext cx="3240606" cy="4064000"/>
        </p:xfrm>
        <a:graphic>
          <a:graphicData uri="http://schemas.openxmlformats.org/drawingml/2006/table">
            <a:tbl>
              <a:tblPr/>
              <a:tblGrid>
                <a:gridCol w="324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6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714644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290"/>
            <a:ext cx="2714644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571768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357562"/>
            <a:ext cx="2714644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357562"/>
            <a:ext cx="2714644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2714644" cy="2956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68313" y="188913"/>
            <a:ext cx="79200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i="1">
                <a:solidFill>
                  <a:srgbClr val="008000"/>
                </a:solidFill>
                <a:latin typeface="Times New Roman" pitchFamily="18" charset="0"/>
              </a:rPr>
              <a:t>Найдите значение выражения: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0825" y="981075"/>
            <a:ext cx="4776788" cy="1681163"/>
            <a:chOff x="370" y="255"/>
            <a:chExt cx="3009" cy="1059"/>
          </a:xfrm>
        </p:grpSpPr>
        <p:sp>
          <p:nvSpPr>
            <p:cNvPr id="1038" name="Rectangle 5"/>
            <p:cNvSpPr>
              <a:spLocks noChangeArrowheads="1"/>
            </p:cNvSpPr>
            <p:nvPr/>
          </p:nvSpPr>
          <p:spPr bwMode="auto">
            <a:xfrm>
              <a:off x="370" y="280"/>
              <a:ext cx="3009" cy="1018"/>
            </a:xfrm>
            <a:prstGeom prst="rect">
              <a:avLst/>
            </a:prstGeom>
            <a:solidFill>
              <a:srgbClr val="FFFF99">
                <a:alpha val="43921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200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748" y="255"/>
            <a:ext cx="2329" cy="1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6" name="Формула" r:id="rId3" imgW="939600" imgH="431640" progId="">
                    <p:embed/>
                  </p:oleObj>
                </mc:Choice>
                <mc:Fallback>
                  <p:oleObj name="Формула" r:id="rId3" imgW="939600" imgH="43164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255"/>
                          <a:ext cx="2329" cy="10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4572000" y="1125538"/>
            <a:ext cx="2592388" cy="1417637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100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3995738" y="2781300"/>
            <a:ext cx="5761037" cy="1776413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>
                <a:latin typeface="Times New Roman" pitchFamily="18" charset="0"/>
              </a:rPr>
              <a:t>Не имеет смысла</a:t>
            </a: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4427538" y="4941888"/>
            <a:ext cx="2592387" cy="1296987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00FF00">
                  <a:alpha val="45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Times New Roman" pitchFamily="18" charset="0"/>
              </a:rPr>
              <a:t>- 5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50825" y="2805113"/>
            <a:ext cx="4776788" cy="1631950"/>
            <a:chOff x="370" y="270"/>
            <a:chExt cx="3009" cy="1028"/>
          </a:xfrm>
        </p:grpSpPr>
        <p:sp>
          <p:nvSpPr>
            <p:cNvPr id="1037" name="Rectangle 26"/>
            <p:cNvSpPr>
              <a:spLocks noChangeArrowheads="1"/>
            </p:cNvSpPr>
            <p:nvPr/>
          </p:nvSpPr>
          <p:spPr bwMode="auto">
            <a:xfrm>
              <a:off x="370" y="280"/>
              <a:ext cx="3009" cy="1018"/>
            </a:xfrm>
            <a:prstGeom prst="rect">
              <a:avLst/>
            </a:prstGeom>
            <a:solidFill>
              <a:srgbClr val="FFFF99">
                <a:alpha val="43921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200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874" y="270"/>
            <a:ext cx="2077" cy="10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7" name="Формула" r:id="rId5" imgW="838080" imgH="419040" progId="">
                    <p:embed/>
                  </p:oleObj>
                </mc:Choice>
                <mc:Fallback>
                  <p:oleObj name="Формула" r:id="rId5" imgW="838080" imgH="41904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" y="270"/>
                          <a:ext cx="2077" cy="10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50825" y="4652963"/>
            <a:ext cx="4776788" cy="1681162"/>
            <a:chOff x="370" y="255"/>
            <a:chExt cx="3009" cy="1059"/>
          </a:xfrm>
        </p:grpSpPr>
        <p:sp>
          <p:nvSpPr>
            <p:cNvPr id="1036" name="Rectangle 30"/>
            <p:cNvSpPr>
              <a:spLocks noChangeArrowheads="1"/>
            </p:cNvSpPr>
            <p:nvPr/>
          </p:nvSpPr>
          <p:spPr bwMode="auto">
            <a:xfrm>
              <a:off x="370" y="280"/>
              <a:ext cx="3009" cy="1018"/>
            </a:xfrm>
            <a:prstGeom prst="rect">
              <a:avLst/>
            </a:prstGeom>
            <a:solidFill>
              <a:srgbClr val="FFFF99">
                <a:alpha val="43921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200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858" y="255"/>
            <a:ext cx="2108" cy="1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8" name="Формула" r:id="rId7" imgW="850680" imgH="431640" progId="">
                    <p:embed/>
                  </p:oleObj>
                </mc:Choice>
                <mc:Fallback>
                  <p:oleObj name="Формула" r:id="rId7" imgW="850680" imgH="431640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8" y="255"/>
                          <a:ext cx="2108" cy="10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259" grpId="0" animBg="1"/>
      <p:bldP spid="10260" grpId="0" animBg="1"/>
      <p:bldP spid="102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04800" y="2209800"/>
          <a:ext cx="31242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Формула" r:id="rId5" imgW="774360" imgH="228600" progId="">
                  <p:embed/>
                </p:oleObj>
              </mc:Choice>
              <mc:Fallback>
                <p:oleObj name="Формула" r:id="rId5" imgW="77436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9800"/>
                        <a:ext cx="31242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71538" y="714356"/>
            <a:ext cx="670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Возвести в квадрат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28600" y="1981200"/>
          <a:ext cx="3627438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Формула" r:id="rId7" imgW="965160" imgH="393480" progId="">
                  <p:embed/>
                </p:oleObj>
              </mc:Choice>
              <mc:Fallback>
                <p:oleObj name="Формула" r:id="rId7" imgW="96516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81200"/>
                        <a:ext cx="3627438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04800" y="2286000"/>
          <a:ext cx="32829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Формула" r:id="rId9" imgW="863280" imgH="228600" progId="">
                  <p:embed/>
                </p:oleObj>
              </mc:Choice>
              <mc:Fallback>
                <p:oleObj name="Формула" r:id="rId9" imgW="86328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328295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304800" y="1752600"/>
          <a:ext cx="3443288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Формула" r:id="rId11" imgW="914400" imgH="469800" progId="">
                  <p:embed/>
                </p:oleObj>
              </mc:Choice>
              <mc:Fallback>
                <p:oleObj name="Формула" r:id="rId11" imgW="914400" imgH="469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3443288" cy="173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28600" y="2057400"/>
          <a:ext cx="3954463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Формула" r:id="rId13" imgW="952200" imgH="266400" progId="">
                  <p:embed/>
                </p:oleObj>
              </mc:Choice>
              <mc:Fallback>
                <p:oleObj name="Формула" r:id="rId13" imgW="952200" imgH="2664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3954463" cy="108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3276600" y="2209800"/>
          <a:ext cx="34607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Формула" r:id="rId15" imgW="736560" imgH="203040" progId="">
                  <p:embed/>
                </p:oleObj>
              </mc:Choice>
              <mc:Fallback>
                <p:oleObj name="Формула" r:id="rId15" imgW="736560" imgH="2030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09800"/>
                        <a:ext cx="346075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3962400" y="1981200"/>
          <a:ext cx="4121150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Формула" r:id="rId17" imgW="1028520" imgH="393480" progId="">
                  <p:embed/>
                </p:oleObj>
              </mc:Choice>
              <mc:Fallback>
                <p:oleObj name="Формула" r:id="rId17" imgW="1028520" imgH="3934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81200"/>
                        <a:ext cx="4121150" cy="154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3657600" y="2286000"/>
          <a:ext cx="40100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Формула" r:id="rId19" imgW="965160" imgH="203040" progId="">
                  <p:embed/>
                </p:oleObj>
              </mc:Choice>
              <mc:Fallback>
                <p:oleObj name="Формула" r:id="rId19" imgW="965160" imgH="2030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286000"/>
                        <a:ext cx="4010025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4191000" y="2286000"/>
          <a:ext cx="45878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Формула" r:id="rId21" imgW="1104840" imgH="228600" progId="">
                  <p:embed/>
                </p:oleObj>
              </mc:Choice>
              <mc:Fallback>
                <p:oleObj name="Формула" r:id="rId21" imgW="1104840" imgH="2286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0"/>
                        <a:ext cx="45878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3886200" y="1981200"/>
          <a:ext cx="3013075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Формула" r:id="rId23" imgW="799920" imgH="393480" progId="">
                  <p:embed/>
                </p:oleObj>
              </mc:Choice>
              <mc:Fallback>
                <p:oleObj name="Формула" r:id="rId23" imgW="799920" imgH="3934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81200"/>
                        <a:ext cx="3013075" cy="1449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52800" y="2057400"/>
          <a:ext cx="45624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8" name="Формула" r:id="rId5" imgW="1130040" imgH="215640" progId="">
                  <p:embed/>
                </p:oleObj>
              </mc:Choice>
              <mc:Fallback>
                <p:oleObj name="Формула" r:id="rId5" imgW="1130040" imgH="215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057400"/>
                        <a:ext cx="4562475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48000" y="2133600"/>
          <a:ext cx="36909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Формула" r:id="rId7" imgW="914400" imgH="215640" progId="">
                  <p:embed/>
                </p:oleObj>
              </mc:Choice>
              <mc:Fallback>
                <p:oleObj name="Формула" r:id="rId7" imgW="914400" imgH="215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133600"/>
                        <a:ext cx="3690938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429000" y="2133600"/>
          <a:ext cx="43592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Формула" r:id="rId9" imgW="1079280" imgH="215640" progId="">
                  <p:embed/>
                </p:oleObj>
              </mc:Choice>
              <mc:Fallback>
                <p:oleObj name="Формула" r:id="rId9" imgW="1079280" imgH="215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4359275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09600" y="2057400"/>
          <a:ext cx="27146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Формула" r:id="rId11" imgW="672840" imgH="228600" progId="">
                  <p:embed/>
                </p:oleObj>
              </mc:Choice>
              <mc:Fallback>
                <p:oleObj name="Формула" r:id="rId11" imgW="672840" imgH="2286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271462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3429000" y="2057400"/>
          <a:ext cx="49593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Формула" r:id="rId13" imgW="1193760" imgH="228600" progId="">
                  <p:embed/>
                </p:oleObj>
              </mc:Choice>
              <mc:Fallback>
                <p:oleObj name="Формула" r:id="rId13" imgW="1193760" imgH="2286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495935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800600" y="2133600"/>
          <a:ext cx="28479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Формула" r:id="rId15" imgW="685800" imgH="228600" progId="">
                  <p:embed/>
                </p:oleObj>
              </mc:Choice>
              <mc:Fallback>
                <p:oleObj name="Формула" r:id="rId15" imgW="685800" imgH="2286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33600"/>
                        <a:ext cx="2847975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8"/>
          <p:cNvSpPr txBox="1">
            <a:spLocks noChangeArrowheads="1"/>
          </p:cNvSpPr>
          <p:nvPr/>
        </p:nvSpPr>
        <p:spPr bwMode="auto">
          <a:xfrm>
            <a:off x="1071538" y="642918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Разложи на множители:</a:t>
            </a:r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533400" y="2209800"/>
          <a:ext cx="24590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Формула" r:id="rId17" imgW="609480" imgH="228600" progId="">
                  <p:embed/>
                </p:oleObj>
              </mc:Choice>
              <mc:Fallback>
                <p:oleObj name="Формула" r:id="rId17" imgW="609480" imgH="2286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245903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609600" y="2133600"/>
          <a:ext cx="28686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Формула" r:id="rId19" imgW="711000" imgH="228600" progId="">
                  <p:embed/>
                </p:oleObj>
              </mc:Choice>
              <mc:Fallback>
                <p:oleObj name="Формула" r:id="rId19" imgW="711000" imgH="2286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2868613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609600" y="2057400"/>
          <a:ext cx="27162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Формула" r:id="rId21" imgW="672840" imgH="228600" progId="">
                  <p:embed/>
                </p:oleObj>
              </mc:Choice>
              <mc:Fallback>
                <p:oleObj name="Формула" r:id="rId21" imgW="672840" imgH="2286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2716213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685800" y="2133600"/>
          <a:ext cx="419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Формула" r:id="rId23" imgW="1028520" imgH="228600" progId="">
                  <p:embed/>
                </p:oleObj>
              </mc:Choice>
              <mc:Fallback>
                <p:oleObj name="Формула" r:id="rId23" imgW="1028520" imgH="2286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4191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V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V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V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V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LV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3733</Words>
  <Application>Microsoft Office PowerPoint</Application>
  <PresentationFormat>Экран (4:3)</PresentationFormat>
  <Paragraphs>655</Paragraphs>
  <Slides>64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8" baseType="lpstr">
      <vt:lpstr>Arial</vt:lpstr>
      <vt:lpstr>Arial Black</vt:lpstr>
      <vt:lpstr>Arial Unicode MS</vt:lpstr>
      <vt:lpstr>Calibri</vt:lpstr>
      <vt:lpstr>Calibri Light</vt:lpstr>
      <vt:lpstr>Cambria Math</vt:lpstr>
      <vt:lpstr>Comic Sans MS</vt:lpstr>
      <vt:lpstr>Georgia</vt:lpstr>
      <vt:lpstr>Monotype Corsiva</vt:lpstr>
      <vt:lpstr>Tahoma</vt:lpstr>
      <vt:lpstr>Times New Roman</vt:lpstr>
      <vt:lpstr>Wingdings</vt:lpstr>
      <vt:lpstr>Тема Office</vt:lpstr>
      <vt:lpstr>Формула</vt:lpstr>
      <vt:lpstr>Презентация PowerPoint</vt:lpstr>
      <vt:lpstr>Презентация PowerPoint</vt:lpstr>
      <vt:lpstr>Главная 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 ТЕПЛИЦЕ</vt:lpstr>
      <vt:lpstr>Условия задачи</vt:lpstr>
      <vt:lpstr>Презентация PowerPoint</vt:lpstr>
      <vt:lpstr>Презентация PowerPoint</vt:lpstr>
      <vt:lpstr>Презентация PowerPoint</vt:lpstr>
      <vt:lpstr>Задачи о мобильном интернете и тарифе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 дачном участке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ПОДВЕДЁМ ИТОГ: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kuklina</dc:creator>
  <cp:lastModifiedBy>Пользователь Windows</cp:lastModifiedBy>
  <cp:revision>213</cp:revision>
  <dcterms:created xsi:type="dcterms:W3CDTF">2012-04-13T19:53:06Z</dcterms:created>
  <dcterms:modified xsi:type="dcterms:W3CDTF">2021-02-01T09:23:22Z</dcterms:modified>
</cp:coreProperties>
</file>