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8" r:id="rId1"/>
  </p:sldMasterIdLst>
  <p:notesMasterIdLst>
    <p:notesMasterId r:id="rId13"/>
  </p:notesMasterIdLst>
  <p:sldIdLst>
    <p:sldId id="274" r:id="rId2"/>
    <p:sldId id="263" r:id="rId3"/>
    <p:sldId id="272" r:id="rId4"/>
    <p:sldId id="273" r:id="rId5"/>
    <p:sldId id="258" r:id="rId6"/>
    <p:sldId id="259" r:id="rId7"/>
    <p:sldId id="260" r:id="rId8"/>
    <p:sldId id="261" r:id="rId9"/>
    <p:sldId id="264" r:id="rId10"/>
    <p:sldId id="270" r:id="rId11"/>
    <p:sldId id="27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2F2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 autoAdjust="0"/>
    <p:restoredTop sz="94607" autoAdjust="0"/>
  </p:normalViewPr>
  <p:slideViewPr>
    <p:cSldViewPr snapToGrid="0" snapToObjects="1">
      <p:cViewPr varScale="1">
        <p:scale>
          <a:sx n="69" d="100"/>
          <a:sy n="69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C418A-C462-6B48-9161-E9A0F1CAE21B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04F35-923D-ED41-BB8F-A921C02EA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997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3/12/2025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3/12/2025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pi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7635" y="2828836"/>
            <a:ext cx="64146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4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«Подготовка к ОГЭ по математике»</a:t>
            </a:r>
            <a:endParaRPr lang="ru-RU" altLang="ru-RU" sz="24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5701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-284096"/>
            <a:ext cx="7620000" cy="1487327"/>
          </a:xfrm>
        </p:spPr>
        <p:txBody>
          <a:bodyPr/>
          <a:lstStyle/>
          <a:p>
            <a:pPr algn="ctr"/>
            <a:r>
              <a:rPr lang="ru-RU" sz="4400" dirty="0"/>
              <a:t>Ожидаемые результаты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053" y="835577"/>
            <a:ext cx="8037029" cy="6149849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ru-RU" b="1" dirty="0" smtClean="0">
                <a:latin typeface="Times New Roman"/>
                <a:cs typeface="Times New Roman"/>
              </a:rPr>
              <a:t>Знание/понимание: </a:t>
            </a:r>
            <a:r>
              <a:rPr lang="ru-RU" dirty="0" smtClean="0">
                <a:latin typeface="Times New Roman"/>
                <a:cs typeface="Times New Roman"/>
              </a:rPr>
              <a:t>владение </a:t>
            </a:r>
            <a:r>
              <a:rPr lang="ru-RU" dirty="0">
                <a:latin typeface="Times New Roman"/>
                <a:cs typeface="Times New Roman"/>
              </a:rPr>
              <a:t>термином; владение различными </a:t>
            </a:r>
            <a:r>
              <a:rPr lang="ru-RU" dirty="0" smtClean="0">
                <a:latin typeface="Times New Roman"/>
                <a:cs typeface="Times New Roman"/>
              </a:rPr>
              <a:t>эквивалентными представлениями (например, числа); распознавание (на основе определений, известных свойств, сформированных представлений); использование различных математических языков (символического, графического), переход от одного языка к другому; интерпретация.</a:t>
            </a:r>
          </a:p>
          <a:p>
            <a:pPr marL="11430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/>
                <a:cs typeface="Times New Roman"/>
              </a:rPr>
              <a:t>Умение применить алгоритм: </a:t>
            </a:r>
            <a:r>
              <a:rPr lang="ru-RU" dirty="0" smtClean="0">
                <a:latin typeface="Times New Roman"/>
                <a:cs typeface="Times New Roman"/>
              </a:rPr>
              <a:t>использование формулы как алгоритма вычислений; применение основных правил действий с числами, алгебраическими выражениями; решение основных типов уравнений, неравенств, систем, задач.</a:t>
            </a:r>
          </a:p>
          <a:p>
            <a:pPr marL="114300" indent="0" algn="just">
              <a:buNone/>
            </a:pPr>
            <a:r>
              <a:rPr lang="ru-RU" b="1" dirty="0" smtClean="0">
                <a:latin typeface="Times New Roman"/>
                <a:cs typeface="Times New Roman"/>
              </a:rPr>
              <a:t>Умение решить математическую задачу: </a:t>
            </a:r>
            <a:r>
              <a:rPr lang="ru-RU" dirty="0" smtClean="0">
                <a:latin typeface="Times New Roman"/>
                <a:cs typeface="Times New Roman"/>
              </a:rPr>
              <a:t>задания, при решении которых требуется применение (актуализация) системы знаний; преобразование связей между известными фактами; включение известных понятий, приемов и способов решения в новые связи и отношения, умение распознать стандартную задачу в измененной формулировке.</a:t>
            </a:r>
          </a:p>
          <a:p>
            <a:pPr marL="114300" indent="0" algn="just">
              <a:buNone/>
            </a:pPr>
            <a:r>
              <a:rPr lang="ru-RU" b="1" dirty="0" smtClean="0">
                <a:latin typeface="Times New Roman"/>
                <a:cs typeface="Times New Roman"/>
              </a:rPr>
              <a:t>Применение знаний в жизненных, реальных ситуациях: </a:t>
            </a:r>
            <a:r>
              <a:rPr lang="ru-RU" dirty="0" smtClean="0">
                <a:latin typeface="Times New Roman"/>
                <a:cs typeface="Times New Roman"/>
              </a:rPr>
              <a:t>задания, формулировка которых «облечена» в практическую ситуацию, знакомую учащимся и близкую их жизненному опыту.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71463" y="5564945"/>
            <a:ext cx="63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/>
                <a:cs typeface="Times New Roman"/>
              </a:rPr>
              <a:t> 11</a:t>
            </a: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10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17518"/>
            <a:ext cx="7620000" cy="1100119"/>
          </a:xfrm>
        </p:spPr>
        <p:txBody>
          <a:bodyPr/>
          <a:lstStyle/>
          <a:p>
            <a:pPr algn="ctr"/>
            <a:r>
              <a:rPr lang="ru-RU" dirty="0" smtClean="0"/>
              <a:t>Литература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" y="1069539"/>
            <a:ext cx="8254246" cy="606629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dirty="0" smtClean="0">
                <a:latin typeface="Times New Roman"/>
                <a:cs typeface="Times New Roman"/>
              </a:rPr>
              <a:t>Мордкович </a:t>
            </a:r>
            <a:r>
              <a:rPr lang="ru-RU" dirty="0">
                <a:latin typeface="Times New Roman"/>
                <a:cs typeface="Times New Roman"/>
              </a:rPr>
              <a:t>А.Г. и др. «</a:t>
            </a:r>
            <a:r>
              <a:rPr lang="ru-RU" dirty="0" smtClean="0">
                <a:latin typeface="Times New Roman"/>
                <a:cs typeface="Times New Roman"/>
              </a:rPr>
              <a:t>Алгебра 7</a:t>
            </a:r>
            <a:r>
              <a:rPr lang="ru-RU" dirty="0">
                <a:latin typeface="Times New Roman"/>
                <a:cs typeface="Times New Roman"/>
              </a:rPr>
              <a:t>», «</a:t>
            </a:r>
            <a:r>
              <a:rPr lang="ru-RU" dirty="0" smtClean="0">
                <a:latin typeface="Times New Roman"/>
                <a:cs typeface="Times New Roman"/>
              </a:rPr>
              <a:t>Алгебра 8</a:t>
            </a:r>
            <a:r>
              <a:rPr lang="ru-RU" dirty="0">
                <a:latin typeface="Times New Roman"/>
                <a:cs typeface="Times New Roman"/>
              </a:rPr>
              <a:t>», «</a:t>
            </a:r>
            <a:r>
              <a:rPr lang="ru-RU" dirty="0" smtClean="0">
                <a:latin typeface="Times New Roman"/>
                <a:cs typeface="Times New Roman"/>
              </a:rPr>
              <a:t>Алгебра 9</a:t>
            </a:r>
            <a:r>
              <a:rPr lang="ru-RU" dirty="0">
                <a:latin typeface="Times New Roman"/>
                <a:cs typeface="Times New Roman"/>
              </a:rPr>
              <a:t>». Часть 1. Учебник. 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Часть 2. Задачник.  М. : Мнемозина, </a:t>
            </a:r>
            <a:r>
              <a:rPr lang="ru-RU" dirty="0" smtClean="0">
                <a:latin typeface="Times New Roman"/>
                <a:cs typeface="Times New Roman"/>
              </a:rPr>
              <a:t>2014.</a:t>
            </a:r>
            <a:endParaRPr lang="ru-RU" dirty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dirty="0">
                <a:latin typeface="Times New Roman"/>
                <a:cs typeface="Times New Roman"/>
              </a:rPr>
              <a:t>Дидактические материалы: Александрова Л.А. Алгебра 7, 8, 9. Самостоятельные работы. М. : Мнемозина</a:t>
            </a:r>
            <a:r>
              <a:rPr lang="ru-RU" dirty="0" smtClean="0">
                <a:latin typeface="Times New Roman"/>
                <a:cs typeface="Times New Roman"/>
              </a:rPr>
              <a:t>, 2014.</a:t>
            </a:r>
          </a:p>
          <a:p>
            <a:pPr marL="114300" indent="0" algn="just">
              <a:buNone/>
            </a:pPr>
            <a:r>
              <a:rPr lang="ru-RU" dirty="0">
                <a:latin typeface="Times New Roman"/>
                <a:cs typeface="Times New Roman"/>
              </a:rPr>
              <a:t>Александрова Л.А. </a:t>
            </a:r>
            <a:r>
              <a:rPr lang="ru-RU" dirty="0" smtClean="0">
                <a:latin typeface="Times New Roman"/>
                <a:cs typeface="Times New Roman"/>
              </a:rPr>
              <a:t>Алгебра 7</a:t>
            </a:r>
            <a:r>
              <a:rPr lang="ru-RU" dirty="0">
                <a:latin typeface="Times New Roman"/>
                <a:cs typeface="Times New Roman"/>
              </a:rPr>
              <a:t>, </a:t>
            </a:r>
            <a:r>
              <a:rPr lang="ru-RU" dirty="0" smtClean="0">
                <a:latin typeface="Times New Roman"/>
                <a:cs typeface="Times New Roman"/>
              </a:rPr>
              <a:t>8</a:t>
            </a:r>
            <a:r>
              <a:rPr lang="ru-RU" dirty="0">
                <a:latin typeface="Times New Roman"/>
                <a:cs typeface="Times New Roman"/>
              </a:rPr>
              <a:t>, 9. Контрольные работы. М.: Мнемозина</a:t>
            </a:r>
            <a:r>
              <a:rPr lang="ru-RU" dirty="0" smtClean="0">
                <a:latin typeface="Times New Roman"/>
                <a:cs typeface="Times New Roman"/>
              </a:rPr>
              <a:t>, 2014. </a:t>
            </a:r>
          </a:p>
          <a:p>
            <a:pPr marL="114300" indent="0" algn="just">
              <a:buNone/>
            </a:pPr>
            <a:r>
              <a:rPr lang="ru-RU" dirty="0" err="1" smtClean="0">
                <a:latin typeface="Times New Roman"/>
                <a:cs typeface="Times New Roman"/>
              </a:rPr>
              <a:t>Л.С.Атанасян</a:t>
            </a:r>
            <a:r>
              <a:rPr lang="ru-RU" dirty="0" smtClean="0">
                <a:latin typeface="Times New Roman"/>
                <a:cs typeface="Times New Roman"/>
              </a:rPr>
              <a:t> и др. «Геометрия 7 – 9» Учебник. М. : Просвещение, 2015.</a:t>
            </a:r>
          </a:p>
          <a:p>
            <a:pPr marL="114300" indent="0" algn="just">
              <a:buNone/>
            </a:pPr>
            <a:r>
              <a:rPr lang="ru-RU" dirty="0" smtClean="0">
                <a:latin typeface="Times New Roman"/>
                <a:cs typeface="Times New Roman"/>
              </a:rPr>
              <a:t>ОГЭ (ГИА-9) 2015. Математика. 3 модуля. Основной государственный экзамен 30 вариантов типовых тестовых заданий / Ященко И.В., Шестаков С.А. и др. – М.: Издательство «Экзамен», издательство МЦНМО, 2015.</a:t>
            </a:r>
          </a:p>
          <a:p>
            <a:pPr marL="114300" indent="0" algn="just">
              <a:buNone/>
            </a:pPr>
            <a:r>
              <a:rPr lang="ru-RU" dirty="0" smtClean="0">
                <a:latin typeface="Times New Roman"/>
                <a:cs typeface="Times New Roman"/>
              </a:rPr>
              <a:t>Интернет </a:t>
            </a:r>
            <a:r>
              <a:rPr lang="ru-RU" dirty="0">
                <a:latin typeface="Times New Roman"/>
                <a:cs typeface="Times New Roman"/>
              </a:rPr>
              <a:t>ресурсы для подготовки к </a:t>
            </a:r>
            <a:r>
              <a:rPr lang="ru-RU" dirty="0" smtClean="0">
                <a:latin typeface="Times New Roman"/>
                <a:cs typeface="Times New Roman"/>
              </a:rPr>
              <a:t>ГИА. </a:t>
            </a:r>
            <a:endParaRPr lang="ru-RU" dirty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dirty="0">
                <a:latin typeface="Times New Roman"/>
                <a:cs typeface="Times New Roman"/>
              </a:rPr>
              <a:t>Федеральный институт педагогических измерений (ФИПИ) - </a:t>
            </a:r>
            <a:r>
              <a:rPr lang="ru-RU" dirty="0">
                <a:latin typeface="Times New Roman"/>
                <a:cs typeface="Times New Roman"/>
                <a:hlinkClick r:id="rId2"/>
              </a:rPr>
              <a:t>www.fipi.ru</a:t>
            </a:r>
            <a:endParaRPr lang="ru-RU" dirty="0">
              <a:latin typeface="Times New Roman"/>
              <a:cs typeface="Times New Roman"/>
            </a:endParaRPr>
          </a:p>
          <a:p>
            <a:pPr marL="11430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555008" y="5668342"/>
            <a:ext cx="759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/>
                <a:cs typeface="Times New Roman"/>
              </a:rPr>
              <a:t>12</a:t>
            </a: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542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54692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/>
                <a:cs typeface="Times New Roman"/>
              </a:rPr>
              <a:t/>
            </a:r>
            <a:br>
              <a:rPr lang="ru-RU" dirty="0" smtClean="0">
                <a:latin typeface="Times New Roman"/>
                <a:cs typeface="Times New Roman"/>
              </a:rPr>
            </a:br>
            <a:r>
              <a:rPr lang="ru-RU" dirty="0" smtClean="0">
                <a:latin typeface="Times New Roman"/>
                <a:cs typeface="Times New Roman"/>
              </a:rPr>
              <a:t>Краткая характеристика</a:t>
            </a:r>
            <a:br>
              <a:rPr lang="ru-RU" dirty="0" smtClean="0">
                <a:latin typeface="Times New Roman"/>
                <a:cs typeface="Times New Roman"/>
              </a:rPr>
            </a:br>
            <a:r>
              <a:rPr lang="ru-RU" dirty="0">
                <a:latin typeface="Times New Roman"/>
                <a:cs typeface="Times New Roman"/>
              </a:rPr>
              <a:t>элективного  </a:t>
            </a:r>
            <a:r>
              <a:rPr lang="ru-RU" dirty="0" smtClean="0">
                <a:latin typeface="Times New Roman"/>
                <a:cs typeface="Times New Roman"/>
              </a:rPr>
              <a:t>курса</a:t>
            </a:r>
            <a:r>
              <a:rPr lang="ru-RU" dirty="0">
                <a:latin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cs typeface="Times New Roman"/>
              </a:rPr>
            </a:b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03770"/>
            <a:ext cx="7620000" cy="499703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ru-RU" sz="2400" dirty="0" smtClean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endParaRPr lang="ru-RU" sz="2400" dirty="0" smtClean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Элективный </a:t>
            </a:r>
            <a:r>
              <a:rPr lang="ru-RU" sz="2400" dirty="0">
                <a:latin typeface="Times New Roman"/>
                <a:cs typeface="Times New Roman"/>
              </a:rPr>
              <a:t>курс направлен на подготовку учащихся к сдаче экзамена по математике в форме ОГЭ. </a:t>
            </a:r>
            <a:endParaRPr lang="ru-RU" sz="2400" dirty="0" smtClean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Основной </a:t>
            </a:r>
            <a:r>
              <a:rPr lang="ru-RU" sz="2400" dirty="0">
                <a:latin typeface="Times New Roman"/>
                <a:cs typeface="Times New Roman"/>
              </a:rPr>
              <a:t>особенностью </a:t>
            </a:r>
            <a:r>
              <a:rPr lang="ru-RU" sz="2400" dirty="0" smtClean="0">
                <a:latin typeface="Times New Roman"/>
                <a:cs typeface="Times New Roman"/>
              </a:rPr>
              <a:t>этого </a:t>
            </a:r>
            <a:r>
              <a:rPr lang="ru-RU" sz="2400" dirty="0">
                <a:latin typeface="Times New Roman"/>
                <a:cs typeface="Times New Roman"/>
              </a:rPr>
              <a:t>курса является отработка заданий по всем разделам курса математики основной школы: арифметике, алгебре, статистике и теории вероятностей, геометрии.</a:t>
            </a: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Данная </a:t>
            </a:r>
            <a:r>
              <a:rPr lang="ru-RU" sz="2400" dirty="0">
                <a:latin typeface="Times New Roman"/>
                <a:cs typeface="Times New Roman"/>
              </a:rPr>
              <a:t>разработка поможет обучающимся эффективнее подготовиться к сдаче экзамена.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52707" y="5628661"/>
            <a:ext cx="591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/>
                <a:cs typeface="Times New Roman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3914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17788"/>
            <a:ext cx="7620000" cy="985982"/>
          </a:xfrm>
        </p:spPr>
        <p:txBody>
          <a:bodyPr/>
          <a:lstStyle/>
          <a:p>
            <a:pPr algn="ctr"/>
            <a:r>
              <a:rPr lang="ru-RU" sz="4800" dirty="0">
                <a:latin typeface="Times New Roman"/>
                <a:cs typeface="Times New Roman"/>
              </a:rPr>
              <a:t>Пояснительная записка</a:t>
            </a:r>
            <a:br>
              <a:rPr lang="ru-RU" sz="4800" dirty="0">
                <a:latin typeface="Times New Roman"/>
                <a:cs typeface="Times New Roman"/>
              </a:rPr>
            </a:b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7217" y="1069539"/>
            <a:ext cx="8170701" cy="6550925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Элективный курс «Подготовка к ОГЭ по математике» рассчитан на 34 часа для </a:t>
            </a:r>
            <a:r>
              <a:rPr lang="ru-RU" sz="2400" dirty="0" smtClean="0">
                <a:latin typeface="Times New Roman"/>
                <a:cs typeface="Times New Roman"/>
              </a:rPr>
              <a:t>обучающихся </a:t>
            </a:r>
            <a:r>
              <a:rPr lang="ru-RU" sz="2400" dirty="0">
                <a:latin typeface="Times New Roman"/>
                <a:cs typeface="Times New Roman"/>
              </a:rPr>
              <a:t>9 классов. </a:t>
            </a:r>
            <a:r>
              <a:rPr lang="ru-RU" sz="2400" dirty="0" smtClean="0">
                <a:latin typeface="Times New Roman"/>
                <a:cs typeface="Times New Roman"/>
              </a:rPr>
              <a:t>Он предназначен </a:t>
            </a:r>
            <a:r>
              <a:rPr lang="ru-RU" sz="2400" dirty="0">
                <a:latin typeface="Times New Roman"/>
                <a:cs typeface="Times New Roman"/>
              </a:rPr>
              <a:t>для повышения эффективности подготовки обучающихся 9 класса к основному государственному экзамену по математике за курс основной школы и </a:t>
            </a:r>
            <a:r>
              <a:rPr lang="ru-RU" sz="2400" dirty="0" smtClean="0">
                <a:latin typeface="Times New Roman"/>
                <a:cs typeface="Times New Roman"/>
              </a:rPr>
              <a:t>их подготовки </a:t>
            </a:r>
            <a:r>
              <a:rPr lang="ru-RU" sz="2400" dirty="0">
                <a:latin typeface="Times New Roman"/>
                <a:cs typeface="Times New Roman"/>
              </a:rPr>
              <a:t>к дальнейшему обучению в средней </a:t>
            </a:r>
            <a:r>
              <a:rPr lang="ru-RU" sz="2400" dirty="0" smtClean="0">
                <a:latin typeface="Times New Roman"/>
                <a:cs typeface="Times New Roman"/>
              </a:rPr>
              <a:t>школе.</a:t>
            </a: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Курс </a:t>
            </a:r>
            <a:r>
              <a:rPr lang="ru-RU" sz="2400" dirty="0">
                <a:latin typeface="Times New Roman"/>
                <a:cs typeface="Times New Roman"/>
              </a:rPr>
              <a:t>предусматривает повторное рассмотрение теоретического материала по математике, поэтому имеет большое общеобразовательное значение, способствует развитию логического мышления, намечает и использует целый ряд </a:t>
            </a:r>
            <a:r>
              <a:rPr lang="ru-RU" sz="2400" dirty="0" err="1">
                <a:latin typeface="Times New Roman"/>
                <a:cs typeface="Times New Roman"/>
              </a:rPr>
              <a:t>межпредметных</a:t>
            </a:r>
            <a:r>
              <a:rPr lang="ru-RU" sz="2400" dirty="0">
                <a:latin typeface="Times New Roman"/>
                <a:cs typeface="Times New Roman"/>
              </a:rPr>
              <a:t> связей и направлен в первую очередь на устранение «пробелов» в базовой составляющей математики, систематизацию знаний по основным разделам школьной программы.</a:t>
            </a:r>
          </a:p>
          <a:p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555008" y="5648502"/>
            <a:ext cx="80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/>
                <a:cs typeface="Times New Roman"/>
              </a:rPr>
              <a:t> 4</a:t>
            </a: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346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26" y="217249"/>
            <a:ext cx="8037030" cy="6640751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ru-RU" sz="2600" dirty="0">
                <a:latin typeface="Times New Roman"/>
                <a:cs typeface="Times New Roman"/>
              </a:rPr>
              <a:t>Программа элективного курса сочетается с любым УМК, рекомендованным к использованию в образовательном процессе. Программа элективного курса согласована с требованиями государственного образовательного стандарта и содержанием основных программ курса математики основной школы. </a:t>
            </a:r>
            <a:endParaRPr lang="ru-RU" sz="2600" dirty="0" smtClean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sz="2600" dirty="0">
                <a:latin typeface="Times New Roman"/>
                <a:cs typeface="Times New Roman"/>
              </a:rPr>
              <a:t>Элективный курс </a:t>
            </a:r>
            <a:r>
              <a:rPr lang="ru-RU" sz="2600" dirty="0" smtClean="0">
                <a:latin typeface="Times New Roman"/>
                <a:cs typeface="Times New Roman"/>
              </a:rPr>
              <a:t>«</a:t>
            </a:r>
            <a:r>
              <a:rPr lang="ru-RU" sz="2600" dirty="0">
                <a:latin typeface="Times New Roman"/>
                <a:cs typeface="Times New Roman"/>
              </a:rPr>
              <a:t>П</a:t>
            </a:r>
            <a:r>
              <a:rPr lang="ru-RU" sz="2600" dirty="0" smtClean="0">
                <a:latin typeface="Times New Roman"/>
                <a:cs typeface="Times New Roman"/>
              </a:rPr>
              <a:t>одготовка </a:t>
            </a:r>
            <a:r>
              <a:rPr lang="ru-RU" sz="2600" dirty="0">
                <a:latin typeface="Times New Roman"/>
                <a:cs typeface="Times New Roman"/>
              </a:rPr>
              <a:t>к </a:t>
            </a:r>
            <a:r>
              <a:rPr lang="ru-RU" sz="2600" dirty="0" smtClean="0">
                <a:latin typeface="Times New Roman"/>
                <a:cs typeface="Times New Roman"/>
              </a:rPr>
              <a:t>ОГЭ по математике» </a:t>
            </a:r>
            <a:r>
              <a:rPr lang="ru-RU" sz="2600" dirty="0">
                <a:latin typeface="Times New Roman"/>
                <a:cs typeface="Times New Roman"/>
              </a:rPr>
              <a:t>позволит систематизировать и углубить знания учащихся по различным разделам курса математики основной </a:t>
            </a:r>
            <a:r>
              <a:rPr lang="ru-RU" sz="2600" dirty="0" smtClean="0">
                <a:latin typeface="Times New Roman"/>
                <a:cs typeface="Times New Roman"/>
              </a:rPr>
              <a:t>школы. В </a:t>
            </a:r>
            <a:r>
              <a:rPr lang="ru-RU" sz="2600" dirty="0">
                <a:latin typeface="Times New Roman"/>
                <a:cs typeface="Times New Roman"/>
              </a:rPr>
              <a:t>данном курсе также рассматриваются нестандартные задания, выходящие за рамки школьной программы (графики с модулем, кусочно-заданные функции, решение нестандартных уравнений и неравенств и др.). Знание этого материала и умение его применять в практической деятельности позволит школьникам решать разнообразные задачи различной сложности и подготовиться к успешной сдаче экзамена в новой форме итоговой аттестации.</a:t>
            </a:r>
          </a:p>
          <a:p>
            <a:pPr marL="114300" indent="0" algn="just">
              <a:buNone/>
            </a:pPr>
            <a:endParaRPr lang="ru-RU" sz="2400" dirty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71463" y="5564944"/>
            <a:ext cx="68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/>
                <a:cs typeface="Times New Roman"/>
              </a:rPr>
              <a:t>  5</a:t>
            </a: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3362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467923"/>
            <a:ext cx="7620000" cy="1403769"/>
          </a:xfrm>
        </p:spPr>
        <p:txBody>
          <a:bodyPr/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>
                <a:latin typeface="Times New Roman"/>
                <a:cs typeface="Times New Roman"/>
              </a:rPr>
              <a:t>Цель </a:t>
            </a:r>
            <a:r>
              <a:rPr lang="ru-RU" dirty="0">
                <a:latin typeface="Times New Roman"/>
                <a:cs typeface="Times New Roman"/>
              </a:rPr>
              <a:t>элективного  курса:</a:t>
            </a:r>
            <a:br>
              <a:rPr lang="ru-RU" dirty="0">
                <a:latin typeface="Times New Roman"/>
                <a:cs typeface="Times New Roman"/>
              </a:rPr>
            </a:b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7326"/>
            <a:ext cx="7620000" cy="491347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ru-RU" dirty="0" smtClean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систематизировать знания </a:t>
            </a:r>
            <a:r>
              <a:rPr lang="ru-RU" sz="2400" dirty="0">
                <a:latin typeface="Times New Roman"/>
                <a:cs typeface="Times New Roman"/>
              </a:rPr>
              <a:t>и </a:t>
            </a:r>
            <a:r>
              <a:rPr lang="ru-RU" sz="2400" dirty="0" smtClean="0">
                <a:latin typeface="Times New Roman"/>
                <a:cs typeface="Times New Roman"/>
              </a:rPr>
              <a:t>способы </a:t>
            </a:r>
            <a:r>
              <a:rPr lang="ru-RU" sz="2400" dirty="0">
                <a:latin typeface="Times New Roman"/>
                <a:cs typeface="Times New Roman"/>
              </a:rPr>
              <a:t>деятельности </a:t>
            </a:r>
            <a:r>
              <a:rPr lang="ru-RU" sz="2400" dirty="0" smtClean="0">
                <a:latin typeface="Times New Roman"/>
                <a:cs typeface="Times New Roman"/>
              </a:rPr>
              <a:t>обучающихся </a:t>
            </a:r>
            <a:r>
              <a:rPr lang="ru-RU" sz="2400" dirty="0">
                <a:latin typeface="Times New Roman"/>
                <a:cs typeface="Times New Roman"/>
              </a:rPr>
              <a:t>по математике за курс основной школы, </a:t>
            </a:r>
            <a:r>
              <a:rPr lang="ru-RU" sz="2400" dirty="0" smtClean="0">
                <a:latin typeface="Times New Roman"/>
                <a:cs typeface="Times New Roman"/>
              </a:rPr>
              <a:t>подготовить 9 классы </a:t>
            </a:r>
            <a:r>
              <a:rPr lang="ru-RU" sz="2400" dirty="0">
                <a:latin typeface="Times New Roman"/>
                <a:cs typeface="Times New Roman"/>
              </a:rPr>
              <a:t>к основному государственному экзамену по </a:t>
            </a:r>
            <a:r>
              <a:rPr lang="ru-RU" sz="2400" dirty="0" smtClean="0">
                <a:latin typeface="Times New Roman"/>
                <a:cs typeface="Times New Roman"/>
              </a:rPr>
              <a:t>математике в соответствии </a:t>
            </a:r>
            <a:r>
              <a:rPr lang="ru-RU" sz="2400" dirty="0">
                <a:latin typeface="Times New Roman"/>
                <a:cs typeface="Times New Roman"/>
              </a:rPr>
              <a:t>с требованиями, предъявляемыми новыми образовательными стандартами; </a:t>
            </a:r>
            <a:r>
              <a:rPr lang="ru-RU" sz="2400" dirty="0" smtClean="0">
                <a:latin typeface="Times New Roman"/>
                <a:cs typeface="Times New Roman"/>
              </a:rPr>
              <a:t>оказывать индивидуальную </a:t>
            </a:r>
            <a:r>
              <a:rPr lang="ru-RU" sz="2400" dirty="0">
                <a:latin typeface="Times New Roman"/>
                <a:cs typeface="Times New Roman"/>
              </a:rPr>
              <a:t>и </a:t>
            </a:r>
            <a:r>
              <a:rPr lang="ru-RU" sz="2400" dirty="0" smtClean="0">
                <a:latin typeface="Times New Roman"/>
                <a:cs typeface="Times New Roman"/>
              </a:rPr>
              <a:t>систематическую помощь девятиклассникам </a:t>
            </a:r>
            <a:r>
              <a:rPr lang="ru-RU" sz="2400" dirty="0">
                <a:latin typeface="Times New Roman"/>
                <a:cs typeface="Times New Roman"/>
              </a:rPr>
              <a:t>при повторении курса математики и</a:t>
            </a:r>
          </a:p>
          <a:p>
            <a:pPr marL="11430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/>
                <a:cs typeface="Times New Roman"/>
              </a:rPr>
              <a:t>подготовке к </a:t>
            </a:r>
            <a:r>
              <a:rPr lang="ru-RU" sz="2400" dirty="0" smtClean="0">
                <a:latin typeface="Times New Roman"/>
                <a:cs typeface="Times New Roman"/>
              </a:rPr>
              <a:t>экзаменам</a:t>
            </a:r>
            <a:r>
              <a:rPr lang="ru-RU" sz="2400" dirty="0">
                <a:latin typeface="Times New Roman"/>
                <a:cs typeface="Times New Roman"/>
              </a:rPr>
              <a:t>;</a:t>
            </a:r>
            <a:endParaRPr lang="ru-RU" sz="2400" dirty="0" smtClean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успешно сдать</a:t>
            </a:r>
            <a:r>
              <a:rPr lang="ru-RU" sz="2400" dirty="0">
                <a:latin typeface="Times New Roman"/>
                <a:cs typeface="Times New Roman"/>
              </a:rPr>
              <a:t> ОГЭ, </a:t>
            </a:r>
            <a:r>
              <a:rPr lang="ru-RU" sz="2400" dirty="0" smtClean="0">
                <a:latin typeface="Times New Roman"/>
                <a:cs typeface="Times New Roman"/>
              </a:rPr>
              <a:t>перейти </a:t>
            </a:r>
            <a:r>
              <a:rPr lang="ru-RU" sz="2400" dirty="0">
                <a:latin typeface="Times New Roman"/>
                <a:cs typeface="Times New Roman"/>
              </a:rPr>
              <a:t>в 10 класс по выбранному профилю(при необходимости).</a:t>
            </a:r>
          </a:p>
          <a:p>
            <a:pPr marL="114300" indent="0" algn="just">
              <a:buNone/>
            </a:pP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72574" y="56025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>
                <a:latin typeface="Times New Roman"/>
                <a:cs typeface="Times New Roman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784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2556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/>
                <a:cs typeface="Times New Roman"/>
              </a:rPr>
              <a:t>Задачи элективного  </a:t>
            </a:r>
            <a:r>
              <a:rPr lang="ru-RU" dirty="0">
                <a:latin typeface="Times New Roman"/>
                <a:cs typeface="Times New Roman"/>
              </a:rPr>
              <a:t>курса: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1785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Дать обучающемуся возможность </a:t>
            </a:r>
            <a:r>
              <a:rPr lang="ru-RU" sz="2400" dirty="0">
                <a:latin typeface="Times New Roman"/>
                <a:cs typeface="Times New Roman"/>
              </a:rPr>
              <a:t>проанализировать свои способности</a:t>
            </a:r>
            <a:r>
              <a:rPr lang="ru-RU" sz="2400" dirty="0" smtClean="0">
                <a:latin typeface="Times New Roman"/>
                <a:cs typeface="Times New Roman"/>
              </a:rPr>
              <a:t>; помочь выбрать </a:t>
            </a:r>
            <a:r>
              <a:rPr lang="ru-RU" sz="2400" dirty="0">
                <a:latin typeface="Times New Roman"/>
                <a:cs typeface="Times New Roman"/>
              </a:rPr>
              <a:t>профиль в дальнейшем обучении в средней школе.</a:t>
            </a: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Повторить</a:t>
            </a:r>
            <a:r>
              <a:rPr lang="ru-RU" sz="2400" dirty="0">
                <a:latin typeface="Times New Roman"/>
                <a:cs typeface="Times New Roman"/>
              </a:rPr>
              <a:t>, обобщить и углубить знания по алгебре и геометрии за курс </a:t>
            </a:r>
            <a:r>
              <a:rPr lang="ru-RU" sz="2400" dirty="0" smtClean="0">
                <a:latin typeface="Times New Roman"/>
                <a:cs typeface="Times New Roman"/>
              </a:rPr>
              <a:t>основной общеобразовательной школы.</a:t>
            </a:r>
            <a:endParaRPr lang="ru-RU" sz="2400" dirty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Расширить </a:t>
            </a:r>
            <a:r>
              <a:rPr lang="ru-RU" sz="2400" dirty="0">
                <a:latin typeface="Times New Roman"/>
                <a:cs typeface="Times New Roman"/>
              </a:rPr>
              <a:t>знания по отдельным темам курса «Алгебра 5-9 » и «Геометрия 7-9</a:t>
            </a:r>
            <a:r>
              <a:rPr lang="ru-RU" sz="2400" dirty="0" smtClean="0">
                <a:latin typeface="Times New Roman"/>
                <a:cs typeface="Times New Roman"/>
              </a:rPr>
              <a:t>».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Развить навыки решения тестов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Научить максимально эффективно распределять время, отведенное на выполнение задания</a:t>
            </a:r>
            <a:r>
              <a:rPr lang="ru-RU" sz="2400" dirty="0" smtClean="0">
                <a:latin typeface="Times New Roman"/>
                <a:cs typeface="Times New Roman"/>
              </a:rPr>
              <a:t>.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Подготовить к успешной сдаче ОГЭ по математике.</a:t>
            </a:r>
          </a:p>
          <a:p>
            <a:pPr marL="114300" indent="0" algn="just">
              <a:buNone/>
            </a:pP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5192" y="55649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>
                <a:latin typeface="Times New Roman"/>
                <a:cs typeface="Times New Roman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6028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-518058"/>
            <a:ext cx="7620000" cy="2289483"/>
          </a:xfrm>
        </p:spPr>
        <p:txBody>
          <a:bodyPr/>
          <a:lstStyle/>
          <a:p>
            <a:pPr algn="ctr"/>
            <a:r>
              <a:rPr lang="ru-RU" dirty="0"/>
              <a:t>Методы и формы обучения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9539"/>
            <a:ext cx="7620000" cy="5331261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Методы </a:t>
            </a:r>
            <a:r>
              <a:rPr lang="ru-RU" sz="2400" dirty="0">
                <a:latin typeface="Times New Roman"/>
                <a:cs typeface="Times New Roman"/>
              </a:rPr>
              <a:t>и формы обучения определяются требованиями </a:t>
            </a:r>
            <a:r>
              <a:rPr lang="ru-RU" sz="2400" dirty="0" smtClean="0">
                <a:latin typeface="Times New Roman"/>
                <a:cs typeface="Times New Roman"/>
              </a:rPr>
              <a:t>обучения</a:t>
            </a:r>
            <a:r>
              <a:rPr lang="ru-RU" sz="2400" dirty="0">
                <a:latin typeface="Times New Roman"/>
                <a:cs typeface="Times New Roman"/>
              </a:rPr>
              <a:t>, с </a:t>
            </a:r>
            <a:r>
              <a:rPr lang="ru-RU" sz="2400" dirty="0" smtClean="0">
                <a:latin typeface="Times New Roman"/>
                <a:cs typeface="Times New Roman"/>
              </a:rPr>
              <a:t>учетом индивидуальных </a:t>
            </a:r>
            <a:r>
              <a:rPr lang="ru-RU" sz="2400" dirty="0">
                <a:latin typeface="Times New Roman"/>
                <a:cs typeface="Times New Roman"/>
              </a:rPr>
              <a:t>и возрастных особенностей учащихся, развития и саморазвития личности. </a:t>
            </a:r>
            <a:endParaRPr lang="ru-RU" sz="2400" dirty="0" smtClean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В </a:t>
            </a:r>
            <a:r>
              <a:rPr lang="ru-RU" sz="2400" dirty="0">
                <a:latin typeface="Times New Roman"/>
                <a:cs typeface="Times New Roman"/>
              </a:rPr>
              <a:t>связи </a:t>
            </a:r>
            <a:r>
              <a:rPr lang="ru-RU" sz="2400" dirty="0" smtClean="0">
                <a:latin typeface="Times New Roman"/>
                <a:cs typeface="Times New Roman"/>
              </a:rPr>
              <a:t>с этим </a:t>
            </a:r>
            <a:r>
              <a:rPr lang="ru-RU" sz="2400" dirty="0">
                <a:latin typeface="Times New Roman"/>
                <a:cs typeface="Times New Roman"/>
              </a:rPr>
              <a:t>основные приоритеты методики изучения элективного курса:</a:t>
            </a: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обучение </a:t>
            </a:r>
            <a:r>
              <a:rPr lang="ru-RU" sz="2400" dirty="0">
                <a:latin typeface="Times New Roman"/>
                <a:cs typeface="Times New Roman"/>
              </a:rPr>
              <a:t>через опыт и сотрудничество;</a:t>
            </a: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учет </a:t>
            </a:r>
            <a:r>
              <a:rPr lang="ru-RU" sz="2400" dirty="0">
                <a:latin typeface="Times New Roman"/>
                <a:cs typeface="Times New Roman"/>
              </a:rPr>
              <a:t>индивидуальных особенностей и потребностей </a:t>
            </a:r>
            <a:r>
              <a:rPr lang="ru-RU" sz="2400" dirty="0" smtClean="0">
                <a:latin typeface="Times New Roman"/>
                <a:cs typeface="Times New Roman"/>
              </a:rPr>
              <a:t>учащихся;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интерактивность (работа в малых группах, ролевые игры, тренинги, вне занятий - метод проектов); </a:t>
            </a:r>
            <a:endParaRPr lang="ru-RU" sz="2400" dirty="0" smtClean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личностно - </a:t>
            </a:r>
            <a:r>
              <a:rPr lang="ru-RU" sz="2400" dirty="0" err="1">
                <a:latin typeface="Times New Roman"/>
                <a:cs typeface="Times New Roman"/>
              </a:rPr>
              <a:t>деятельностный</a:t>
            </a:r>
            <a:r>
              <a:rPr lang="ru-RU" sz="2400" dirty="0">
                <a:latin typeface="Times New Roman"/>
                <a:cs typeface="Times New Roman"/>
              </a:rPr>
              <a:t> и </a:t>
            </a:r>
            <a:r>
              <a:rPr lang="ru-RU" sz="2400" dirty="0" smtClean="0">
                <a:latin typeface="Times New Roman"/>
                <a:cs typeface="Times New Roman"/>
              </a:rPr>
              <a:t>субъективный </a:t>
            </a:r>
            <a:r>
              <a:rPr lang="ru-RU" sz="2400" dirty="0">
                <a:latin typeface="Times New Roman"/>
                <a:cs typeface="Times New Roman"/>
              </a:rPr>
              <a:t>подход (большее внимание к личности учащегося, а не целям учителя, равноправное их взаимодействие).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36366" y="563491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/>
                <a:cs typeface="Times New Roman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1155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7343" y="584904"/>
            <a:ext cx="8103866" cy="593259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dirty="0" smtClean="0">
                <a:latin typeface="Times New Roman"/>
                <a:cs typeface="Times New Roman"/>
              </a:rPr>
              <a:t>Для </a:t>
            </a:r>
            <a:r>
              <a:rPr lang="ru-RU" dirty="0">
                <a:latin typeface="Times New Roman"/>
                <a:cs typeface="Times New Roman"/>
              </a:rPr>
              <a:t>работы с учащимися </a:t>
            </a:r>
            <a:r>
              <a:rPr lang="ru-RU" dirty="0" smtClean="0">
                <a:latin typeface="Times New Roman"/>
                <a:cs typeface="Times New Roman"/>
              </a:rPr>
              <a:t>применимы </a:t>
            </a:r>
            <a:r>
              <a:rPr lang="ru-RU" dirty="0">
                <a:latin typeface="Times New Roman"/>
                <a:cs typeface="Times New Roman"/>
              </a:rPr>
              <a:t>такие формы работы, как лекция и </a:t>
            </a:r>
            <a:r>
              <a:rPr lang="ru-RU" dirty="0" smtClean="0">
                <a:latin typeface="Times New Roman"/>
                <a:cs typeface="Times New Roman"/>
              </a:rPr>
              <a:t>семинар. </a:t>
            </a:r>
          </a:p>
          <a:p>
            <a:pPr marL="114300" indent="0" algn="just">
              <a:buNone/>
            </a:pPr>
            <a:r>
              <a:rPr lang="ru-RU" dirty="0" smtClean="0">
                <a:latin typeface="Times New Roman"/>
                <a:cs typeface="Times New Roman"/>
              </a:rPr>
              <a:t>Помимо </a:t>
            </a:r>
            <a:r>
              <a:rPr lang="ru-RU" dirty="0">
                <a:latin typeface="Times New Roman"/>
                <a:cs typeface="Times New Roman"/>
              </a:rPr>
              <a:t>этих традиционных форм рекомендуется использовать также дискуссии, выступления </a:t>
            </a:r>
            <a:r>
              <a:rPr lang="ru-RU" dirty="0" smtClean="0">
                <a:latin typeface="Times New Roman"/>
                <a:cs typeface="Times New Roman"/>
              </a:rPr>
              <a:t>с докладами</a:t>
            </a:r>
            <a:r>
              <a:rPr lang="ru-RU" dirty="0">
                <a:latin typeface="Times New Roman"/>
                <a:cs typeface="Times New Roman"/>
              </a:rPr>
              <a:t>, содержащими отчет о выполнении индивидуального или группового домашнего </a:t>
            </a:r>
            <a:r>
              <a:rPr lang="ru-RU" dirty="0" smtClean="0">
                <a:latin typeface="Times New Roman"/>
                <a:cs typeface="Times New Roman"/>
              </a:rPr>
              <a:t>задания или </a:t>
            </a:r>
            <a:r>
              <a:rPr lang="ru-RU" dirty="0">
                <a:latin typeface="Times New Roman"/>
                <a:cs typeface="Times New Roman"/>
              </a:rPr>
              <a:t>с содокладами, дополняющими лекцию учителя. Возможны различные формы </a:t>
            </a:r>
            <a:r>
              <a:rPr lang="ru-RU" dirty="0" smtClean="0">
                <a:latin typeface="Times New Roman"/>
                <a:cs typeface="Times New Roman"/>
              </a:rPr>
              <a:t>творческой работы </a:t>
            </a:r>
            <a:r>
              <a:rPr lang="ru-RU" dirty="0">
                <a:latin typeface="Times New Roman"/>
                <a:cs typeface="Times New Roman"/>
              </a:rPr>
              <a:t>учащихся, как например, «защита решения», отчет по результатам «поисковой» работы </a:t>
            </a:r>
            <a:r>
              <a:rPr lang="ru-RU" dirty="0" smtClean="0">
                <a:latin typeface="Times New Roman"/>
                <a:cs typeface="Times New Roman"/>
              </a:rPr>
              <a:t>на страницах </a:t>
            </a:r>
            <a:r>
              <a:rPr lang="ru-RU" dirty="0">
                <a:latin typeface="Times New Roman"/>
                <a:cs typeface="Times New Roman"/>
              </a:rPr>
              <a:t>книг, журналов, сайтов в Интернете по указанной теме. </a:t>
            </a:r>
            <a:endParaRPr lang="ru-RU" dirty="0" smtClean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Times New Roman"/>
                <a:cs typeface="Times New Roman"/>
              </a:rPr>
              <a:t>Данный элективный </a:t>
            </a:r>
            <a:r>
              <a:rPr lang="ru-RU" dirty="0">
                <a:latin typeface="Times New Roman"/>
                <a:cs typeface="Times New Roman"/>
              </a:rPr>
              <a:t>курс не исключает возможности проектной деятельности учащихся во </a:t>
            </a:r>
            <a:r>
              <a:rPr lang="ru-RU" dirty="0" smtClean="0">
                <a:latin typeface="Times New Roman"/>
                <a:cs typeface="Times New Roman"/>
              </a:rPr>
              <a:t>внеурочное время</a:t>
            </a:r>
            <a:r>
              <a:rPr lang="ru-RU" dirty="0">
                <a:latin typeface="Times New Roman"/>
                <a:cs typeface="Times New Roman"/>
              </a:rPr>
              <a:t>. Итогом такой деятельности могут быть творческие </a:t>
            </a:r>
            <a:r>
              <a:rPr lang="ru-RU" dirty="0" smtClean="0">
                <a:latin typeface="Times New Roman"/>
                <a:cs typeface="Times New Roman"/>
              </a:rPr>
              <a:t>работы.</a:t>
            </a:r>
          </a:p>
          <a:p>
            <a:pPr marL="114300" indent="0" algn="just">
              <a:buNone/>
            </a:pPr>
            <a:r>
              <a:rPr lang="ru-RU" dirty="0">
                <a:latin typeface="Times New Roman"/>
                <a:cs typeface="Times New Roman"/>
              </a:rPr>
              <a:t>Основная функция учителя в данном курсе состоит в «сопровождении» учащегося в его познавательной деятельности, коррекции ранее полученных учащимися ЗУН</a:t>
            </a:r>
            <a:r>
              <a:rPr lang="ru-RU" dirty="0" smtClean="0">
                <a:latin typeface="Times New Roman"/>
                <a:cs typeface="Times New Roman"/>
              </a:rPr>
              <a:t>.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38553" y="57153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/>
                <a:cs typeface="Times New Roman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9138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-267385"/>
            <a:ext cx="7620000" cy="202209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/>
                <a:cs typeface="Times New Roman"/>
              </a:rPr>
              <a:t>Содержание </a:t>
            </a:r>
            <a:r>
              <a:rPr lang="ru-RU" dirty="0"/>
              <a:t>элективных </a:t>
            </a:r>
            <a:r>
              <a:rPr lang="ru-RU" dirty="0" smtClean="0"/>
              <a:t>занятий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36385"/>
            <a:ext cx="7620000" cy="5721615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endParaRPr lang="ru-RU" dirty="0" smtClean="0">
              <a:latin typeface="Times New Roman"/>
              <a:cs typeface="Times New Roman"/>
            </a:endParaRPr>
          </a:p>
          <a:p>
            <a:pPr marL="114300" indent="0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1. Числа</a:t>
            </a:r>
            <a:r>
              <a:rPr lang="ru-RU" sz="2400" dirty="0">
                <a:latin typeface="Times New Roman"/>
                <a:cs typeface="Times New Roman"/>
              </a:rPr>
              <a:t>, числовые выражения, проценты (2ч</a:t>
            </a:r>
            <a:r>
              <a:rPr lang="ru-RU" sz="2400" dirty="0" smtClean="0">
                <a:latin typeface="Times New Roman"/>
                <a:cs typeface="Times New Roman"/>
              </a:rPr>
              <a:t>)</a:t>
            </a:r>
          </a:p>
          <a:p>
            <a:pPr marL="114300" indent="0">
              <a:buNone/>
            </a:pPr>
            <a:r>
              <a:rPr lang="ru-RU" sz="2400" dirty="0">
                <a:latin typeface="Times New Roman"/>
                <a:cs typeface="Times New Roman"/>
              </a:rPr>
              <a:t>2. Буквенные выражения (</a:t>
            </a:r>
            <a:r>
              <a:rPr lang="ru-RU" sz="2400" dirty="0" smtClean="0">
                <a:latin typeface="Times New Roman"/>
                <a:cs typeface="Times New Roman"/>
              </a:rPr>
              <a:t>2ч)</a:t>
            </a:r>
            <a:endParaRPr lang="ru-RU" sz="2400" dirty="0">
              <a:latin typeface="Times New Roman"/>
              <a:cs typeface="Times New Roman"/>
            </a:endParaRPr>
          </a:p>
          <a:p>
            <a:pPr marL="114300" indent="0">
              <a:buNone/>
            </a:pPr>
            <a:r>
              <a:rPr lang="ru-RU" sz="2400" dirty="0">
                <a:latin typeface="Times New Roman"/>
                <a:cs typeface="Times New Roman"/>
              </a:rPr>
              <a:t>3. Преобразование выражений. Формулы сокращенного умножения. Рациональные дроби (4ч)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4. Уравнения и неравенства (4ч)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5. Прогрессии: арифметическая и геометрическая (2ч)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6. Функции и графики (3ч)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7. Текстовые задачи (3ч)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8. Элементы статистики и теории вероятностей. (2ч.)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9. Треугольники. (</a:t>
            </a:r>
            <a:r>
              <a:rPr lang="ru-RU" sz="2400" dirty="0" smtClean="0">
                <a:latin typeface="Times New Roman"/>
                <a:cs typeface="Times New Roman"/>
              </a:rPr>
              <a:t>2ч)</a:t>
            </a:r>
            <a:endParaRPr lang="ru-RU" sz="2400" dirty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sz="2400" dirty="0" smtClean="0">
                <a:latin typeface="Times New Roman"/>
                <a:cs typeface="Times New Roman"/>
              </a:rPr>
              <a:t>10</a:t>
            </a:r>
            <a:r>
              <a:rPr lang="ru-RU" sz="2400" dirty="0">
                <a:latin typeface="Times New Roman"/>
                <a:cs typeface="Times New Roman"/>
              </a:rPr>
              <a:t>. Многоугольники. (</a:t>
            </a:r>
            <a:r>
              <a:rPr lang="ru-RU" sz="2400" dirty="0" smtClean="0">
                <a:latin typeface="Times New Roman"/>
                <a:cs typeface="Times New Roman"/>
              </a:rPr>
              <a:t>2ч)</a:t>
            </a:r>
            <a:endParaRPr lang="ru-RU" sz="2400" dirty="0">
              <a:latin typeface="Times New Roman"/>
              <a:cs typeface="Times New Roman"/>
            </a:endParaRP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11. Окружность. (2ч)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12. Решение тренировочных вариантов и заданий из открытого банка заданий ГИА-9 (6ч).</a:t>
            </a:r>
          </a:p>
          <a:p>
            <a:pPr marL="114300" indent="0">
              <a:buNone/>
            </a:pPr>
            <a:endParaRPr lang="ru-RU" b="1" dirty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53075" y="561820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/>
                <a:cs typeface="Times New Roman"/>
              </a:rPr>
              <a:t>10</a:t>
            </a: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876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оседство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Соседство.thmx</Template>
  <TotalTime>584</TotalTime>
  <Words>886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Соседство</vt:lpstr>
      <vt:lpstr>Презентация PowerPoint</vt:lpstr>
      <vt:lpstr> Краткая характеристика элективного  курса </vt:lpstr>
      <vt:lpstr>Пояснительная записка </vt:lpstr>
      <vt:lpstr>Презентация PowerPoint</vt:lpstr>
      <vt:lpstr> Цель элективного  курса: </vt:lpstr>
      <vt:lpstr>Задачи элективного  курса:</vt:lpstr>
      <vt:lpstr>Методы и формы обучения</vt:lpstr>
      <vt:lpstr>Презентация PowerPoint</vt:lpstr>
      <vt:lpstr>Содержание элективных занятий</vt:lpstr>
      <vt:lpstr>Ожидаемые результаты</vt:lpstr>
      <vt:lpstr>Литература: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Аттестационная работа</dc:title>
  <dc:creator>Учитель</dc:creator>
  <cp:lastModifiedBy>Пользователь</cp:lastModifiedBy>
  <cp:revision>62</cp:revision>
  <dcterms:created xsi:type="dcterms:W3CDTF">2016-08-18T16:39:09Z</dcterms:created>
  <dcterms:modified xsi:type="dcterms:W3CDTF">2025-03-12T18:48:02Z</dcterms:modified>
</cp:coreProperties>
</file>