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handoutMasterIdLst>
    <p:handoutMasterId r:id="rId21"/>
  </p:handoutMasterIdLst>
  <p:sldIdLst>
    <p:sldId id="257" r:id="rId2"/>
    <p:sldId id="260" r:id="rId3"/>
    <p:sldId id="264" r:id="rId4"/>
    <p:sldId id="265" r:id="rId5"/>
    <p:sldId id="283" r:id="rId6"/>
    <p:sldId id="278" r:id="rId7"/>
    <p:sldId id="267" r:id="rId8"/>
    <p:sldId id="282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7" r:id="rId17"/>
    <p:sldId id="276" r:id="rId18"/>
    <p:sldId id="279" r:id="rId19"/>
    <p:sldId id="28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E18001"/>
    <a:srgbClr val="6B9A0E"/>
    <a:srgbClr val="89C412"/>
    <a:srgbClr val="C5FAA8"/>
    <a:srgbClr val="8CCA13"/>
    <a:srgbClr val="C61D32"/>
    <a:srgbClr val="ED5D73"/>
    <a:srgbClr val="F48D95"/>
    <a:srgbClr val="E4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7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2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EFD4-6855-4251-9F21-C5F52D3090AD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CE21-67D1-4822-A11D-B1C8F495C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069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03.03.2025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0" b="16017"/>
          <a:stretch/>
        </p:blipFill>
        <p:spPr bwMode="auto">
          <a:xfrm>
            <a:off x="0" y="0"/>
            <a:ext cx="12200554" cy="496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18" y="5334882"/>
            <a:ext cx="1663581" cy="12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3"/>
          <a:stretch/>
        </p:blipFill>
        <p:spPr bwMode="auto">
          <a:xfrm>
            <a:off x="-12510" y="2"/>
            <a:ext cx="1220451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liparts.co/cliparts/E8T/6Ma/E8T6ManiE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5" y="5665863"/>
            <a:ext cx="1064389" cy="91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pic>
        <p:nvPicPr>
          <p:cNvPr id="9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0" b="16017"/>
          <a:stretch/>
        </p:blipFill>
        <p:spPr bwMode="auto">
          <a:xfrm>
            <a:off x="0" y="0"/>
            <a:ext cx="12200554" cy="496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89821"/>
          <a:stretch/>
        </p:blipFill>
        <p:spPr bwMode="auto">
          <a:xfrm>
            <a:off x="-12510" y="0"/>
            <a:ext cx="12204510" cy="58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2" name="Picture 6" descr="https://art-apple.ru/albums/userpics/10001/Earth-conce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23"/>
          <a:stretch/>
        </p:blipFill>
        <p:spPr bwMode="auto">
          <a:xfrm>
            <a:off x="-12510" y="2"/>
            <a:ext cx="12204510" cy="53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F50-8C3C-4655-97FD-59D2AA8CA0C8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A4E5F50-8C3C-4655-97FD-59D2AA8CA0C8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E4B3823-B83B-41FC-8BD9-4DC33C6BF5B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3" name="Picture 4" descr="https://i.pinimg.com/originals/95/9a/10/959a10306ba867e0851735e934de2ba4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18" y="5334882"/>
            <a:ext cx="1663581" cy="124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 userDrawn="1"/>
        </p:nvSpPr>
        <p:spPr>
          <a:xfrm>
            <a:off x="11362927" y="6673334"/>
            <a:ext cx="829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" b="0" dirty="0">
                <a:solidFill>
                  <a:schemeClr val="accent6">
                    <a:lumMod val="60000"/>
                    <a:lumOff val="40000"/>
                  </a:schemeClr>
                </a:solidFill>
                <a:latin typeface="AGReverance" pitchFamily="2" charset="0"/>
              </a:rPr>
              <a:t>© Полшкова В.В., 2018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7219324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Юг европейской части России. </a:t>
            </a:r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Особенности 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населения</a:t>
            </a:r>
            <a:r>
              <a:rPr lang="ru-RU" sz="4800" dirty="0"/>
              <a:t/>
            </a:r>
            <a:br>
              <a:rPr lang="ru-RU" sz="4800" dirty="0"/>
            </a:b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276562" y="3886200"/>
            <a:ext cx="4509037" cy="9144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Подготовила учитель  географии </a:t>
            </a:r>
            <a:r>
              <a:rPr lang="ru-RU" dirty="0"/>
              <a:t>высшей категории </a:t>
            </a:r>
            <a:r>
              <a:rPr lang="ru-RU" dirty="0" smtClean="0"/>
              <a:t>МБОУ СОШ 68 г. Белореченска </a:t>
            </a:r>
          </a:p>
          <a:p>
            <a:r>
              <a:rPr lang="ru-RU" dirty="0" smtClean="0"/>
              <a:t>Гончарова Светлана Викторовна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73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E2C2854-A91A-480B-9EC6-5D6C49558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92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3231F0C-5B3B-4D92-89D8-FDF7D9F7F7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577" y="0"/>
            <a:ext cx="4850423" cy="37186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AF1B1A7-111A-403C-926E-0F4A8F7DF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5858"/>
            <a:ext cx="5269523" cy="39521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19E508-4036-4001-88A7-5E890C368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498" y="2382715"/>
            <a:ext cx="4577961" cy="3429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C4E73F2-5EC2-4439-AC2D-5A6B3A0D1C6D}"/>
              </a:ext>
            </a:extLst>
          </p:cNvPr>
          <p:cNvSpPr/>
          <p:nvPr/>
        </p:nvSpPr>
        <p:spPr>
          <a:xfrm>
            <a:off x="5398477" y="184639"/>
            <a:ext cx="2813539" cy="465992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Казачество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9ED1FB21-D3D2-406B-9A15-00F7A9F442AC}"/>
              </a:ext>
            </a:extLst>
          </p:cNvPr>
          <p:cNvSpPr/>
          <p:nvPr/>
        </p:nvSpPr>
        <p:spPr>
          <a:xfrm>
            <a:off x="237392" y="835269"/>
            <a:ext cx="7332785" cy="2198077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Отдельный народ</a:t>
            </a:r>
            <a:r>
              <a:rPr lang="ru-RU" sz="2800" b="1" dirty="0">
                <a:solidFill>
                  <a:srgbClr val="002060"/>
                </a:solidFill>
              </a:rPr>
              <a:t>, сформировавшийся на основе исторических событий, это сословие воинов, обособившееся в особую этническую группу со своими традициями и культурой.</a:t>
            </a:r>
          </a:p>
        </p:txBody>
      </p:sp>
    </p:spTree>
    <p:extLst>
      <p:ext uri="{BB962C8B-B14F-4D97-AF65-F5344CB8AC3E}">
        <p14:creationId xmlns:p14="http://schemas.microsoft.com/office/powerpoint/2010/main" val="1931650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6F37F4F-B701-4C0D-8AD4-333123929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172" y="0"/>
            <a:ext cx="5481828" cy="36530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1B7BF44-D7AC-441C-823E-812210AD2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927"/>
            <a:ext cx="5169877" cy="3428073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05D3F58E-1978-4850-9C7D-E23E53A9B324}"/>
              </a:ext>
            </a:extLst>
          </p:cNvPr>
          <p:cNvSpPr/>
          <p:nvPr/>
        </p:nvSpPr>
        <p:spPr>
          <a:xfrm>
            <a:off x="3956538" y="202223"/>
            <a:ext cx="3147647" cy="474785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Народы Кавказа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D60A82CB-4F2C-4B48-BF66-9EFEA1202FF6}"/>
              </a:ext>
            </a:extLst>
          </p:cNvPr>
          <p:cNvSpPr/>
          <p:nvPr/>
        </p:nvSpPr>
        <p:spPr>
          <a:xfrm>
            <a:off x="5688622" y="4092642"/>
            <a:ext cx="6224953" cy="1965257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западе и на востоке </a:t>
            </a:r>
            <a:r>
              <a:rPr lang="ru-RU" sz="2800" b="1" dirty="0">
                <a:solidFill>
                  <a:srgbClr val="002060"/>
                </a:solidFill>
              </a:rPr>
              <a:t>– чеченцы, ингуши, аварцы и др.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предгорьях и горах:</a:t>
            </a:r>
            <a:r>
              <a:rPr lang="ru-RU" sz="2800" b="1" dirty="0">
                <a:solidFill>
                  <a:srgbClr val="002060"/>
                </a:solidFill>
              </a:rPr>
              <a:t> осетины, карачаевцы и балкарцы.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AB1B8A86-7284-4C1E-80CE-CEB2DD3EA9C2}"/>
              </a:ext>
            </a:extLst>
          </p:cNvPr>
          <p:cNvSpPr/>
          <p:nvPr/>
        </p:nvSpPr>
        <p:spPr>
          <a:xfrm>
            <a:off x="685800" y="1182389"/>
            <a:ext cx="6224953" cy="1965257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предгорьях и горах Кавказа </a:t>
            </a:r>
            <a:r>
              <a:rPr lang="ru-RU" sz="2800" b="1" dirty="0">
                <a:solidFill>
                  <a:srgbClr val="002060"/>
                </a:solidFill>
              </a:rPr>
              <a:t>проживают народы северокавказской языковой семьи: черкесы, адыгейцы, кабардинцы.</a:t>
            </a:r>
          </a:p>
        </p:txBody>
      </p:sp>
    </p:spTree>
    <p:extLst>
      <p:ext uri="{BB962C8B-B14F-4D97-AF65-F5344CB8AC3E}">
        <p14:creationId xmlns:p14="http://schemas.microsoft.com/office/powerpoint/2010/main" val="4164889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845036-E636-43E4-963A-39B48BD6D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18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A209F596-9566-4E46-88A4-F0714CCB4D71}"/>
              </a:ext>
            </a:extLst>
          </p:cNvPr>
          <p:cNvSpPr/>
          <p:nvPr/>
        </p:nvSpPr>
        <p:spPr>
          <a:xfrm>
            <a:off x="747346" y="196069"/>
            <a:ext cx="10990385" cy="94957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Традиционные занятия</a:t>
            </a:r>
            <a:r>
              <a:rPr lang="ru-RU" sz="2800" b="1" dirty="0">
                <a:solidFill>
                  <a:srgbClr val="002060"/>
                </a:solidFill>
              </a:rPr>
              <a:t>: пастбищное овцеводство, изготовление вин, мёда, дагестанские ковры, чеканка из железа.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8932264-C46E-4D3D-B4B4-CEA5BE4F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40" y="1240501"/>
            <a:ext cx="9264195" cy="523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28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235BB43-E310-4242-8893-6C90CF3AC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51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4F18A61-7CC9-41E6-BDAF-890FC2003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0780F261-1066-4C9C-9961-A440C1E3C3E7}"/>
              </a:ext>
            </a:extLst>
          </p:cNvPr>
          <p:cNvSpPr/>
          <p:nvPr/>
        </p:nvSpPr>
        <p:spPr>
          <a:xfrm>
            <a:off x="7323993" y="290147"/>
            <a:ext cx="4246684" cy="650629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населения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B0485381-0637-427E-A2A0-EF9C261F0BAF}"/>
              </a:ext>
            </a:extLst>
          </p:cNvPr>
          <p:cNvSpPr/>
          <p:nvPr/>
        </p:nvSpPr>
        <p:spPr>
          <a:xfrm>
            <a:off x="1477108" y="2883877"/>
            <a:ext cx="10093569" cy="2725615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-25% жители </a:t>
            </a:r>
            <a:r>
              <a:rPr lang="ru-RU" sz="2800" b="1" dirty="0">
                <a:solidFill>
                  <a:srgbClr val="002060"/>
                </a:solidFill>
              </a:rPr>
              <a:t>моложе трудоспособного возраста.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-Доля экономически </a:t>
            </a:r>
            <a:r>
              <a:rPr lang="ru-RU" sz="2800" b="1" dirty="0">
                <a:solidFill>
                  <a:srgbClr val="002060"/>
                </a:solidFill>
              </a:rPr>
              <a:t>активного населения низкая.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-25% населения заняты </a:t>
            </a:r>
            <a:r>
              <a:rPr lang="ru-RU" sz="2800" b="1" dirty="0">
                <a:solidFill>
                  <a:srgbClr val="002060"/>
                </a:solidFill>
              </a:rPr>
              <a:t>в сельском хозяйстве.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-Проблема безработицы</a:t>
            </a:r>
            <a:r>
              <a:rPr lang="ru-RU" sz="2800" b="1" dirty="0">
                <a:solidFill>
                  <a:srgbClr val="002060"/>
                </a:solidFill>
              </a:rPr>
              <a:t>, уровень выше среднего по стране.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-Из-за высокого уровня безработицы </a:t>
            </a:r>
            <a:r>
              <a:rPr lang="ru-RU" sz="2800" b="1" dirty="0">
                <a:solidFill>
                  <a:srgbClr val="002060"/>
                </a:solidFill>
              </a:rPr>
              <a:t>достаточно велик показатель механического оттока населения.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1094322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5CB6010-9661-4C06-A1DB-B79161465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15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1322D7-F98A-46AC-BA53-47864936C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44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Написать сообщение о народах Кавказа.</a:t>
            </a:r>
          </a:p>
        </p:txBody>
      </p:sp>
    </p:spTree>
    <p:extLst>
      <p:ext uri="{BB962C8B-B14F-4D97-AF65-F5344CB8AC3E}">
        <p14:creationId xmlns:p14="http://schemas.microsoft.com/office/powerpoint/2010/main" val="526676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79B1095-7B1C-410C-BF52-2A7ECEF9DE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11A1C6F-8B0D-46E1-8EB6-0EDF368C0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38017D05-D4C1-408E-BB41-538DCFA0C739}"/>
              </a:ext>
            </a:extLst>
          </p:cNvPr>
          <p:cNvSpPr/>
          <p:nvPr/>
        </p:nvSpPr>
        <p:spPr>
          <a:xfrm>
            <a:off x="870439" y="413239"/>
            <a:ext cx="10577146" cy="2558562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-На небольшой территории района </a:t>
            </a:r>
            <a:r>
              <a:rPr lang="ru-RU" sz="3000" b="1" dirty="0">
                <a:solidFill>
                  <a:srgbClr val="002060"/>
                </a:solidFill>
              </a:rPr>
              <a:t>проживает более 22 млн. человек.</a:t>
            </a:r>
          </a:p>
          <a:p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-Начиная с 90-х годов ХХ век</a:t>
            </a:r>
            <a:r>
              <a:rPr lang="ru-RU" sz="3000" b="1" dirty="0">
                <a:solidFill>
                  <a:srgbClr val="002060"/>
                </a:solidFill>
              </a:rPr>
              <a:t>а, население Европейского юга увеличилось, и причины тому – высокий естественный прирост и вхождение в состав Республики Крым. </a:t>
            </a:r>
          </a:p>
        </p:txBody>
      </p:sp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D37B12-0788-49FA-9EE0-16861E5A9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AAC61BF-BBCC-4E43-A41A-59F2E4CE9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C4D3417F-7822-44C5-A16B-EFBF5C3C0EB2}"/>
              </a:ext>
            </a:extLst>
          </p:cNvPr>
          <p:cNvSpPr/>
          <p:nvPr/>
        </p:nvSpPr>
        <p:spPr>
          <a:xfrm>
            <a:off x="1084384" y="4018085"/>
            <a:ext cx="10181493" cy="2224453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-Средняя плотность </a:t>
            </a:r>
            <a:r>
              <a:rPr lang="ru-RU" sz="2800" b="1" dirty="0">
                <a:solidFill>
                  <a:srgbClr val="002060"/>
                </a:solidFill>
              </a:rPr>
              <a:t>– 53 чел/км² (одна из самых высоких в стране).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-Максимальная плотность </a:t>
            </a:r>
            <a:r>
              <a:rPr lang="ru-RU" sz="2800" b="1" dirty="0">
                <a:solidFill>
                  <a:srgbClr val="002060"/>
                </a:solidFill>
              </a:rPr>
              <a:t>в Республике Крым – 83 чел/км² и Северная Осетия – 85,8 чел/км².</a:t>
            </a:r>
          </a:p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-Доля горожан </a:t>
            </a:r>
            <a:r>
              <a:rPr lang="ru-RU" sz="2800" b="1" dirty="0">
                <a:solidFill>
                  <a:srgbClr val="002060"/>
                </a:solidFill>
              </a:rPr>
              <a:t>– 55%, в некоторых республиках 35-40%.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920E3767-82F6-488B-9F89-0D2D46B9EB17}"/>
              </a:ext>
            </a:extLst>
          </p:cNvPr>
          <p:cNvSpPr/>
          <p:nvPr/>
        </p:nvSpPr>
        <p:spPr>
          <a:xfrm>
            <a:off x="7280031" y="378069"/>
            <a:ext cx="4193931" cy="509954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Плотность населения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111181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113D15-9362-42EC-BECB-752004547E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23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6FB01A-4259-47AA-8D97-674DFBCDF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82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8041609-7B02-40DD-9D98-E9BFB0C1F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46" y="244929"/>
            <a:ext cx="8763000" cy="6368142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B3AE6226-96DB-4B68-B220-4C1AA69E6DEE}"/>
              </a:ext>
            </a:extLst>
          </p:cNvPr>
          <p:cNvSpPr/>
          <p:nvPr/>
        </p:nvSpPr>
        <p:spPr>
          <a:xfrm>
            <a:off x="7649308" y="413238"/>
            <a:ext cx="3930161" cy="501162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Этнический состав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9B98F6E1-773A-4EDE-A6FE-6211E072DD30}"/>
              </a:ext>
            </a:extLst>
          </p:cNvPr>
          <p:cNvSpPr/>
          <p:nvPr/>
        </p:nvSpPr>
        <p:spPr>
          <a:xfrm>
            <a:off x="105508" y="4809393"/>
            <a:ext cx="8510953" cy="194310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проживает множество народов</a:t>
            </a:r>
            <a:r>
              <a:rPr lang="ru-RU" sz="3200" b="1" dirty="0">
                <a:solidFill>
                  <a:srgbClr val="002060"/>
                </a:solidFill>
              </a:rPr>
              <a:t>, говорящих на разных языках и обладающих своеобразными традициями и культурой.</a:t>
            </a:r>
          </a:p>
        </p:txBody>
      </p:sp>
    </p:spTree>
    <p:extLst>
      <p:ext uri="{BB962C8B-B14F-4D97-AF65-F5344CB8AC3E}">
        <p14:creationId xmlns:p14="http://schemas.microsoft.com/office/powerpoint/2010/main" val="2230424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E73673-26CE-43ED-9D1C-4BEFEC3265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" y="0"/>
            <a:ext cx="12184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650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6172</TotalTime>
  <Words>263</Words>
  <Application>Microsoft Office PowerPoint</Application>
  <PresentationFormat>Произвольный</PresentationFormat>
  <Paragraphs>25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Юг европейской части России.  Особенности населения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</vt:lpstr>
    </vt:vector>
  </TitlesOfParts>
  <Company>МАОУ ДО ЦРТДиЮ Каменского района Пензенской области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«География»</dc:title>
  <dc:subject>География</dc:subject>
  <dc:creator>Viktoriya Polshkova</dc:creator>
  <cp:keywords>география</cp:keywords>
  <cp:lastModifiedBy>Пользователь Windows</cp:lastModifiedBy>
  <cp:revision>252</cp:revision>
  <dcterms:created xsi:type="dcterms:W3CDTF">2018-02-25T15:29:25Z</dcterms:created>
  <dcterms:modified xsi:type="dcterms:W3CDTF">2025-03-03T06:47:44Z</dcterms:modified>
  <cp:category>География;Страны</cp:category>
</cp:coreProperties>
</file>