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86" r:id="rId4"/>
    <p:sldId id="299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9" r:id="rId13"/>
    <p:sldId id="308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271" r:id="rId29"/>
    <p:sldId id="296" r:id="rId30"/>
    <p:sldId id="29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9800-5DDB-4535-90F1-68CD967BCB6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B3BA-9CC4-4EAF-9F9E-AAFA148C3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70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9800-5DDB-4535-90F1-68CD967BCB6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B3BA-9CC4-4EAF-9F9E-AAFA148C3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725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9800-5DDB-4535-90F1-68CD967BCB6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B3BA-9CC4-4EAF-9F9E-AAFA148C3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477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9800-5DDB-4535-90F1-68CD967BCB6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B3BA-9CC4-4EAF-9F9E-AAFA148C3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04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9800-5DDB-4535-90F1-68CD967BCB6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B3BA-9CC4-4EAF-9F9E-AAFA148C3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840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9800-5DDB-4535-90F1-68CD967BCB6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B3BA-9CC4-4EAF-9F9E-AAFA148C3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850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9800-5DDB-4535-90F1-68CD967BCB6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B3BA-9CC4-4EAF-9F9E-AAFA148C3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705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9800-5DDB-4535-90F1-68CD967BCB6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B3BA-9CC4-4EAF-9F9E-AAFA148C3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71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9800-5DDB-4535-90F1-68CD967BCB6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B3BA-9CC4-4EAF-9F9E-AAFA148C3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7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9800-5DDB-4535-90F1-68CD967BCB6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B3BA-9CC4-4EAF-9F9E-AAFA148C3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442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A9800-5DDB-4535-90F1-68CD967BCB6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B3BA-9CC4-4EAF-9F9E-AAFA148C3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139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A9800-5DDB-4535-90F1-68CD967BCB6F}" type="datetimeFigureOut">
              <a:rPr lang="ru-RU" smtClean="0"/>
              <a:t>17.08.2022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9B3BA-9CC4-4EAF-9F9E-AAFA148C3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8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Модуль 2 </a:t>
            </a:r>
            <a:br>
              <a:rPr lang="ru-RU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Основы педагогической профессии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10 класс</a:t>
            </a:r>
          </a:p>
          <a:p>
            <a:r>
              <a:rPr lang="ru-RU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Урок 11  </a:t>
            </a:r>
          </a:p>
        </p:txBody>
      </p:sp>
    </p:spTree>
    <p:extLst>
      <p:ext uri="{BB962C8B-B14F-4D97-AF65-F5344CB8AC3E}">
        <p14:creationId xmlns:p14="http://schemas.microsoft.com/office/powerpoint/2010/main" val="275919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Художественный образ педагога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2080" y="1600200"/>
            <a:ext cx="33947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В.Г. Распутин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«Уроки французского». </a:t>
            </a:r>
          </a:p>
          <a:p>
            <a:pPr marL="0" indent="0">
              <a:buNone/>
            </a:pP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Лидия Михайловна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463DFEC-6FBE-0C57-8F49-7FAC90091A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55529" t="23605" r="2475" b="5780"/>
          <a:stretch/>
        </p:blipFill>
        <p:spPr>
          <a:xfrm>
            <a:off x="971600" y="1379203"/>
            <a:ext cx="3250704" cy="409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39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Художественный образ педагога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Алексей Иванов «Учитель глобус пропил»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Бывший работник НИИ Виктор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Служкин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51DCB3F-2CB6-F33E-B68F-B1E725A3CF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39552" y="1964668"/>
            <a:ext cx="4391623" cy="292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24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Художественный образ педагога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2080" y="1600200"/>
            <a:ext cx="33947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Б. Васильев «Завтра была война» 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школы и учитель географии Николай Григорьевич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44960A5-6D2B-25E8-A626-13769A0D8C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1560" y="1721688"/>
            <a:ext cx="4402832" cy="322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77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Художественный образ педагога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К. Паустовский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«Вода из реки Лимпопо»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Черпунов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2782C94-464E-F45D-5EDD-4355FD22FF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49820" b="66413"/>
          <a:stretch/>
        </p:blipFill>
        <p:spPr>
          <a:xfrm>
            <a:off x="179512" y="2060848"/>
            <a:ext cx="4654558" cy="20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83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Художественный образ педагога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Альберт Лиханов «Благие намерения»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Георгиевна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4601C63-7142-151F-EA1A-BA135D33A5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55169" b="26297"/>
          <a:stretch/>
        </p:blipFill>
        <p:spPr>
          <a:xfrm>
            <a:off x="971600" y="1438936"/>
            <a:ext cx="3466728" cy="427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92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Художественный образ педагога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В.Быков</a:t>
            </a: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«Обелиск»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учитель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Алесь Иванович Мороз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3A7D833-3393-2746-CDDA-9A1CBA658D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9793" t="51995" r="1060" b="3703"/>
          <a:stretch/>
        </p:blipFill>
        <p:spPr>
          <a:xfrm>
            <a:off x="971601" y="1299388"/>
            <a:ext cx="3384375" cy="385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12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Художественный образ педагога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Астафьева «Фотография, на которой меня нет»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6CFC5E2-969E-D6A9-553C-CBAFBDE307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1560" y="1692276"/>
            <a:ext cx="4402832" cy="329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54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Образ педагога в кинематографе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«Доживем до понедельника»  (1968 г.)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Илья Семёнович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AA4B370-F056-2220-2FE9-02876DAA3E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2064174"/>
            <a:ext cx="4474840" cy="272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93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Образ педагога в кинематографе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«Простые истины» (1999-2003)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люди со своими проблемами, достоинствами и недостатками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2DF0370-D470-5276-9A80-901E3AA553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3568" y="1948180"/>
            <a:ext cx="4038600" cy="29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26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Образ педагога в кинематографе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«Розыгрыш» (2008 г.)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Мария Васильевна, классный руководитель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52081DC-64B6-2486-7AC7-421A64EA9A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" t="13952" r="-654"/>
          <a:stretch/>
        </p:blipFill>
        <p:spPr>
          <a:xfrm>
            <a:off x="1134211" y="1481213"/>
            <a:ext cx="343778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87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Тема: Художественный образ педагога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72200"/>
            <a:ext cx="8229600" cy="4525963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педагогической профессией через художественный образ.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Те, у которых мы учимся,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называются нашими учителями,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не всякий, кто учит нас, заслуживает это имя.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 Гете</a:t>
            </a:r>
          </a:p>
        </p:txBody>
      </p:sp>
    </p:spTree>
    <p:extLst>
      <p:ext uri="{BB962C8B-B14F-4D97-AF65-F5344CB8AC3E}">
        <p14:creationId xmlns:p14="http://schemas.microsoft.com/office/powerpoint/2010/main" val="1729081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Образ педагога в кинематографе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«Ученик» (2016 г.)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Львовна, 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биологии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13BA404-C191-EDF6-DAFB-6768F3AE71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2517507"/>
            <a:ext cx="4038600" cy="269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76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Образ педагога в кинематографе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«Училка» (2018 г.)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учительница истории с сорокалетним стажем Алла Николаевна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DA12B69-1EDA-6D9B-9B8E-B3283C9A9C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05136" y="1600200"/>
            <a:ext cx="3917032" cy="39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64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Образ педагога в кинематографе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«Сложноподчиненное» (2019 г.)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Загадочный учитель Евгений Алексеевич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FD67FEF-EC50-5274-22BC-E21687BC22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54731" y="1988840"/>
            <a:ext cx="4383197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07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Образ педагога в кинематографе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«Большой» (2017 г.) 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преподавательница балета Белецкая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654C45B-570E-7B39-A89C-E3D26DC496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2406" y="1196752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01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Образ педагога в зарубежном кинематографе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«Умница Уилл Хантинг» (1997 г.)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Джеральд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Ламбо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A2CCD7B-3630-B76E-3C6C-ADEF34264F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8233" y="2060848"/>
            <a:ext cx="435248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29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Образ педагога в зарубежном кинематографе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«Заплати другому»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(2000 г.) </a:t>
            </a:r>
          </a:p>
          <a:p>
            <a:pPr marL="0" indent="0">
              <a:buNone/>
            </a:pP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учитель обществоведения Юджин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Симонет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2E28EA2-F862-19E4-25EC-9FB4FF84FB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3244" y="1772816"/>
            <a:ext cx="4608512" cy="289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17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Образ педагога в зарубежном кинематографе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«Матильда» (1996г.)</a:t>
            </a:r>
          </a:p>
          <a:p>
            <a:pPr marL="0" indent="0">
              <a:buNone/>
            </a:pP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Ханни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F922D8D-B292-016B-4023-A1D4E6A24B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33400" y="1914525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18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Образ педагога в зарубежном кинематографе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«Музыка сердца»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(1999) г.</a:t>
            </a:r>
          </a:p>
          <a:p>
            <a:pPr marL="0" indent="0">
              <a:buNone/>
            </a:pP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Роберта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79F9AD9-6421-8C92-0B99-60337A1EB4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95536" y="1988840"/>
            <a:ext cx="4590630" cy="243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32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Rectangle 257"/>
          <p:cNvSpPr>
            <a:spLocks noChangeArrowheads="1"/>
          </p:cNvSpPr>
          <p:nvPr/>
        </p:nvSpPr>
        <p:spPr bwMode="gray">
          <a:xfrm rot="3419336">
            <a:off x="182712" y="1454488"/>
            <a:ext cx="495732" cy="53780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21" name="Text Box 255"/>
          <p:cNvSpPr txBox="1">
            <a:spLocks noChangeArrowheads="1"/>
          </p:cNvSpPr>
          <p:nvPr/>
        </p:nvSpPr>
        <p:spPr bwMode="gray">
          <a:xfrm>
            <a:off x="2423120" y="44127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43" name="Rectangle 261"/>
          <p:cNvSpPr>
            <a:spLocks noChangeArrowheads="1"/>
          </p:cNvSpPr>
          <p:nvPr/>
        </p:nvSpPr>
        <p:spPr bwMode="gray">
          <a:xfrm rot="3419336">
            <a:off x="170951" y="3655811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4" name="Text Box 262"/>
          <p:cNvSpPr txBox="1">
            <a:spLocks noChangeArrowheads="1"/>
          </p:cNvSpPr>
          <p:nvPr/>
        </p:nvSpPr>
        <p:spPr bwMode="gray">
          <a:xfrm>
            <a:off x="2423120" y="27363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46" name="Rectangle 264"/>
          <p:cNvSpPr>
            <a:spLocks noChangeArrowheads="1"/>
          </p:cNvSpPr>
          <p:nvPr/>
        </p:nvSpPr>
        <p:spPr bwMode="gray">
          <a:xfrm rot="3419336">
            <a:off x="168180" y="5072836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7" name="Text Box 265"/>
          <p:cNvSpPr txBox="1">
            <a:spLocks noChangeArrowheads="1"/>
          </p:cNvSpPr>
          <p:nvPr/>
        </p:nvSpPr>
        <p:spPr bwMode="gray">
          <a:xfrm>
            <a:off x="2423120" y="35745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50" name="Text Box 268"/>
          <p:cNvSpPr txBox="1">
            <a:spLocks noChangeArrowheads="1"/>
          </p:cNvSpPr>
          <p:nvPr/>
        </p:nvSpPr>
        <p:spPr bwMode="gray">
          <a:xfrm>
            <a:off x="2423120" y="527320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27" name="Text Box 259"/>
          <p:cNvSpPr txBox="1">
            <a:spLocks noChangeArrowheads="1"/>
          </p:cNvSpPr>
          <p:nvPr/>
        </p:nvSpPr>
        <p:spPr bwMode="gray">
          <a:xfrm>
            <a:off x="330391" y="145644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28" name="Text Box 259"/>
          <p:cNvSpPr txBox="1">
            <a:spLocks noChangeArrowheads="1"/>
          </p:cNvSpPr>
          <p:nvPr/>
        </p:nvSpPr>
        <p:spPr bwMode="gray">
          <a:xfrm>
            <a:off x="307059" y="3618215"/>
            <a:ext cx="3561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dirty="0">
                <a:solidFill>
                  <a:srgbClr val="FFFFFF"/>
                </a:solidFill>
                <a:latin typeface="Arial" charset="0"/>
              </a:rPr>
              <a:t>2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Text Box 259"/>
          <p:cNvSpPr txBox="1">
            <a:spLocks noChangeArrowheads="1"/>
          </p:cNvSpPr>
          <p:nvPr/>
        </p:nvSpPr>
        <p:spPr bwMode="gray">
          <a:xfrm>
            <a:off x="328217" y="5048299"/>
            <a:ext cx="3561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dirty="0">
                <a:solidFill>
                  <a:srgbClr val="FFFFFF"/>
                </a:solidFill>
                <a:latin typeface="Arial" charset="0"/>
              </a:rPr>
              <a:t>3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Line 256"/>
          <p:cNvSpPr>
            <a:spLocks noChangeShapeType="1"/>
          </p:cNvSpPr>
          <p:nvPr/>
        </p:nvSpPr>
        <p:spPr bwMode="gray">
          <a:xfrm>
            <a:off x="498470" y="6597352"/>
            <a:ext cx="8147059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Line 256"/>
          <p:cNvSpPr>
            <a:spLocks noChangeShapeType="1"/>
          </p:cNvSpPr>
          <p:nvPr/>
        </p:nvSpPr>
        <p:spPr bwMode="gray">
          <a:xfrm flipV="1">
            <a:off x="485153" y="6209753"/>
            <a:ext cx="8080858" cy="13025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Line 256"/>
          <p:cNvSpPr>
            <a:spLocks noChangeShapeType="1"/>
          </p:cNvSpPr>
          <p:nvPr/>
        </p:nvSpPr>
        <p:spPr bwMode="gray">
          <a:xfrm>
            <a:off x="506310" y="4605279"/>
            <a:ext cx="8080857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Line 256"/>
          <p:cNvSpPr>
            <a:spLocks noChangeShapeType="1"/>
          </p:cNvSpPr>
          <p:nvPr/>
        </p:nvSpPr>
        <p:spPr bwMode="gray">
          <a:xfrm>
            <a:off x="506310" y="3308701"/>
            <a:ext cx="8080859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9" name="Text Box 258"/>
          <p:cNvSpPr txBox="1">
            <a:spLocks noChangeArrowheads="1"/>
          </p:cNvSpPr>
          <p:nvPr/>
        </p:nvSpPr>
        <p:spPr bwMode="gray">
          <a:xfrm>
            <a:off x="950003" y="961192"/>
            <a:ext cx="7430650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24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Настоящий Учитель всегда должен соответствовать требованиям, которые ему предъявляет время, оставаясь при этом человеком высоконравственным, творческим, с неординарным мышлением, способным принимать быстрые решения и не пугающимся трудностей.</a:t>
            </a:r>
          </a:p>
        </p:txBody>
      </p:sp>
      <p:sp>
        <p:nvSpPr>
          <p:cNvPr id="60" name="Text Box 258"/>
          <p:cNvSpPr txBox="1">
            <a:spLocks noChangeArrowheads="1"/>
          </p:cNvSpPr>
          <p:nvPr/>
        </p:nvSpPr>
        <p:spPr bwMode="gray">
          <a:xfrm>
            <a:off x="958027" y="3308701"/>
            <a:ext cx="743065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24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Для настоящего учителя бездушие и жестокость противоестественны. Ведь учитель формирует души людей, учит доброте и неравнодушию к окружающим.</a:t>
            </a:r>
            <a:endParaRPr lang="en-US" sz="24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0782" y="172645"/>
            <a:ext cx="8229600" cy="101297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ВЫВОДЫ: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659637-58D8-1F6B-C933-963D57F5CB2D}"/>
              </a:ext>
            </a:extLst>
          </p:cNvPr>
          <p:cNvSpPr txBox="1"/>
          <p:nvPr/>
        </p:nvSpPr>
        <p:spPr>
          <a:xfrm>
            <a:off x="975641" y="4605279"/>
            <a:ext cx="74209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Хороший преподаватель ценится не только за знание своего предмета, но и за умение качественно объяснить его ребенку, а главное, заинтересовать им. В педагоге важны его харизма и человеческие качества.</a:t>
            </a:r>
          </a:p>
        </p:txBody>
      </p:sp>
    </p:spTree>
    <p:extLst>
      <p:ext uri="{BB962C8B-B14F-4D97-AF65-F5344CB8AC3E}">
        <p14:creationId xmlns:p14="http://schemas.microsoft.com/office/powerpoint/2010/main" val="33493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211EA-6710-0626-6DC4-5BC25C3E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96863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900F96-129D-3F3B-F55E-B4A724773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66018"/>
            <a:ext cx="856895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Поразмышляйте и напишите эссе на тему: «Каким я хочу видеть педагога».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EED94D-D708-321E-CA85-38C8FA970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937" y="2399856"/>
            <a:ext cx="3292125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13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075240" cy="72008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Задачи урока: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704" y="1166018"/>
            <a:ext cx="8568952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Познакомиться с художественным образом педагога.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Рассмотреть образ педагога в кинематографе.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Познакомиться с образом педагога в зарубежном кинематографе.</a:t>
            </a:r>
          </a:p>
        </p:txBody>
      </p:sp>
    </p:spTree>
    <p:extLst>
      <p:ext uri="{BB962C8B-B14F-4D97-AF65-F5344CB8AC3E}">
        <p14:creationId xmlns:p14="http://schemas.microsoft.com/office/powerpoint/2010/main" val="3116735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211EA-6710-0626-6DC4-5BC25C3E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96863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900F96-129D-3F3B-F55E-B4A724773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166018"/>
            <a:ext cx="856895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Заполнить анкету-рефлексия. Если на утверждение пока не можете сказать «да», пересмотрите лекцию еще раз.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9A31865-7F4F-8B5B-8A79-23E960D02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540489"/>
              </p:ext>
            </p:extLst>
          </p:nvPr>
        </p:nvGraphicFramePr>
        <p:xfrm>
          <a:off x="971600" y="2307801"/>
          <a:ext cx="7488832" cy="3130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8059">
                  <a:extLst>
                    <a:ext uri="{9D8B030D-6E8A-4147-A177-3AD203B41FA5}">
                      <a16:colId xmlns:a16="http://schemas.microsoft.com/office/drawing/2014/main" val="1092709766"/>
                    </a:ext>
                  </a:extLst>
                </a:gridCol>
                <a:gridCol w="5664906">
                  <a:extLst>
                    <a:ext uri="{9D8B030D-6E8A-4147-A177-3AD203B41FA5}">
                      <a16:colId xmlns:a16="http://schemas.microsoft.com/office/drawing/2014/main" val="3644113085"/>
                    </a:ext>
                  </a:extLst>
                </a:gridCol>
                <a:gridCol w="855867">
                  <a:extLst>
                    <a:ext uri="{9D8B030D-6E8A-4147-A177-3AD203B41FA5}">
                      <a16:colId xmlns:a16="http://schemas.microsoft.com/office/drawing/2014/main" val="4224678706"/>
                    </a:ext>
                  </a:extLst>
                </a:gridCol>
              </a:tblGrid>
              <a:tr h="7082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9747777"/>
                  </a:ext>
                </a:extLst>
              </a:tr>
              <a:tr h="708203"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познакомился с образом педагога в литературных произведениях.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9614771"/>
                  </a:ext>
                </a:extLst>
              </a:tr>
              <a:tr h="708203"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познакомился с образом педагога в российском кинематографе.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3464252"/>
                  </a:ext>
                </a:extLst>
              </a:tr>
              <a:tr h="708203"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познакомился с образом педагога в зарубежном кинематографе.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2555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696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075240" cy="72008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Художественный образ педагога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704" y="1166018"/>
            <a:ext cx="8322096" cy="45259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 объявлен в России Годом педагога, учителя и наставника — это показатель того, что фигура учителя снова становится знаковой в российском обществе.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441721-A1DF-FB41-D2B2-6D0B0101E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091955"/>
            <a:ext cx="5394176" cy="289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86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Художественный образ педагога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2080" y="1196752"/>
            <a:ext cx="3394720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Книга: </a:t>
            </a:r>
          </a:p>
          <a:p>
            <a:pPr marL="0" indent="0">
              <a:buNone/>
            </a:pP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Д.И.Фонвизин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«Недоросль»</a:t>
            </a:r>
          </a:p>
          <a:p>
            <a:pPr marL="0" indent="0">
              <a:buNone/>
            </a:pP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Учителя: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отставной солдат Цыфиркина, ставший учителем арифметики,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семинарист-недоучка Кутейкина,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кучер Адам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Адамыч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Вральман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888417-605A-F3CB-63D3-0D616BF2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60" y="1686731"/>
            <a:ext cx="4702354" cy="320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54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Художественный образ педагога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D8D8350-9373-EBD9-30EA-3DA61488AC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74001" b="660"/>
          <a:stretch/>
        </p:blipFill>
        <p:spPr>
          <a:xfrm>
            <a:off x="1187624" y="1230192"/>
            <a:ext cx="3600400" cy="4957042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2080" y="1600200"/>
            <a:ext cx="33947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Книга: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А.С.Пушкин</a:t>
            </a: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«Капитанская дочка»</a:t>
            </a:r>
          </a:p>
          <a:p>
            <a:pPr marL="0" indent="0">
              <a:buNone/>
            </a:pPr>
            <a:endParaRPr lang="ru-RU" sz="2400" u="sng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преподаватель-самозванец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Бопре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380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Художественный образ педагога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2080" y="1600200"/>
            <a:ext cx="33947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А.П. Чехов «Человек в футляре»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консерватор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Беликов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239967A-9A52-98B7-6DAA-DCA12EBF94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95536" y="1988840"/>
            <a:ext cx="4704583" cy="264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23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Художественный образ педагога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2080" y="1600200"/>
            <a:ext cx="33947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Б. Васильев «Завтра была война» 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завуч 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Андроновна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Валендра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08E8430-9008-49FB-A03E-30812D2A66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7188" y="1844825"/>
            <a:ext cx="473652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8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Художественный образ педагога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13E6679-5034-0EF0-AE39-897FF8E16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2080" y="1600200"/>
            <a:ext cx="339472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Книга: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Л.Н. Толстой «Детство» </a:t>
            </a:r>
          </a:p>
          <a:p>
            <a:pPr marL="0" indent="0">
              <a:buNone/>
            </a:pP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учитель-немец </a:t>
            </a:r>
          </a:p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Карл Иванович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A88E103-BB24-7B03-F261-F5261088E8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1692276"/>
            <a:ext cx="4690865" cy="33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545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750</Words>
  <Application>Microsoft Office PowerPoint</Application>
  <PresentationFormat>Экран (4:3)</PresentationFormat>
  <Paragraphs>191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Тема Office</vt:lpstr>
      <vt:lpstr>Модуль 2  Основы педагогической профессии</vt:lpstr>
      <vt:lpstr>Тема: Художественный образ педагога</vt:lpstr>
      <vt:lpstr>Задачи урока:</vt:lpstr>
      <vt:lpstr>Художественный образ педагога</vt:lpstr>
      <vt:lpstr>Художественный образ педагога</vt:lpstr>
      <vt:lpstr>Художественный образ педагога</vt:lpstr>
      <vt:lpstr>Художественный образ педагога</vt:lpstr>
      <vt:lpstr>Художественный образ педагога</vt:lpstr>
      <vt:lpstr>Художественный образ педагога</vt:lpstr>
      <vt:lpstr>Художественный образ педагога</vt:lpstr>
      <vt:lpstr>Художественный образ педагога</vt:lpstr>
      <vt:lpstr>Художественный образ педагога</vt:lpstr>
      <vt:lpstr>Художественный образ педагога</vt:lpstr>
      <vt:lpstr>Художественный образ педагога</vt:lpstr>
      <vt:lpstr>Художественный образ педагога</vt:lpstr>
      <vt:lpstr>Художественный образ педагога</vt:lpstr>
      <vt:lpstr>Образ педагога в кинематографе</vt:lpstr>
      <vt:lpstr>Образ педагога в кинематографе</vt:lpstr>
      <vt:lpstr>Образ педагога в кинематографе</vt:lpstr>
      <vt:lpstr>Образ педагога в кинематографе</vt:lpstr>
      <vt:lpstr>Образ педагога в кинематографе</vt:lpstr>
      <vt:lpstr>Образ педагога в кинематографе</vt:lpstr>
      <vt:lpstr>Образ педагога в кинематографе</vt:lpstr>
      <vt:lpstr>Образ педагога в зарубежном кинематографе</vt:lpstr>
      <vt:lpstr>Образ педагога в зарубежном кинематографе</vt:lpstr>
      <vt:lpstr>Образ педагога в зарубежном кинематографе</vt:lpstr>
      <vt:lpstr>Образ педагога в зарубежном кинематографе</vt:lpstr>
      <vt:lpstr>ВЫВОДЫ: </vt:lpstr>
      <vt:lpstr>Практикум</vt:lpstr>
      <vt:lpstr>Практикум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pedcol_prdir</dc:creator>
  <cp:lastModifiedBy>vivobook3</cp:lastModifiedBy>
  <cp:revision>100</cp:revision>
  <dcterms:created xsi:type="dcterms:W3CDTF">2022-07-22T10:07:24Z</dcterms:created>
  <dcterms:modified xsi:type="dcterms:W3CDTF">2022-08-17T11:54:12Z</dcterms:modified>
</cp:coreProperties>
</file>