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98" r:id="rId3"/>
    <p:sldId id="288" r:id="rId4"/>
    <p:sldId id="259" r:id="rId5"/>
    <p:sldId id="266" r:id="rId6"/>
    <p:sldId id="293" r:id="rId7"/>
    <p:sldId id="306" r:id="rId8"/>
    <p:sldId id="305" r:id="rId9"/>
    <p:sldId id="302" r:id="rId10"/>
    <p:sldId id="300" r:id="rId11"/>
    <p:sldId id="299" r:id="rId12"/>
    <p:sldId id="295" r:id="rId13"/>
    <p:sldId id="261" r:id="rId14"/>
    <p:sldId id="262" r:id="rId15"/>
    <p:sldId id="291" r:id="rId16"/>
    <p:sldId id="269" r:id="rId17"/>
    <p:sldId id="303" r:id="rId18"/>
    <p:sldId id="290" r:id="rId19"/>
    <p:sldId id="307" r:id="rId20"/>
    <p:sldId id="304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7T20:00:34.205" idx="1">
    <p:pos x="2958" y="63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761A0-A5E4-464E-93E3-6956266710D4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B6EE5-E0FF-40C9-A9CD-534BFD84A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16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B6EE5-E0FF-40C9-A9CD-534BFD84A4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52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9344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9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15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1922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10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77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81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74415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971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62413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34758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09459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15483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51806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41994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76378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74223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4A193D-3BDC-43F8-A0DE-4F9EBD3DD5A4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B0C7-ED6E-4C94-8D25-DBDE120C9A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805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62-%D1%8F_%D0%B0%D1%80%D0%BC%D0%B8%D1%8F" TargetMode="Externa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400538B-4D2B-42DE-8A4C-F0A9A554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096" y="884594"/>
            <a:ext cx="7389464" cy="487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71600" y="1196752"/>
            <a:ext cx="707846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Сталинградская битва</a:t>
            </a:r>
          </a:p>
        </p:txBody>
      </p:sp>
      <p:sp>
        <p:nvSpPr>
          <p:cNvPr id="9" name="Прямоугольник 8"/>
          <p:cNvSpPr/>
          <p:nvPr/>
        </p:nvSpPr>
        <p:spPr>
          <a:xfrm rot="20776977">
            <a:off x="297119" y="3316901"/>
            <a:ext cx="371135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1200000" lon="1200000" rev="1200000"/>
              </a:camera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 дней</a:t>
            </a:r>
          </a:p>
        </p:txBody>
      </p:sp>
      <p:sp>
        <p:nvSpPr>
          <p:cNvPr id="10" name="Прямоугольник 9"/>
          <p:cNvSpPr/>
          <p:nvPr/>
        </p:nvSpPr>
        <p:spPr>
          <a:xfrm rot="944206">
            <a:off x="4546046" y="3348080"/>
            <a:ext cx="3857620" cy="830997"/>
          </a:xfrm>
          <a:prstGeom prst="rect">
            <a:avLst/>
          </a:prstGeom>
          <a:noFill/>
          <a:scene3d>
            <a:camera prst="orthographicFront">
              <a:rot lat="1213837" lon="1593113" rev="248320"/>
            </a:camera>
            <a:lightRig rig="threePt" dir="t"/>
          </a:scene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200 ночей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DEA0F68-41EE-42ED-8147-B68A6F425586}"/>
              </a:ext>
            </a:extLst>
          </p:cNvPr>
          <p:cNvSpPr/>
          <p:nvPr/>
        </p:nvSpPr>
        <p:spPr>
          <a:xfrm>
            <a:off x="251520" y="188641"/>
            <a:ext cx="8064896" cy="7107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«Муниципальное дошкольное образовательное автономное учреждение « Детский сад №  17»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B8E7BB0-59E1-4771-A34D-BC0C50CFBD53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505651" y="4725144"/>
            <a:ext cx="4638349" cy="1461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Белова Т.А.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2D238-FF27-48BD-B277-89A713E07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35" y="3267344"/>
            <a:ext cx="8230514" cy="68009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24 августа все люди Сталинграда - это женщины, дети, старики, пошли копать  траншеи , окопы, чтобы  не прошли немецкие танки в город.</a:t>
            </a:r>
            <a:br>
              <a:rPr lang="ru-RU" dirty="0"/>
            </a:br>
            <a:endParaRPr lang="ru-RU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6D1D1841-C980-4F8F-B49F-B7FF087D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792" y="697601"/>
            <a:ext cx="3564905" cy="256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606C9803-7721-43A9-8EF3-648EAB5AE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56232" cy="24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50129"/>
      </p:ext>
    </p:extLst>
  </p:cSld>
  <p:clrMapOvr>
    <a:masterClrMapping/>
  </p:clrMapOvr>
  <p:transition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F3278E-31DD-4D30-97F7-1A32C2972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16" y="3276600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 Гитлер был  важен. Потому что в Сталинграде (Волгограде) были заводы где делали военную технику и назван он был в честь </a:t>
            </a:r>
            <a:r>
              <a:rPr lang="ru-RU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Сталина.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01CB67A5-FE52-4583-A115-D960D7DA2B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E15B17BC-5F0C-459C-B9E3-8077DBDB4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312368" cy="261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336AB5E0-0BE4-4802-8CE7-3191EA5A3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828306"/>
            <a:ext cx="3061371" cy="242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11727"/>
      </p:ext>
    </p:extLst>
  </p:cSld>
  <p:clrMapOvr>
    <a:masterClrMapping/>
  </p:clrMapOvr>
  <p:transition>
    <p:zoom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B6D50E-0257-47C0-8B28-FBA7FD7D7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012" y="709254"/>
            <a:ext cx="7848872" cy="415490"/>
          </a:xfrm>
        </p:spPr>
        <p:txBody>
          <a:bodyPr>
            <a:normAutofit fontScale="90000"/>
          </a:bodyPr>
          <a:lstStyle/>
          <a:p>
            <a:pPr algn="ctr"/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1E25256-BC85-4F42-98F2-A1C693F5F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12" y="620688"/>
            <a:ext cx="753038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72522"/>
      </p:ext>
    </p:extLst>
  </p:cSld>
  <p:clrMapOvr>
    <a:masterClrMapping/>
  </p:clrMapOvr>
  <p:transition>
    <p:zoom dir="in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309238" y="535135"/>
            <a:ext cx="3931920" cy="1071570"/>
          </a:xfrm>
        </p:spPr>
        <p:txBody>
          <a:bodyPr>
            <a:noAutofit/>
            <a:scene3d>
              <a:camera prst="orthographicFront">
                <a:rot lat="2110227" lon="1787503" rev="557751"/>
              </a:camera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ru-RU" sz="4400" dirty="0">
                <a:solidFill>
                  <a:srgbClr val="FF0000"/>
                </a:solidFill>
              </a:rPr>
              <a:t>Сентябрь  1942-го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-13609" y="841552"/>
            <a:ext cx="4495157" cy="46158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90000"/>
                  </a:schemeClr>
                </a:solidFill>
                <a:hlinkClick r:id="rId3" tooltip="62-я армия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62-я русская  армия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</a:rPr>
              <a:t>   ведёт бой в зданиях. Вот ,что осталось от домов после налётов немецких самолётов.</a:t>
            </a:r>
          </a:p>
        </p:txBody>
      </p:sp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583" y="4221088"/>
            <a:ext cx="3909452" cy="2211764"/>
          </a:xfrm>
          <a:prstGeom prst="rect">
            <a:avLst/>
          </a:prstGeom>
        </p:spPr>
      </p:pic>
      <p:pic>
        <p:nvPicPr>
          <p:cNvPr id="15" name="Рисунок 14" descr="stal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579229"/>
            <a:ext cx="3853092" cy="24295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800"/>
                            </p:stCondLst>
                            <p:childTnLst>
                              <p:par>
                                <p:cTn id="11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49771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84984"/>
            <a:ext cx="4392488" cy="3382711"/>
          </a:xfrm>
          <a:prstGeom prst="rect">
            <a:avLst/>
          </a:prstGeom>
        </p:spPr>
      </p:pic>
      <p:pic>
        <p:nvPicPr>
          <p:cNvPr id="3" name="Рисунок 2" descr="214974.JPEG">
            <a:extLst>
              <a:ext uri="{FF2B5EF4-FFF2-40B4-BE49-F238E27FC236}">
                <a16:creationId xmlns:a16="http://schemas.microsoft.com/office/drawing/2014/main" id="{00B837D8-F995-4170-A30E-2D84F294822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284984"/>
            <a:ext cx="4392488" cy="3312368"/>
          </a:xfrm>
          <a:prstGeom prst="rect">
            <a:avLst/>
          </a:prstGeom>
        </p:spPr>
      </p:pic>
      <p:pic>
        <p:nvPicPr>
          <p:cNvPr id="5" name="Рисунок 4" descr="214974.JPEG">
            <a:extLst>
              <a:ext uri="{FF2B5EF4-FFF2-40B4-BE49-F238E27FC236}">
                <a16:creationId xmlns:a16="http://schemas.microsoft.com/office/drawing/2014/main" id="{CFCB09FE-6FF6-4261-900C-BFFF749508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190305"/>
            <a:ext cx="5256584" cy="3094679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672652"/>
            <a:ext cx="4343400" cy="4655440"/>
          </a:xfrm>
        </p:spPr>
        <p:txBody>
          <a:bodyPr>
            <a:normAutofit/>
          </a:bodyPr>
          <a:lstStyle/>
          <a:p>
            <a:pPr marL="508" indent="0">
              <a:buNone/>
            </a:pPr>
            <a:endParaRPr lang="ru-RU" dirty="0"/>
          </a:p>
          <a:p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солдаты вели бой за каждую улицу, каждый завод, каждый дом, подвал или лестничный проход</a:t>
            </a:r>
            <a:r>
              <a:rPr lang="ru-RU" dirty="0"/>
              <a:t>. </a:t>
            </a:r>
          </a:p>
        </p:txBody>
      </p:sp>
      <p:pic>
        <p:nvPicPr>
          <p:cNvPr id="10" name="Рисунок 9" descr="9193541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000372"/>
            <a:ext cx="4143372" cy="3734446"/>
          </a:xfrm>
          <a:prstGeom prst="rect">
            <a:avLst/>
          </a:prstGeom>
        </p:spPr>
      </p:pic>
      <p:pic>
        <p:nvPicPr>
          <p:cNvPr id="11" name="Рисунок 10" descr="img_IHMcV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42852"/>
            <a:ext cx="3643338" cy="27146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2027490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197725-60C3-4857-9E99-18E842F6AEB8}"/>
              </a:ext>
            </a:extLst>
          </p:cNvPr>
          <p:cNvSpPr/>
          <p:nvPr/>
        </p:nvSpPr>
        <p:spPr>
          <a:xfrm>
            <a:off x="899592" y="332656"/>
            <a:ext cx="75608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27.09.1942 г. 4 русских солдата, во главе с Я. Ф. Павловым, на улице ПЕНЗЕНСКОЙ, обнаружили в четырехэтажном доме немцев, русские стали их выбивать из дома.  Выбив немцев из дома, они обнаружила там мирных жителей в подвале. Прибывшие на помощь  русские солдаты держали оборону в доме -58 дней.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892945-C54D-45E5-831C-E8DF743AC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3573016"/>
            <a:ext cx="4104456" cy="281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zoom dir="in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D894F-EFC5-4919-8892-B13D688E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0910"/>
            <a:ext cx="8352928" cy="2731008"/>
          </a:xfrm>
        </p:spPr>
        <p:txBody>
          <a:bodyPr>
            <a:normAutofit/>
          </a:bodyPr>
          <a:lstStyle/>
          <a:p>
            <a:pPr algn="ctr"/>
            <a:r>
              <a:rPr lang="ru-RU" b="0" dirty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Сталинградской битвы была возвышенность в центре города обозначалась как </a:t>
            </a:r>
            <a:r>
              <a:rPr lang="ru-RU" dirty="0">
                <a:solidFill>
                  <a:schemeClr val="tx2">
                    <a:lumMod val="9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102 или Мамаев курган.</a:t>
            </a:r>
            <a:endParaRPr lang="ru-RU" dirty="0">
              <a:solidFill>
                <a:schemeClr val="tx2">
                  <a:lumMod val="9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1D1382-E8A9-4D13-A6E1-546A1122A6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710098"/>
            <a:ext cx="7990656" cy="144016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dirty="0"/>
              <a:t>МАМАЕВ КУРГАН Сражение на Мамаевом Кургане имела важное значение: с его вершины хорошо просматривалась и простреливалась территория города, переправы через Волгу. Гитлеровцы Мамаев Курган штурмовали  его по 10-12 раз в день , но, теряя людей и технику, так и не смогли захватить  курган.</a:t>
            </a:r>
            <a:endParaRPr lang="ru-RU" sz="9600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3CBBA1-E278-4E44-883D-8946F609F6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293096"/>
            <a:ext cx="3722024" cy="20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37081"/>
      </p:ext>
    </p:extLst>
  </p:cSld>
  <p:clrMapOvr>
    <a:masterClrMapping/>
  </p:clrMapOvr>
  <p:transition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E9DBE-510D-4807-9D00-4C6D356F33F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36838"/>
            <a:ext cx="7129463" cy="18923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ноября 1942 году началось 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контрнаступление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русских, на немцев.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u="sng" dirty="0"/>
              <a:t>Контрнаступление</a:t>
            </a:r>
            <a:r>
              <a:rPr lang="ru-RU" sz="3600" b="1" dirty="0"/>
              <a:t>-</a:t>
            </a:r>
            <a:r>
              <a:rPr lang="ru-RU" sz="3600" dirty="0"/>
              <a:t>это</a:t>
            </a:r>
            <a:r>
              <a:rPr lang="ru-RU" sz="3600" dirty="0">
                <a:effectLst/>
              </a:rPr>
              <a:t>  наступление с целью разгрома врага.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F620D8EC-F5C2-4D04-A79C-4B8A85FF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032448" cy="29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FF66416-1397-40BC-BDC6-618FC21FA4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32656"/>
            <a:ext cx="4176464" cy="29459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2514589"/>
      </p:ext>
    </p:extLst>
  </p:cSld>
  <p:clrMapOvr>
    <a:masterClrMapping/>
  </p:clrMapOvr>
  <p:transition>
    <p:zoom dir="in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6715C8A-728D-4A99-84DF-589CEEBBA1F1}"/>
              </a:ext>
            </a:extLst>
          </p:cNvPr>
          <p:cNvSpPr/>
          <p:nvPr/>
        </p:nvSpPr>
        <p:spPr>
          <a:xfrm>
            <a:off x="760899" y="247834"/>
            <a:ext cx="805957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февраля 1943 года русские окружили немецкую армию и генерал Паулюс и 93 тысячи немецких солдат  сдались   в плен русским. 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февраля 1943 г.: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объявлен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трехдневный траур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6-й армии Паулюса, разгромленной под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2F660250-80DA-4839-9B34-8D3729B23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17" y="3672061"/>
            <a:ext cx="3816424" cy="291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A91BE01-4DD4-4849-B61F-D70C89F7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6735" y="3672061"/>
            <a:ext cx="4032448" cy="291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9230"/>
      </p:ext>
    </p:extLst>
  </p:cSld>
  <p:clrMapOvr>
    <a:masterClrMapping/>
  </p:clrMapOvr>
  <p:transition>
    <p:zoom dir="in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C94AB4-54EE-4B69-890C-B12CE0FB7E1D}"/>
              </a:ext>
            </a:extLst>
          </p:cNvPr>
          <p:cNvSpPr/>
          <p:nvPr/>
        </p:nvSpPr>
        <p:spPr>
          <a:xfrm>
            <a:off x="179512" y="476672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Сталинград, был назван в честь </a:t>
            </a:r>
            <a:r>
              <a:rPr lang="ru-RU" sz="3200" b="1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Иосифа Виссарионовича Сталина</a:t>
            </a:r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бывшего в то время руководителя нашего государства. Сталинград — большой город,  расположен на  берегу реки  Волги. </a:t>
            </a:r>
          </a:p>
          <a:p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это город Волгоград.</a:t>
            </a:r>
          </a:p>
          <a:p>
            <a:r>
              <a:rPr lang="ru-RU" sz="32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 сейчас          Сталинград 1940 год.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1D8DDB5E-655C-4F21-AD83-E6C1A3E93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7" y="3523660"/>
            <a:ext cx="3816425" cy="31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29728525-8905-4BE9-8AE5-B6122152D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3523660"/>
            <a:ext cx="4541205" cy="31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21835"/>
      </p:ext>
    </p:extLst>
  </p:cSld>
  <p:clrMapOvr>
    <a:masterClrMapping/>
  </p:clrMapOvr>
  <p:transition>
    <p:zoom dir="in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4715754-B6C0-4954-AEB3-6F785EFCD460}"/>
              </a:ext>
            </a:extLst>
          </p:cNvPr>
          <p:cNvSpPr/>
          <p:nvPr/>
        </p:nvSpPr>
        <p:spPr>
          <a:xfrm>
            <a:off x="323528" y="548680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курган известен , как памятник  воздвигнутый в память о погибших. В Сталинградской битве.</a:t>
            </a:r>
          </a:p>
        </p:txBody>
      </p:sp>
      <p:pic>
        <p:nvPicPr>
          <p:cNvPr id="15364" name="Picture 4" descr="почему мамаев называется мамаевым курганом">
            <a:extLst>
              <a:ext uri="{FF2B5EF4-FFF2-40B4-BE49-F238E27FC236}">
                <a16:creationId xmlns:a16="http://schemas.microsoft.com/office/drawing/2014/main" id="{889D4192-DF1A-4B97-BEA3-050B1AFF4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5472608" cy="389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134921"/>
      </p:ext>
    </p:extLst>
  </p:cSld>
  <p:clrMapOvr>
    <a:masterClrMapping/>
  </p:clrMapOvr>
  <p:transition>
    <p:zoom dir="in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85786" y="1357298"/>
            <a:ext cx="6072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 </a:t>
            </a:r>
          </a:p>
        </p:txBody>
      </p:sp>
      <p:pic>
        <p:nvPicPr>
          <p:cNvPr id="10" name="Рисунок 9" descr="stalingradskaya-bitva_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140" y="4429132"/>
            <a:ext cx="2088000" cy="208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15B1B58-B6A2-4A8F-A1FB-BD35EC784862}"/>
              </a:ext>
            </a:extLst>
          </p:cNvPr>
          <p:cNvSpPr/>
          <p:nvPr/>
        </p:nvSpPr>
        <p:spPr>
          <a:xfrm>
            <a:off x="482649" y="1942073"/>
            <a:ext cx="6678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BB3242-6162-40E6-B536-EC2367FF5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293" y="315716"/>
            <a:ext cx="8653414" cy="62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2775" y="188913"/>
            <a:ext cx="8531225" cy="4722812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Сталинградская  битва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одна из крупнейших битв Второй Мировой войны. Она продолжалась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дней.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Сталинградской битве было убито русских и немцев около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млн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солдат и офицеров, 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2тыс.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 ,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тыс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минометов, около </a:t>
            </a:r>
            <a:r>
              <a:rPr lang="ru-RU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тыс.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самолетов.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F2F39-CDD1-40B4-812A-9EAF98C15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666" y="88024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Сталинград Гитлер послал 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6 -армию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командованием немецкого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генерала Паулюса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D9E45021-4F87-4E1F-8249-83C0F253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2023244"/>
            <a:ext cx="6594301" cy="438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 dir="in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1195374"/>
          </a:xfrm>
        </p:spPr>
        <p:txBody>
          <a:bodyPr>
            <a:noAutofit/>
            <a:scene3d>
              <a:camera prst="orthographicFront">
                <a:rot lat="893944" lon="19561663" rev="20595460"/>
              </a:camera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algn="ctr"/>
            <a:r>
              <a:rPr lang="ru-RU" sz="5400" dirty="0">
                <a:solidFill>
                  <a:srgbClr val="FF0000"/>
                </a:solidFill>
              </a:rPr>
              <a:t>1942-й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99065" y="902486"/>
            <a:ext cx="4772028" cy="5190809"/>
          </a:xfrm>
        </p:spPr>
        <p:txBody>
          <a:bodyPr>
            <a:normAutofit fontScale="25000" lnSpcReduction="20000"/>
          </a:bodyPr>
          <a:lstStyle/>
          <a:p>
            <a:r>
              <a:rPr lang="ru-RU" dirty="0"/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проживало около 400 тысяч человек. </a:t>
            </a: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августа 1942 года из Сталинграда было эвакуировано около 100 тысяч человек, но многие не успели эвакуироваться, </a:t>
            </a:r>
          </a:p>
          <a:p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августа немецкие самолёты стали сильно бомбить город. Было убито </a:t>
            </a:r>
            <a:r>
              <a:rPr lang="ru-RU" sz="9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40 тысяч человек, много домов  города были разрушены. </a:t>
            </a:r>
          </a:p>
          <a:p>
            <a:endParaRPr lang="ru-RU" sz="9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августа 1942 г. немецкие танки ворвались в Сталинград. Сталин   отдал приказ всеми силами удерживать город.</a:t>
            </a:r>
          </a:p>
        </p:txBody>
      </p:sp>
      <p:pic>
        <p:nvPicPr>
          <p:cNvPr id="6" name="Рисунок 5" descr="post-3-12649530585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1426368"/>
            <a:ext cx="4024304" cy="4005264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FFA670-ECDA-4FD2-8DBB-FB52FEB82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286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Сталин издал приказ  №227, кто отступит или сдастся в плен немцам, будет расстрелян.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Ни шагу назад».</a:t>
            </a:r>
          </a:p>
        </p:txBody>
      </p:sp>
    </p:spTree>
    <p:extLst>
      <p:ext uri="{BB962C8B-B14F-4D97-AF65-F5344CB8AC3E}">
        <p14:creationId xmlns:p14="http://schemas.microsoft.com/office/powerpoint/2010/main" val="1173142601"/>
      </p:ext>
    </p:extLst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13BEA-792C-4881-801F-3030E280229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13100"/>
            <a:ext cx="7881938" cy="27305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Эвакуация</a:t>
            </a:r>
            <a:r>
              <a:rPr lang="ru-RU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вывоз  людей, или материальных и культурных ценностей </a:t>
            </a:r>
            <a:r>
              <a:rPr lang="ru-RU" sz="44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зоны бедствия. </a:t>
            </a:r>
            <a:r>
              <a:rPr lang="ru-RU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 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эвакуации</a:t>
            </a:r>
            <a:r>
              <a:rPr lang="ru-RU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разные чрезвычайные ситуации: (ЧС)это-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аварии, пожары, природные катастрофы,  заболевания(</a:t>
            </a:r>
            <a:r>
              <a:rPr lang="ru-RU" sz="4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ковид,чума</a:t>
            </a:r>
            <a:r>
              <a:rPr lang="ru-RU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44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война</a:t>
            </a:r>
            <a:r>
              <a:rPr lang="ru-RU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3646005" cy="22587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125461"/>
            <a:ext cx="3677226" cy="20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02411"/>
      </p:ext>
    </p:extLst>
  </p:cSld>
  <p:clrMapOvr>
    <a:masterClrMapping/>
  </p:clrMapOvr>
  <p:transition>
    <p:zoom dir="in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Эвакуация детей женщин проходила под обстрелом немцев ">
            <a:extLst>
              <a:ext uri="{FF2B5EF4-FFF2-40B4-BE49-F238E27FC236}">
                <a16:creationId xmlns:a16="http://schemas.microsoft.com/office/drawing/2014/main" id="{8054C727-A4C4-4F38-BD1C-D4AD112A6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2008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77013"/>
      </p:ext>
    </p:extLst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4979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407271"/>
            <a:ext cx="3744416" cy="3136206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2205212-EAF3-46F5-9D00-6C4AB1EA8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407269"/>
            <a:ext cx="4320480" cy="313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52AD552-5B31-4EB1-A7E5-60A29944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638197"/>
            <a:ext cx="332282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B33015-EE37-456F-A149-7D7530B2F2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0013"/>
            <a:ext cx="8229600" cy="1208088"/>
          </a:xfrm>
        </p:spPr>
        <p:txBody>
          <a:bodyPr/>
          <a:lstStyle/>
          <a:p>
            <a:pPr algn="ctr"/>
            <a:r>
              <a:rPr lang="ru-RU" dirty="0"/>
              <a:t>Бомбёжка Сталинграда </a:t>
            </a:r>
          </a:p>
        </p:txBody>
      </p:sp>
    </p:spTree>
    <p:extLst>
      <p:ext uri="{BB962C8B-B14F-4D97-AF65-F5344CB8AC3E}">
        <p14:creationId xmlns:p14="http://schemas.microsoft.com/office/powerpoint/2010/main" val="206222627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7.6|1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9.2|3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1121</TotalTime>
  <Words>429</Words>
  <Application>Microsoft Office PowerPoint</Application>
  <PresentationFormat>Экран (4:3)</PresentationFormat>
  <Paragraphs>37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Ион</vt:lpstr>
      <vt:lpstr>Презентация PowerPoint</vt:lpstr>
      <vt:lpstr>Презентация PowerPoint</vt:lpstr>
      <vt:lpstr>Сталинградская  битва - одна из крупнейших битв Второй Мировой войны. Она продолжалась 200 дней.  В Сталинградской битве было убито русских и немцев около 1,5 млн. солдат и офицеров,  2тыс. танков ,10 тыс. минометов, около 3 тыс. самолетов. </vt:lpstr>
      <vt:lpstr>На Сталинград Гитлер послал   6 -армию под командованием немецкого генерала Паулюса</vt:lpstr>
      <vt:lpstr>1942-й</vt:lpstr>
      <vt:lpstr>Сталин издал приказ  №227, кто отступит или сдастся в плен немцам, будет расстрелян. « Ни шагу назад».</vt:lpstr>
      <vt:lpstr>Эвакуация – это вывоз  людей, или материальных и культурных ценностей из зоны бедствия. Причинами эвакуации разные чрезвычайные ситуации: (ЧС)это- аварии, пожары, природные катастрофы,  заболевания(ковид,чума)война.</vt:lpstr>
      <vt:lpstr>Презентация PowerPoint</vt:lpstr>
      <vt:lpstr>Бомбёжка Сталинграда </vt:lpstr>
      <vt:lpstr>24 августа все люди Сталинграда - это женщины, дети, старики, пошли копать  траншеи , окопы, чтобы  не прошли немецкие танки в город. </vt:lpstr>
      <vt:lpstr>Сталинград Гитлер был  важен. Потому что в Сталинграде (Волгограде) были заводы где делали военную технику и назван он был в честь Сталина. </vt:lpstr>
      <vt:lpstr>Презентация PowerPoint</vt:lpstr>
      <vt:lpstr>Сентябрь  1942-го</vt:lpstr>
      <vt:lpstr>Презентация PowerPoint</vt:lpstr>
      <vt:lpstr>Презентация PowerPoint</vt:lpstr>
      <vt:lpstr>Презентация PowerPoint</vt:lpstr>
      <vt:lpstr>Во время Сталинградской битвы была возвышенность в центре города обозначалась как высота 102 или Мамаев курган.</vt:lpstr>
      <vt:lpstr> 19 ноября 1942 году началось контрнаступление русских, на немцев. Контрнаступление-это  наступление с целью разгрома врага.  </vt:lpstr>
      <vt:lpstr>Презентация PowerPoint</vt:lpstr>
      <vt:lpstr>Презентация PowerPoint</vt:lpstr>
      <vt:lpstr>Презентация PowerPoint</vt:lpstr>
    </vt:vector>
  </TitlesOfParts>
  <Company>RuVaReZ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Пользователь</cp:lastModifiedBy>
  <cp:revision>107</cp:revision>
  <dcterms:created xsi:type="dcterms:W3CDTF">2013-01-29T17:36:16Z</dcterms:created>
  <dcterms:modified xsi:type="dcterms:W3CDTF">2025-02-09T05:35:51Z</dcterms:modified>
</cp:coreProperties>
</file>