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3791" r:id="rId2"/>
    <p:sldMasterId id="2147483808" r:id="rId3"/>
  </p:sldMasterIdLst>
  <p:notesMasterIdLst>
    <p:notesMasterId r:id="rId25"/>
  </p:notesMasterIdLst>
  <p:sldIdLst>
    <p:sldId id="256" r:id="rId4"/>
    <p:sldId id="257" r:id="rId5"/>
    <p:sldId id="258" r:id="rId6"/>
    <p:sldId id="277" r:id="rId7"/>
    <p:sldId id="259" r:id="rId8"/>
    <p:sldId id="260" r:id="rId9"/>
    <p:sldId id="261" r:id="rId10"/>
    <p:sldId id="262" r:id="rId11"/>
    <p:sldId id="265" r:id="rId12"/>
    <p:sldId id="266" r:id="rId13"/>
    <p:sldId id="264" r:id="rId14"/>
    <p:sldId id="267" r:id="rId15"/>
    <p:sldId id="263" r:id="rId16"/>
    <p:sldId id="268" r:id="rId17"/>
    <p:sldId id="269" r:id="rId18"/>
    <p:sldId id="270" r:id="rId19"/>
    <p:sldId id="271" r:id="rId20"/>
    <p:sldId id="275" r:id="rId21"/>
    <p:sldId id="273" r:id="rId22"/>
    <p:sldId id="276" r:id="rId23"/>
    <p:sldId id="27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D54D0-A377-48D7-A4EC-A01943A148BE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29FAA-E2A7-4649-A786-97110C38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47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9FAA-E2A7-4649-A786-97110C386F9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60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532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9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1923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407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3221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861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957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148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65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06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51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59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74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12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78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50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3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04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5148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09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010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415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7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623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27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15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98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99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93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52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423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4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350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47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99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74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1924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28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96694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74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1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93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55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09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43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00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33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83B66-1D6C-4DD8-89F9-2A7B7775EB7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F1A33D0-FF21-4016-AF36-B69BD5A9B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27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83B66-1D6C-4DD8-89F9-2A7B7775EB7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F1A33D0-FF21-4016-AF36-B69BD5A9B53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9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emf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emf"/><Relationship Id="rId4" Type="http://schemas.openxmlformats.org/officeDocument/2006/relationships/image" Target="../media/image29.png"/><Relationship Id="rId9" Type="http://schemas.openxmlformats.org/officeDocument/2006/relationships/image" Target="../media/image34.emf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математики</a:t>
            </a:r>
            <a:br>
              <a:rPr lang="ru-RU" dirty="0" smtClean="0"/>
            </a:br>
            <a:r>
              <a:rPr lang="ru-RU" dirty="0" smtClean="0"/>
              <a:t>1 класс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МБОУ «СОШ №1» </a:t>
            </a:r>
            <a:r>
              <a:rPr lang="ru-RU" dirty="0" err="1" smtClean="0"/>
              <a:t>г.Белёва</a:t>
            </a:r>
            <a:r>
              <a:rPr lang="ru-RU" dirty="0" smtClean="0"/>
              <a:t> Тульской области</a:t>
            </a:r>
          </a:p>
          <a:p>
            <a:r>
              <a:rPr lang="ru-RU" dirty="0" smtClean="0"/>
              <a:t>Учитель начальных классов Гороева О.В.</a:t>
            </a:r>
          </a:p>
        </p:txBody>
      </p:sp>
    </p:spTree>
    <p:extLst>
      <p:ext uri="{BB962C8B-B14F-4D97-AF65-F5344CB8AC3E}">
        <p14:creationId xmlns:p14="http://schemas.microsoft.com/office/powerpoint/2010/main" val="3073890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         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Задания Бабы -Яги 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solidFill>
                  <a:srgbClr val="7030A0"/>
                </a:solidFill>
              </a:rPr>
              <a:t>Задачи в стихах    </a:t>
            </a:r>
            <a:r>
              <a:rPr lang="ru-RU" dirty="0" smtClean="0"/>
              <a:t> </a:t>
            </a:r>
            <a:r>
              <a:rPr lang="ru-RU" sz="1300" dirty="0" smtClean="0">
                <a:solidFill>
                  <a:schemeClr val="bg2">
                    <a:lumMod val="50000"/>
                  </a:schemeClr>
                </a:solidFill>
              </a:rPr>
              <a:t>(Индивидуальная работа по карточкам)  </a:t>
            </a:r>
            <a:br>
              <a:rPr lang="ru-RU" sz="13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Три ромашки-желтоглазки</a:t>
            </a:r>
            <a:r>
              <a:rPr lang="ru-RU" sz="1300" dirty="0" smtClean="0">
                <a:solidFill>
                  <a:schemeClr val="tx1"/>
                </a:solidFill>
              </a:rPr>
              <a:t>,                                                          </a:t>
            </a:r>
            <a:r>
              <a:rPr lang="ru-RU" sz="1300" dirty="0">
                <a:solidFill>
                  <a:schemeClr val="tx1"/>
                </a:solidFill>
              </a:rPr>
              <a:t/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Два веселых василька</a:t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Подарили маме дети.</a:t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Сколько же цветов в букете</a:t>
            </a:r>
            <a:r>
              <a:rPr lang="ru-RU" sz="1300" dirty="0" smtClean="0">
                <a:solidFill>
                  <a:schemeClr val="tx1"/>
                </a:solidFill>
              </a:rPr>
              <a:t>?</a:t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/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Ира кукле платье сшила</a:t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И в коробку положила.</a:t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Сколько платьишек сочти</a:t>
            </a:r>
            <a:r>
              <a:rPr lang="ru-RU" sz="1200" dirty="0" smtClean="0">
                <a:solidFill>
                  <a:schemeClr val="tx1"/>
                </a:solidFill>
              </a:rPr>
              <a:t>,</a:t>
            </a:r>
            <a:r>
              <a:rPr lang="ru-RU" sz="1200" dirty="0">
                <a:solidFill>
                  <a:schemeClr val="tx1"/>
                </a:solidFill>
              </a:rPr>
              <a:t/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Если раньше было три?</a:t>
            </a: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/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Мама булки испекла,</a:t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По одной всем раздала.</a:t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Если пятеро пьют чай,</a:t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Сколько булок, сосчитай</a:t>
            </a:r>
            <a:r>
              <a:rPr lang="ru-RU" sz="1200" dirty="0" smtClean="0">
                <a:solidFill>
                  <a:schemeClr val="tx1"/>
                </a:solidFill>
              </a:rPr>
              <a:t>?  И т. </a:t>
            </a:r>
            <a:r>
              <a:rPr lang="ru-RU" sz="1200" dirty="0">
                <a:solidFill>
                  <a:schemeClr val="tx1"/>
                </a:solidFill>
              </a:rPr>
              <a:t>д</a:t>
            </a:r>
            <a:r>
              <a:rPr lang="ru-RU" sz="1200" dirty="0" smtClean="0">
                <a:solidFill>
                  <a:schemeClr val="tx1"/>
                </a:solidFill>
              </a:rPr>
              <a:t>.</a:t>
            </a:r>
            <a:endParaRPr lang="ru-RU" sz="13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7121"/>
            <a:ext cx="2737341" cy="2005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402" y="2272879"/>
            <a:ext cx="1393998" cy="1358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400" y="3378200"/>
            <a:ext cx="1554162" cy="1881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156" y="4703763"/>
            <a:ext cx="2122487" cy="157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45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Задания кота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5150" y="2598048"/>
            <a:ext cx="5218628" cy="2621507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9" y="1270000"/>
            <a:ext cx="4090771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36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85" y="90905"/>
            <a:ext cx="8809566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30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            Задания Совы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2+5               9+1               6+2                  7-3         </a:t>
            </a:r>
            <a:br>
              <a:rPr lang="ru-RU" dirty="0" smtClean="0"/>
            </a:b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10                 7                  4                      8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990"/>
            <a:ext cx="2847079" cy="2011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85" y="2883068"/>
            <a:ext cx="1905000" cy="1428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040" y="2911644"/>
            <a:ext cx="1664763" cy="1400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350" y="2883068"/>
            <a:ext cx="2019300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431" y="2913941"/>
            <a:ext cx="2081463" cy="1427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597" y="1553220"/>
            <a:ext cx="7029297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60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Проверь!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059" y="1727654"/>
            <a:ext cx="1908213" cy="142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856" y="1758137"/>
            <a:ext cx="1664352" cy="1396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733" y="1727654"/>
            <a:ext cx="2024047" cy="1426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697" y="1742895"/>
            <a:ext cx="2078916" cy="1426588"/>
          </a:xfrm>
          <a:prstGeom prst="rect">
            <a:avLst/>
          </a:prstGeom>
        </p:spPr>
      </p:pic>
      <p:sp>
        <p:nvSpPr>
          <p:cNvPr id="8" name="Стрелка вниз 7"/>
          <p:cNvSpPr/>
          <p:nvPr/>
        </p:nvSpPr>
        <p:spPr>
          <a:xfrm>
            <a:off x="1056904" y="3904121"/>
            <a:ext cx="237787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3500494" y="3904121"/>
            <a:ext cx="267889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982156" y="3971180"/>
            <a:ext cx="254301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8789371" y="3867545"/>
            <a:ext cx="283378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016" y="3275376"/>
            <a:ext cx="9943438" cy="85351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94" y="5185983"/>
            <a:ext cx="5942602" cy="50427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04" y="5185982"/>
            <a:ext cx="5942602" cy="5042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5385" y="5174750"/>
            <a:ext cx="5942602" cy="50427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2156" y="5139663"/>
            <a:ext cx="5942602" cy="50427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994" y="5690259"/>
            <a:ext cx="1327393" cy="112176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5940" y="5643940"/>
            <a:ext cx="1235034" cy="11639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3242" y="5618078"/>
            <a:ext cx="1482383" cy="12157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02711" y="5636729"/>
            <a:ext cx="1582503" cy="119262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008729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639" y="345527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Задание Совы и Кота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solidFill>
                  <a:schemeClr val="accent6"/>
                </a:solidFill>
              </a:rPr>
              <a:t>Реши задачу: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Василиса к приходу гостей испекла 4 пирога с капустой, а с повидлом  на 3 пирога больше. Сколько пирогов с повидлом испекла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асилиса?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132852"/>
            <a:ext cx="4090771" cy="27251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0"/>
            <a:ext cx="284707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02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743" y="68179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Проверь!</a:t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sz="2700" dirty="0" smtClean="0">
                <a:solidFill>
                  <a:schemeClr val="bg1">
                    <a:lumMod val="50000"/>
                  </a:schemeClr>
                </a:solidFill>
              </a:rPr>
              <a:t>Ответ:</a:t>
            </a:r>
            <a:r>
              <a:rPr lang="ru-RU" dirty="0" smtClean="0">
                <a:solidFill>
                  <a:schemeClr val="accent6"/>
                </a:solidFill>
              </a:rPr>
              <a:t/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Василиса испекла 7 пирогов с повидлом</a:t>
            </a:r>
            <a:r>
              <a:rPr lang="ru-RU" dirty="0">
                <a:solidFill>
                  <a:schemeClr val="accent6"/>
                </a:solidFill>
              </a:rPr>
              <a:t/>
            </a:r>
            <a:br>
              <a:rPr lang="ru-RU" dirty="0">
                <a:solidFill>
                  <a:schemeClr val="accent6"/>
                </a:solidFill>
              </a:rPr>
            </a:br>
            <a:r>
              <a:rPr lang="ru-RU" dirty="0" smtClean="0">
                <a:solidFill>
                  <a:schemeClr val="accent6"/>
                </a:solidFill>
              </a:rPr>
              <a:t/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dirty="0">
                <a:solidFill>
                  <a:schemeClr val="accent6"/>
                </a:solidFill>
              </a:rPr>
              <a:t/>
            </a:r>
            <a:br>
              <a:rPr lang="ru-RU" dirty="0">
                <a:solidFill>
                  <a:schemeClr val="accent6"/>
                </a:solidFill>
              </a:rPr>
            </a:br>
            <a:r>
              <a:rPr lang="ru-RU" dirty="0" smtClean="0">
                <a:solidFill>
                  <a:schemeClr val="accent6"/>
                </a:solidFill>
              </a:rPr>
              <a:t>К.-</a:t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dirty="0">
                <a:solidFill>
                  <a:schemeClr val="accent6"/>
                </a:solidFill>
              </a:rPr>
              <a:t/>
            </a:r>
            <a:br>
              <a:rPr lang="ru-RU" dirty="0">
                <a:solidFill>
                  <a:schemeClr val="accent6"/>
                </a:solidFill>
              </a:rPr>
            </a:br>
            <a:r>
              <a:rPr lang="ru-RU" dirty="0" smtClean="0">
                <a:solidFill>
                  <a:schemeClr val="accent6"/>
                </a:solidFill>
              </a:rPr>
              <a:t/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dirty="0" smtClean="0">
                <a:solidFill>
                  <a:schemeClr val="accent6"/>
                </a:solidFill>
              </a:rPr>
              <a:t>П.-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3759" y="2204704"/>
            <a:ext cx="1604691" cy="10759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384" y="2201525"/>
            <a:ext cx="1603387" cy="1079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483" y="2201525"/>
            <a:ext cx="1603387" cy="1079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71" y="2201525"/>
            <a:ext cx="1603387" cy="1079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947" y="3898228"/>
            <a:ext cx="854994" cy="1094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750" y="3895728"/>
            <a:ext cx="853514" cy="10973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686" y="3934324"/>
            <a:ext cx="853514" cy="10973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622" y="3898230"/>
            <a:ext cx="853514" cy="10973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584" y="3898229"/>
            <a:ext cx="853514" cy="10973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384" y="3898228"/>
            <a:ext cx="853514" cy="10973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405" y="3895728"/>
            <a:ext cx="853514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5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1010" y="443763"/>
            <a:ext cx="5965317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с геометрическим материалом.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accent6"/>
                </a:solidFill>
              </a:rPr>
              <a:t>-</a:t>
            </a:r>
            <a:r>
              <a:rPr lang="ru-RU" sz="2800" dirty="0" smtClean="0">
                <a:solidFill>
                  <a:schemeClr val="accent6"/>
                </a:solidFill>
              </a:rPr>
              <a:t>Найди лишнюю фигуру.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6274" y="2139724"/>
            <a:ext cx="8596668" cy="3880773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77985" cy="1764563"/>
          </a:xfrm>
          <a:prstGeom prst="rect">
            <a:avLst/>
          </a:prstGeom>
        </p:spPr>
      </p:pic>
      <p:sp>
        <p:nvSpPr>
          <p:cNvPr id="5" name="Равнобедренный треугольник 4"/>
          <p:cNvSpPr/>
          <p:nvPr/>
        </p:nvSpPr>
        <p:spPr>
          <a:xfrm>
            <a:off x="866274" y="3886199"/>
            <a:ext cx="1433422" cy="1636295"/>
          </a:xfrm>
          <a:prstGeom prst="triangle">
            <a:avLst>
              <a:gd name="adj" fmla="val 5340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апеция 5"/>
          <p:cNvSpPr/>
          <p:nvPr/>
        </p:nvSpPr>
        <p:spPr>
          <a:xfrm>
            <a:off x="2671010" y="3633538"/>
            <a:ext cx="2586789" cy="1155032"/>
          </a:xfrm>
          <a:prstGeom prst="trapezoi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27032" y="4186989"/>
            <a:ext cx="1334330" cy="13355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230011" y="2617375"/>
            <a:ext cx="2406316" cy="117358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151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79" y="38768"/>
            <a:ext cx="10802013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Ну что ж, урок окончен.</a:t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dirty="0" smtClean="0">
                <a:solidFill>
                  <a:schemeClr val="accent6"/>
                </a:solidFill>
              </a:rPr>
              <a:t>Итог мы подведём:</a:t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dirty="0" smtClean="0">
                <a:solidFill>
                  <a:schemeClr val="accent6"/>
                </a:solidFill>
              </a:rPr>
              <a:t>Что нового узнали?</a:t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dirty="0" smtClean="0">
                <a:solidFill>
                  <a:schemeClr val="accent6"/>
                </a:solidFill>
              </a:rPr>
              <a:t>Понравилось что в нём?</a:t>
            </a:r>
            <a:br>
              <a:rPr lang="ru-RU" dirty="0" smtClean="0">
                <a:solidFill>
                  <a:schemeClr val="accent6"/>
                </a:solidFill>
              </a:rPr>
            </a:b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997" y="2731168"/>
            <a:ext cx="7042793" cy="41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43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367" y="372979"/>
            <a:ext cx="8383055" cy="78205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Оцени свою работу на уроке: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</a:t>
            </a:r>
            <a:r>
              <a:rPr lang="ru-RU" dirty="0" smtClean="0">
                <a:solidFill>
                  <a:srgbClr val="FF0000"/>
                </a:solidFill>
              </a:rPr>
              <a:t>Я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979" y="1383631"/>
            <a:ext cx="8912443" cy="48126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146" y="764005"/>
            <a:ext cx="2068446" cy="20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92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332" y="58584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 гостях у сказки»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/>
                </a:solidFill>
              </a:rPr>
              <a:t>Тема: </a:t>
            </a:r>
            <a:r>
              <a:rPr lang="ru-RU" dirty="0" smtClean="0"/>
              <a:t>« Закрепление. Числа </a:t>
            </a:r>
            <a:r>
              <a:rPr lang="ru-RU" dirty="0"/>
              <a:t>от 1 до 10. Сложение и вычитание</a:t>
            </a:r>
            <a:r>
              <a:rPr lang="ru-RU" dirty="0" smtClean="0"/>
              <a:t>».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960" y="1340864"/>
            <a:ext cx="8596668" cy="3880773"/>
          </a:xfrm>
        </p:spPr>
        <p:txBody>
          <a:bodyPr/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533" y="3281251"/>
            <a:ext cx="3683174" cy="28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50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-</a:t>
            </a:r>
            <a:r>
              <a:rPr lang="ru-RU" dirty="0" smtClean="0"/>
              <a:t>Сказочные  герои благодарят вас за хорошие знания и приглашают к столу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77916" y="2156267"/>
            <a:ext cx="3007895" cy="2457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14" y="1640374"/>
            <a:ext cx="2798307" cy="2109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37" y="3963115"/>
            <a:ext cx="2847079" cy="2011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8072" y="1581177"/>
            <a:ext cx="3200677" cy="2005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5811" y="3812802"/>
            <a:ext cx="273734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56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454" y="609600"/>
            <a:ext cx="8831178" cy="57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74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Цель урока: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-Создать </a:t>
            </a:r>
            <a:r>
              <a:rPr lang="ru-RU" dirty="0"/>
              <a:t>условия для проверки вычислительных навыков в пределах 10 в занимательной форме.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306" y="3087584"/>
            <a:ext cx="6247409" cy="357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49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Планируемые результаты: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540000"/>
            <a:ext cx="8596668" cy="38807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</a:t>
            </a:r>
            <a:r>
              <a:rPr 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                                                                                                                    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-Закрепление вычислительных навыков в пределах 10; совершенствование умений решать примеры и задачи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Искать разные пути решения примеров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мыслительные операции анализа и синтеза, делать умозаключения.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Регулятивные: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Учиться понимать и принимать учебную задачу, осуществлять учебную задачу под руководством учителя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Планировать деятельность на уроке под руководством учителя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Работать по заданному правилу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Оценивать себя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Работать 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Проявлять интерес к математике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Осваивать роль ученика на основе выполнения правил поведения на уроке и взаимодействия с учителем и одноклассниками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Проявлять заинтересованность в приобретении и расширении знаний и способов действий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57797" cy="23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40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Оборудование: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Презентация;</a:t>
            </a:r>
          </a:p>
          <a:p>
            <a:r>
              <a:rPr lang="ru-RU" dirty="0"/>
              <a:t>м</a:t>
            </a:r>
            <a:r>
              <a:rPr lang="ru-RU" dirty="0" smtClean="0"/>
              <a:t>ультимедийный проектор;</a:t>
            </a:r>
          </a:p>
          <a:p>
            <a:r>
              <a:rPr lang="ru-RU" dirty="0" smtClean="0"/>
              <a:t>картинки с изображением Бабы- яги, </a:t>
            </a:r>
            <a:r>
              <a:rPr lang="ru-RU" dirty="0" err="1" smtClean="0"/>
              <a:t>Василисы,кота,совы</a:t>
            </a:r>
            <a:r>
              <a:rPr lang="ru-RU" dirty="0" smtClean="0"/>
              <a:t> и птиц;</a:t>
            </a:r>
          </a:p>
          <a:p>
            <a:r>
              <a:rPr lang="ru-RU" dirty="0" smtClean="0"/>
              <a:t>Карточки с заданиями;</a:t>
            </a:r>
          </a:p>
          <a:p>
            <a:r>
              <a:rPr lang="ru-RU" dirty="0" smtClean="0"/>
              <a:t>Пирог.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059" y="4698683"/>
            <a:ext cx="2736040" cy="2009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156" y="4698683"/>
            <a:ext cx="3198421" cy="2009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48" y="4698683"/>
            <a:ext cx="2849583" cy="20148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602" y="509464"/>
            <a:ext cx="2801950" cy="21148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544" y="3362504"/>
            <a:ext cx="1801029" cy="11044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79" y="4693737"/>
            <a:ext cx="2849583" cy="20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0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014" y="368135"/>
            <a:ext cx="6211660" cy="45601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775934" y="5562088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Долгожданный дан звонок,</a:t>
            </a:r>
          </a:p>
          <a:p>
            <a:pPr marL="0" indent="0"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Начинается урок!</a:t>
            </a:r>
            <a:endParaRPr lang="ru-RU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90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134" y="12798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5300" i="1" dirty="0" smtClean="0">
                <a:solidFill>
                  <a:schemeClr val="accent2"/>
                </a:solidFill>
              </a:rPr>
              <a:t>Устный счёт</a:t>
            </a:r>
            <a:br>
              <a:rPr lang="ru-RU" sz="5300" i="1" dirty="0" smtClean="0">
                <a:solidFill>
                  <a:schemeClr val="accent2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-Угадай ?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…,1, …, 3,…,5,…,…,8.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Собери бусинки так, чтобы ответ предыдущего примера был первым числом в следующем примере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2681" y="0"/>
            <a:ext cx="2896952" cy="2897579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20134" y="4609789"/>
            <a:ext cx="914400" cy="9144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6+1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698797" y="5652654"/>
            <a:ext cx="914400" cy="9144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4+5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2968831" y="4581360"/>
            <a:ext cx="914400" cy="9144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7-3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4377741" y="5652654"/>
            <a:ext cx="914400" cy="9144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9-3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5551714" y="4592662"/>
            <a:ext cx="914400" cy="9144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6-4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7038245" y="5652654"/>
            <a:ext cx="914400" cy="9144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2+3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8134597" y="4609789"/>
            <a:ext cx="946204" cy="81357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5-1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3642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Задания Кота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239" y="2409371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-Решить примеры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200" dirty="0" smtClean="0"/>
              <a:t>2+3=                                  6-1=</a:t>
            </a:r>
          </a:p>
          <a:p>
            <a:pPr marL="0" indent="0">
              <a:buNone/>
            </a:pPr>
            <a:r>
              <a:rPr lang="ru-RU" sz="3200" dirty="0" smtClean="0"/>
              <a:t>0+3=                                  8-2=</a:t>
            </a:r>
          </a:p>
          <a:p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2+4-1=                               4+5-3=</a:t>
            </a:r>
          </a:p>
          <a:p>
            <a:pPr marL="0" indent="0">
              <a:buNone/>
            </a:pPr>
            <a:r>
              <a:rPr lang="ru-RU" sz="3200" dirty="0" smtClean="0"/>
              <a:t>7-3+2=                               6-4+3=    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130629"/>
            <a:ext cx="4086239" cy="27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49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99" y="609600"/>
            <a:ext cx="8694737" cy="57658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5701" y="1930400"/>
            <a:ext cx="6025182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7251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2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710</TotalTime>
  <Words>142</Words>
  <Application>Microsoft Office PowerPoint</Application>
  <PresentationFormat>Широкоэкранный</PresentationFormat>
  <Paragraphs>49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Wingdings 3</vt:lpstr>
      <vt:lpstr>Грань</vt:lpstr>
      <vt:lpstr>1_Грань</vt:lpstr>
      <vt:lpstr>2_Грань</vt:lpstr>
      <vt:lpstr>Урок математики 1 класс</vt:lpstr>
      <vt:lpstr>«В гостях у сказки»   Тема: « Закрепление. Числа от 1 до 10. Сложение и вычитание».   </vt:lpstr>
      <vt:lpstr>Цель урока:  -Создать условия для проверки вычислительных навыков в пределах 10 в занимательной форме. </vt:lpstr>
      <vt:lpstr>                   Планируемые результаты:</vt:lpstr>
      <vt:lpstr>Оборудование:</vt:lpstr>
      <vt:lpstr>                    </vt:lpstr>
      <vt:lpstr>Устный счёт  -Угадай ? …,1, …, 3,…,5,…,…,8.   - Собери бусинки так, чтобы ответ предыдущего примера был первым числом в следующем примере</vt:lpstr>
      <vt:lpstr>Задания Кота</vt:lpstr>
      <vt:lpstr>Презентация PowerPoint</vt:lpstr>
      <vt:lpstr>                             Задания Бабы -Яги    Задачи в стихах     (Индивидуальная работа по карточкам)   Три ромашки-желтоглазки,                                                           Два веселых василька Подарили маме дети. Сколько же цветов в букете?   Ира кукле платье сшила И в коробку положила. Сколько платьишек сочти, Если раньше было три?   Мама булки испекла, По одной всем раздала. Если пятеро пьют чай, Сколько булок, сосчитай?  И т. д.</vt:lpstr>
      <vt:lpstr>Задания кота</vt:lpstr>
      <vt:lpstr>Презентация PowerPoint</vt:lpstr>
      <vt:lpstr>                               Задания Совы          2+5               9+1               6+2                  7-3           10                 7                  4                      8    </vt:lpstr>
      <vt:lpstr>Проверь!</vt:lpstr>
      <vt:lpstr>Задание Совы и Кота  Реши задачу:   Василиса к приходу гостей испекла 4 пирога с капустой, а с повидлом  на 3 пирога больше. Сколько пирогов с повидлом испекла Василиса?</vt:lpstr>
      <vt:lpstr>Проверь! Ответ: Василиса испекла 7 пирогов с повидлом   К.-   П.-</vt:lpstr>
      <vt:lpstr>Работа с геометрическим материалом.  -Найди лишнюю фигуру.</vt:lpstr>
      <vt:lpstr>Ну что ж, урок окончен. Итог мы подведём: Что нового узнали? Понравилось что в нём? </vt:lpstr>
      <vt:lpstr>      Оцени свою работу на уроке:                              Я</vt:lpstr>
      <vt:lpstr>-Сказочные  герои благодарят вас за хорошие знания и приглашают к столу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математики 1 класс</dc:title>
  <dc:creator>Ольга Викторовна Гороева</dc:creator>
  <cp:lastModifiedBy>Ольга Викторовна Гороева</cp:lastModifiedBy>
  <cp:revision>31</cp:revision>
  <dcterms:created xsi:type="dcterms:W3CDTF">2015-02-11T05:36:24Z</dcterms:created>
  <dcterms:modified xsi:type="dcterms:W3CDTF">2015-02-24T10:22:19Z</dcterms:modified>
</cp:coreProperties>
</file>