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harts/chart1.xml" ContentType="application/vnd.openxmlformats-officedocument.drawingml.chart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type="screen4x3" cy="6858000" cx="9144000"/>
  <p:notesSz cx="6858000" cy="9144000"/>
  <p:defaultTextStyle>
    <a:defPPr>
      <a:defRPr lang="ru-RU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tableStyles" Target="tableStyle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/Relationships>
</file>

<file path=ppt/charts/_rels/chart1.xml.rels><?xml version="1.0" encoding="UTF-8" standalone="yes"?>
<Relationships xmlns="http://schemas.openxmlformats.org/package/2006/relationships"><Relationship Id="rId1" Type="http://schemas.openxmlformats.org/officeDocument/2006/relationships/package" Target="../embeddings/Microsoft_Office_Excel_2007_Workbook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c:style val="31"/>
  <c:chart>
    <c:autoTitleDeleted val="1"/>
    <c:plotArea>
      <c:layout>
        <c:manualLayout>
          <c:layoutTarget val="inner"/>
          <c:xMode val="edge"/>
          <c:yMode val="edge"/>
          <c:x val="0.06904884873952173"/>
          <c:y val="0.11609845891560956"/>
          <c:w val="0.533403531583769"/>
          <c:h val="0.7538875430845446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Координация общей и мелкой моторики</c:v>
                </c:pt>
              </c:strCache>
            </c:strRef>
          </c:tx>
          <c:spPr>
            <a:solidFill>
              <a:schemeClr val="accent3"/>
            </a:solidFill>
            <a:ln w="25400" cap="flat" cmpd="sng" algn="ctr">
              <a:solidFill>
                <a:schemeClr val="accent3">
                  <a:shade val="50000"/>
                </a:schemeClr>
              </a:solidFill>
              <a:prstDash val="solid"/>
            </a:ln>
            <a:effectLst/>
          </c:spPr>
          <c:cat>
            <c:strRef>
              <c:f>Лист1!$A$2:$A$3</c:f>
              <c:strCache>
                <c:ptCount val="2"/>
                <c:pt idx="0">
                  <c:v>2019 г</c:v>
                </c:pt>
                <c:pt idx="1">
                  <c:v>2021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20.0</c:v>
                </c:pt>
                <c:pt idx="1">
                  <c:v>40.0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Внимание, усидчивость, самоконтроль</c:v>
                </c:pt>
              </c:strCache>
            </c:strRef>
          </c:tx>
          <c:spPr>
            <a:solidFill>
              <a:schemeClr val="accent2"/>
            </a:solidFill>
            <a:ln w="25400" cap="flat" cmpd="sng" algn="ctr">
              <a:solidFill>
                <a:schemeClr val="accent2">
                  <a:shade val="50000"/>
                </a:schemeClr>
              </a:solidFill>
              <a:prstDash val="solid"/>
            </a:ln>
            <a:effectLst/>
          </c:spPr>
          <c:cat>
            <c:strRef>
              <c:f>Лист1!$A$2:$A$3</c:f>
              <c:strCache>
                <c:ptCount val="2"/>
                <c:pt idx="0">
                  <c:v>2019 г</c:v>
                </c:pt>
                <c:pt idx="1">
                  <c:v>2021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30.0</c:v>
                </c:pt>
                <c:pt idx="1">
                  <c:v>50.0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Познавательно-речевые процессы</c:v>
                </c:pt>
              </c:strCache>
            </c:strRef>
          </c:tx>
          <c:spPr>
            <a:solidFill>
              <a:schemeClr val="accent4"/>
            </a:solidFill>
            <a:ln w="25400" cap="flat" cmpd="sng" algn="ctr">
              <a:solidFill>
                <a:schemeClr val="accent4">
                  <a:shade val="50000"/>
                </a:schemeClr>
              </a:solidFill>
              <a:prstDash val="solid"/>
            </a:ln>
            <a:effectLst/>
          </c:spPr>
          <c:cat>
            <c:strRef>
              <c:f>Лист1!$A$2:$A$3</c:f>
              <c:strCache>
                <c:ptCount val="2"/>
                <c:pt idx="0">
                  <c:v>2019 г</c:v>
                </c:pt>
                <c:pt idx="1">
                  <c:v>2021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45.0</c:v>
                </c:pt>
                <c:pt idx="1">
                  <c:v>70.0</c:v>
                </c:pt>
              </c:numCache>
            </c:numRef>
          </c:val>
        </c:ser>
        <c:axId val="149409152"/>
        <c:axId val="153638016"/>
      </c:barChart>
      <c:catAx>
        <c:axId val="149409152"/>
        <c:scaling>
          <c:orientation val="minMax"/>
        </c:scaling>
        <c:axPos val="b"/>
        <c:majorTickMark val="none"/>
        <c:tickLblPos val="nextTo"/>
        <c:crossAx val="153638016"/>
        <c:crosses val="autoZero"/>
        <c:auto val="1"/>
        <c:lblAlgn val="ctr"/>
        <c:lblOffset val="100"/>
      </c:catAx>
      <c:valAx>
        <c:axId val="153638016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14940915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335364043896916"/>
          <c:y val="0.315789283758922"/>
          <c:w val="0.3389617526702224"/>
          <c:h val="0.49498341692273884"/>
        </c:manualLayout>
      </c:layout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6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0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7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Титульный слайд">
    <p:bg>
      <p:bgRef idx="1002">
        <a:schemeClr val="bg2"/>
      </p:bgRef>
    </p:bg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anchor="b" bIns="0" rIns="18288" tIns="0" vert="horz">
            <a:norm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b="1" sz="56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algn="tl" blurRad="38100" dir="5400000" dist="25400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19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algn="r" indent="0" marL="0" marR="45720">
              <a:buNone/>
              <a:defRPr>
                <a:solidFill>
                  <a:schemeClr val="tx1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4862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2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Заголовок и вертикальный текст"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39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40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41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2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Вертикальный заголовок и текст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24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2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2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2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Заголовок и объект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Заголовок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586" name="Содержимое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58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58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8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Заголовок раздела">
    <p:bg>
      <p:bgRef idx="1002">
        <a:schemeClr val="bg2"/>
      </p:bgRef>
    </p:bg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3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anchor="b" bIns="0" tIns="0" vert="horz">
            <a:no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baseline="0" b="1" cap="none" dirty="0" sz="5600" lang="en-US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algn="tl" blurRad="38100" dir="5400000" dist="25400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44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anchor="t" lIns="45720" rIns="45720"/>
          <a:lstStyle>
            <a:lvl1pPr indent="0" marL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4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4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4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Два объекта"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8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49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50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5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5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5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Сравнение">
    <p:spTree>
      <p:nvGrpSpPr>
        <p:cNvPr id="4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4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anchor="b" tIns="45720"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55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anchor="ctr" bIns="0" lIns="45720" rIns="45720" tIns="0">
            <a:noAutofit/>
          </a:bodyPr>
          <a:lstStyle>
            <a:lvl1pPr indent="0" marL="0">
              <a:buNone/>
              <a:defRPr baseline="0" b="1" cap="none" sz="24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56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anchor="ctr" bIns="0" lIns="45720" rIns="45720" tIns="0"/>
          <a:lstStyle>
            <a:lvl1pPr indent="0" marL="0">
              <a:buNone/>
              <a:defRPr baseline="0" b="1" cap="none" sz="24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57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58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5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6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61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Только заголовок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anchor="b" bIns="0" tIns="45720" vert="horz">
            <a:norm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b="0" sz="50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59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59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59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Пустой слайд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02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03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Объект с подписью"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anchor="b" lIns="0">
            <a:noAutofit/>
          </a:bodyPr>
          <a:lstStyle>
            <a:lvl1pPr algn="l" rtl="0">
              <a:spcBef>
                <a:spcPct val="0"/>
              </a:spcBef>
              <a:buNone/>
              <a:defRPr b="0" sz="26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6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algn="l" indent="0" marL="0">
              <a:buNone/>
              <a:defRPr sz="1400"/>
            </a:lvl1pPr>
            <a:lvl2pPr algn="l" indent="0">
              <a:buNone/>
              <a:defRPr sz="1200"/>
            </a:lvl2pPr>
            <a:lvl3pPr algn="l" indent="0">
              <a:buNone/>
              <a:defRPr sz="1000"/>
            </a:lvl3pPr>
            <a:lvl4pPr algn="l" indent="0">
              <a:buNone/>
              <a:defRPr sz="900"/>
            </a:lvl4pPr>
            <a:lvl5pPr algn="l" indent="0">
              <a:buNone/>
              <a:defRPr sz="9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6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eaLnBrk="1" hangingPunct="1" latinLnBrk="0" lvl="0"/>
            <a:r>
              <a:rPr lang="ru-RU" smtClean="0"/>
              <a:t>Образец текста</a:t>
            </a:r>
          </a:p>
          <a:p>
            <a:pPr eaLnBrk="1" hangingPunct="1" latinLnBrk="0" lvl="1"/>
            <a:r>
              <a:rPr lang="ru-RU" smtClean="0"/>
              <a:t>Второй уровень</a:t>
            </a:r>
          </a:p>
          <a:p>
            <a:pPr eaLnBrk="1" hangingPunct="1" latinLnBrk="0" lvl="2"/>
            <a:r>
              <a:rPr lang="ru-RU" smtClean="0"/>
              <a:t>Третий уровень</a:t>
            </a:r>
          </a:p>
          <a:p>
            <a:pPr eaLnBrk="1" hangingPunct="1" latinLnBrk="0" lvl="3"/>
            <a:r>
              <a:rPr lang="ru-RU" smtClean="0"/>
              <a:t>Четвертый уровень</a:t>
            </a:r>
          </a:p>
          <a:p>
            <a:pPr eaLnBrk="1" hangingPunct="1" latinLnBrk="0" lvl="4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4866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6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6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Рисунок с подписью"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algn="tl" blurRad="63500" dir="7500000" dist="38500" kx="100000" rotWithShape="0" sx="98500" sy="10008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29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/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algn="tl" blurRad="19685" dir="12900000" dist="6350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30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anchor="b" bIns="45720" lIns="45720" rIns="45720" tIns="45720" vert="horz"/>
          <a:lstStyle>
            <a:lvl1pPr algn="l">
              <a:buNone/>
              <a:defRPr b="1" sz="2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631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anchor="t" bIns="45720" lIns="64008" rIns="45720"/>
          <a:lstStyle>
            <a:lvl1pPr algn="l" indent="0" marL="0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kumimoji="0" lang="ru-RU" smtClean="0"/>
              <a:t>Образец текста</a:t>
            </a:r>
          </a:p>
        </p:txBody>
      </p:sp>
      <p:sp>
        <p:nvSpPr>
          <p:cNvPr id="1048632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633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1048634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sp>
        <p:nvSpPr>
          <p:cNvPr id="1048635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/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dirty="0" kumimoji="0" lang="en-US"/>
          </a:p>
        </p:txBody>
      </p:sp>
      <p:sp>
        <p:nvSpPr>
          <p:cNvPr id="1048636" name="Полилиния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37" name="Полилиния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Полилиния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Полилиния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/>
        </p:spPr>
        <p:txBody>
          <a:bodyPr anchor="b" bIns="0" lIns="0" rIns="0" vert="horz">
            <a:normAutofit/>
          </a:bodyPr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048579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ru-RU" smtClean="0"/>
              <a:t>Образец текста</a:t>
            </a:r>
          </a:p>
          <a:p>
            <a:pPr eaLnBrk="1" hangingPunct="1" latinLnBrk="0" lvl="1"/>
            <a:r>
              <a:rPr kumimoji="0" lang="ru-RU" smtClean="0"/>
              <a:t>Второй уровень</a:t>
            </a:r>
          </a:p>
          <a:p>
            <a:pPr eaLnBrk="1" hangingPunct="1" latinLnBrk="0" lvl="2"/>
            <a:r>
              <a:rPr kumimoji="0" lang="ru-RU" smtClean="0"/>
              <a:t>Третий уровень</a:t>
            </a:r>
          </a:p>
          <a:p>
            <a:pPr eaLnBrk="1" hangingPunct="1" latinLnBrk="0" lvl="3"/>
            <a:r>
              <a:rPr kumimoji="0" lang="ru-RU" smtClean="0"/>
              <a:t>Четвертый уровень</a:t>
            </a:r>
          </a:p>
          <a:p>
            <a:pPr eaLnBrk="1" hangingPunct="1" latinLnBrk="0" lvl="4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4858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b" bIns="0" lIns="0" rIns="0" tIns="0" vert="horz"/>
          <a:lstStyle>
            <a:lvl1pPr algn="l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16.11.2021</a:t>
            </a:fld>
            <a:endParaRPr lang="ru-RU"/>
          </a:p>
        </p:txBody>
      </p:sp>
      <p:sp>
        <p:nvSpPr>
          <p:cNvPr id="1048581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/>
        </p:spPr>
        <p:txBody>
          <a:bodyPr anchor="b" bIns="0" lIns="0" rIns="0" tIns="0" vert="horz"/>
          <a:lstStyle>
            <a:lvl1pPr algn="l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048582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/>
        </p:spPr>
        <p:txBody>
          <a:bodyPr anchor="b" bIns="0" lIns="0" rIns="0" tIns="0" vert="horz"/>
          <a:lstStyle>
            <a:lvl1pPr algn="r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  <p:grpSp>
        <p:nvGrpSpPr>
          <p:cNvPr id="1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Полилиния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  <p:sp>
          <p:nvSpPr>
            <p:cNvPr id="1048584" name="Полилиния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</p:grp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eaLnBrk="1" hangingPunct="1" latinLnBrk="0" rtl="0">
        <a:spcBef>
          <a:spcPct val="0"/>
        </a:spcBef>
        <a:buNone/>
        <a:defRPr b="0" sz="5000" kern="1200" kumimoji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algn="l" eaLnBrk="1" hangingPunct="1" indent="-274320" latinLnBrk="0" marL="274320" rtl="0">
        <a:spcBef>
          <a:spcPct val="20000"/>
        </a:spcBef>
        <a:buClr>
          <a:schemeClr val="accent3"/>
        </a:buClr>
        <a:buSzPct val="95000"/>
        <a:buFont typeface="Wingdings 2"/>
        <a:buChar char=""/>
        <a:defRPr sz="26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46888" latinLnBrk="0" marL="640080" rtl="0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400"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indent="-246888" latinLnBrk="0" marL="914400" rtl="0">
        <a:spcBef>
          <a:spcPct val="20000"/>
        </a:spcBef>
        <a:buClr>
          <a:schemeClr val="accent2"/>
        </a:buClr>
        <a:buSzPct val="70000"/>
        <a:buFont typeface="Wingdings 2"/>
        <a:buChar char=""/>
        <a:defRPr sz="21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10312" latinLnBrk="0" marL="1188720" rtl="0">
        <a:spcBef>
          <a:spcPct val="20000"/>
        </a:spcBef>
        <a:buClr>
          <a:schemeClr val="accent3"/>
        </a:buClr>
        <a:buSzPct val="65000"/>
        <a:buFont typeface="Wingdings 2"/>
        <a:buChar char="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indent="-210312" latinLnBrk="0" marL="1463040" rtl="0">
        <a:spcBef>
          <a:spcPct val="20000"/>
        </a:spcBef>
        <a:buClr>
          <a:schemeClr val="accent4"/>
        </a:buClr>
        <a:buSzPct val="65000"/>
        <a:buFont typeface="Wingdings 2"/>
        <a:buChar char="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210312" latinLnBrk="0" marL="1737360" rtl="0">
        <a:spcBef>
          <a:spcPct val="20000"/>
        </a:spcBef>
        <a:buClr>
          <a:schemeClr val="accent5"/>
        </a:buClr>
        <a:buSzPct val="80000"/>
        <a:buFont typeface="Wingdings 2"/>
        <a:buChar char="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182880" latinLnBrk="0" marL="1920240" rtl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182880" latinLnBrk="0" marL="2194560" rtl="0">
        <a:spcBef>
          <a:spcPct val="20000"/>
        </a:spcBef>
        <a:buClr>
          <a:schemeClr val="tx2"/>
        </a:buClr>
        <a:buChar char="•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182880" latinLnBrk="0" marL="2468880" rtl="0">
        <a:spcBef>
          <a:spcPct val="20000"/>
        </a:spcBef>
        <a:buClr>
          <a:schemeClr val="tx2"/>
        </a:buClr>
        <a:buFontTx/>
        <a:buChar char="•"/>
        <a:defRPr baseline="0" sz="14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chart" Target="../charts/chart1.xml"/><Relationship Id="rId2" Type="http://schemas.openxmlformats.org/officeDocument/2006/relationships/slideLayout" Target="../slideLayouts/slideLayout7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p>
            <a:pPr algn="ctr"/>
            <a:r>
              <a:rPr dirty="0" sz="1400" lang="ru-RU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Муниципальное автономное дошкольное  образовательное учреждение детский сад №23 «Золотой ключик» </a:t>
            </a:r>
            <a:br>
              <a:rPr dirty="0" sz="1400" lang="ru-RU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dirty="0" sz="1400" lang="ru-RU" err="1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общеразвивающего</a:t>
            </a:r>
            <a:r>
              <a:rPr dirty="0" sz="1400" lang="ru-RU" smtClean="0">
                <a:solidFill>
                  <a:schemeClr val="bg1"/>
                </a:solidFill>
                <a:effectLst/>
                <a:latin typeface="Times New Roman" pitchFamily="18" charset="0"/>
                <a:cs typeface="Times New Roman" pitchFamily="18" charset="0"/>
              </a:rPr>
              <a:t> вида с приоритетным осуществлением деятельности по художественно-эстетическому направлению  развития воспитанников</a:t>
            </a:r>
            <a:endParaRPr dirty="0" sz="1400" lang="ru-RU">
              <a:solidFill>
                <a:schemeClr val="bg1"/>
              </a:solidFill>
              <a:effectLst/>
            </a:endParaRPr>
          </a:p>
        </p:txBody>
      </p:sp>
      <p:sp>
        <p:nvSpPr>
          <p:cNvPr id="1048591" name="Прямоугольник 5"/>
          <p:cNvSpPr/>
          <p:nvPr/>
        </p:nvSpPr>
        <p:spPr>
          <a:xfrm>
            <a:off x="449782" y="1275587"/>
            <a:ext cx="8237017" cy="2580640"/>
          </a:xfrm>
          <a:prstGeom prst="rect"/>
        </p:spPr>
        <p:txBody>
          <a:bodyPr wrap="square">
            <a:spAutoFit/>
          </a:bodyPr>
          <a:p>
            <a:pPr algn="ctr"/>
            <a:r>
              <a:rPr b="1" dirty="0" sz="2400" lang="ru-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Проект</a:t>
            </a:r>
          </a:p>
          <a:p>
            <a:pPr algn="ctr"/>
            <a:endParaRPr b="1" dirty="0" sz="2400" lang="ru-RU" smtClean="0">
              <a:solidFill>
                <a:srgbClr val="002060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b="1" dirty="0" sz="2400" lang="ru-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Тема:  «Развитие межполушарного взаимодействия у детей дошкольного возраста»</a:t>
            </a:r>
          </a:p>
          <a:p>
            <a:pPr algn="ctr"/>
            <a:r>
              <a:rPr b="1" dirty="0" sz="2400" lang="ru-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b="1" dirty="0" sz="2400" lang="ru-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Подготовила воспитатель:</a:t>
            </a:r>
          </a:p>
          <a:p>
            <a:pPr algn="r"/>
            <a:r>
              <a:rPr altLang="en-US" b="1" dirty="0" sz="2400" lang="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Иваненко</a:t>
            </a:r>
            <a:r>
              <a:rPr altLang="ru" b="1" dirty="0" sz="2400" lang="en-US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altLang="ru" b="1" dirty="0" sz="2400" lang="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Екатерина</a:t>
            </a:r>
            <a:r>
              <a:rPr altLang="ru" b="1" dirty="0" sz="2400" lang="en-US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altLang="ru" b="1" dirty="0" sz="2400" lang="ru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Александровна</a:t>
            </a:r>
            <a:r>
              <a:rPr altLang="ru" b="1" dirty="0" sz="2400" lang="en-US" smtClean="0">
                <a:solidFill>
                  <a:srgbClr val="002060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altLang="en-US" lang="zh-CN"/>
          </a:p>
        </p:txBody>
      </p:sp>
      <p:pic>
        <p:nvPicPr>
          <p:cNvPr id="2097152" name="Рисунок 7" descr="290866.jpg"/>
          <p:cNvPicPr>
            <a:picLocks noChangeAspect="1"/>
          </p:cNvPicPr>
          <p:nvPr/>
        </p:nvPicPr>
        <p:blipFill>
          <a:blip xmlns:r="http://schemas.openxmlformats.org/officeDocument/2006/relationships" r:embed="rId1" cstate="print"/>
          <a:stretch>
            <a:fillRect/>
          </a:stretch>
        </p:blipFill>
        <p:spPr>
          <a:xfrm>
            <a:off x="785786" y="4286256"/>
            <a:ext cx="2831483" cy="2071702"/>
          </a:xfrm>
          <a:prstGeom prst="rect"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6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725440"/>
          </a:xfrm>
        </p:spPr>
        <p:txBody>
          <a:bodyPr>
            <a:noAutofit/>
          </a:bodyPr>
          <a:p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Тип проекта</a:t>
            </a:r>
            <a:r>
              <a:rPr b="1"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Практико-ориентированный.</a:t>
            </a:r>
            <a:b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проекта</a:t>
            </a:r>
            <a:r>
              <a:rPr b="1" dirty="0" sz="2800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b="1"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дети, родители, педагоги  </a:t>
            </a:r>
            <a:b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Сроки реализации:</a:t>
            </a:r>
            <a:r>
              <a:rPr b="1" dirty="0" sz="2800" i="1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долгосрочный (20</a:t>
            </a:r>
            <a:r>
              <a:rPr altLang="ru" dirty="0" sz="2800"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altLang="ru" dirty="0" sz="2800"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-202</a:t>
            </a:r>
            <a:r>
              <a:rPr altLang="ru" dirty="0" sz="2800" lang="en-US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b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Участники проекта: 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дети старшей и подготовительной группы</a:t>
            </a:r>
            <a:b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Актуальность:</a:t>
            </a:r>
            <a:r>
              <a:rPr b="1" dirty="0" sz="2800" i="1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Межполушарное взаимодействие- 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это особый механизм объединения левого и правого полушария в единую интегрированную целостно работающую систему, формирующейся под влиянием как генетических, так средовых факторов. Чем лучше будут развиты межполушарные связи, тем выше у ребёнка будет интеллектуальное развитие, память, внимание, речь, мышление и восприятие пространственных представлений.</a:t>
            </a:r>
            <a:r>
              <a:rPr dirty="0" sz="3200" lang="ru-RU" smtClean="0"/>
              <a:t/>
            </a:r>
            <a:br>
              <a:rPr dirty="0" sz="3200" lang="ru-RU" smtClean="0"/>
            </a:br>
            <a:r>
              <a:rPr dirty="0" sz="32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32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dirty="0" sz="3200"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796746"/>
          </a:xfrm>
        </p:spPr>
        <p:txBody>
          <a:bodyPr>
            <a:noAutofit/>
          </a:bodyPr>
          <a:p>
            <a:pPr algn="just"/>
            <a:r>
              <a:rPr b="1" dirty="0" sz="28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Проблема: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Современное  поколения детей - это дети, которые не представляют жизни без </a:t>
            </a:r>
            <a:r>
              <a:rPr dirty="0" sz="2800" lang="ru-RU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гаджетов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интернета. Зачастую, взрослые создают  ограниченную, с точки зрения развития, развивающую среду. Приобретая игровой материал, родители выбирают </a:t>
            </a:r>
            <a:r>
              <a:rPr dirty="0" sz="2800" lang="ru-RU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гаджеты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электронные игры, а также </a:t>
            </a:r>
            <a:r>
              <a:rPr dirty="0" sz="2800" lang="ru-RU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малофункциональные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игрушки со строго заданными функциями. Все это ведет к тому, что с каждым годом все больше  физически и  соматически ослабленных детей.  Отмечается моторная  неловкость, нарушение функций мелкой моторики рук, нарушения коммуникаций и речи, снижение устойчивости внимания. </a:t>
            </a:r>
            <a:endParaRPr dirty="0" sz="2800"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05800" cy="4857784"/>
          </a:xfrm>
        </p:spPr>
        <p:txBody>
          <a:bodyPr>
            <a:noAutofit/>
          </a:bodyPr>
          <a:p>
            <a:r>
              <a:rPr b="1" dirty="0" sz="2800" i="1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Цель проекта: </a:t>
            </a: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8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Определение  эффективности  применения в образовательной деятельности  с детьми дошкольного возраста дидактических пособий, игр и упражнений для развития межполушарного взаимодействия, способствующего активизации мыслительной деятельности и познавательно - речевых процессов у детей дошкольного возраста </a:t>
            </a:r>
            <a:r>
              <a:rPr dirty="0" sz="32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32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dirty="0" sz="3200"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6153912"/>
          </a:xfrm>
        </p:spPr>
        <p:txBody>
          <a:bodyPr>
            <a:noAutofit/>
          </a:bodyPr>
          <a:p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Задачи проекта</a:t>
            </a: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1.Провести анализ литературы, теоретического материала и ознакомление с педагогическим опытом по данной теме. 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Проанализировать и актуализировать нормативно-правовое обеспечение проекта. 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Провести  отбор средств, методов и приемов, способствующих развитию у дошкольников межполушарного взаимодействия.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4. Создать, апробировать и включить в образовательную деятельность с детьми дошкольного возраста кейс дидактических пособий, игр  и упражнений по развитию межполушарного взаимодействия у детей дошкольного возраста.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5.Осуществить педагогическое просвещение родителей в вопросах организации условий для гармоничного развития  детей дома.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Подвести итоги и выводы наблюдений и диагностики результатов по развитию   детей. 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dirty="0" sz="2400" lang="ru-RU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0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548718" cy="6725440"/>
          </a:xfrm>
        </p:spPr>
        <p:txBody>
          <a:bodyPr>
            <a:noAutofit/>
          </a:bodyPr>
          <a:p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b="1" dirty="0" sz="2400" i="1" lang="ru-RU" u="sng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Результаты:</a:t>
            </a: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1.Проанализирован и отобран теоретический материал , опыт других педагогов по данной теме 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Сформирована нормативно-правовая база в соответствии с ФГОС по данной теме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У детей наблюдается положительная динамика в: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координации общей и мелкой моторике рук и кистевого </a:t>
            </a:r>
            <a:r>
              <a:rPr dirty="0" sz="2400" lang="ru-RU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праксиса</a:t>
            </a: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 ориентировки в пространстве относительно своего тела, закрепление понятия «право»  и «лево»;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активизации интеллектуальных и  познавательно- речевых процессов;</a:t>
            </a:r>
            <a:r>
              <a:rPr dirty="0" sz="2400" lang="ru-RU" smtClean="0">
                <a:solidFill>
                  <a:srgbClr val="002060"/>
                </a:solidFill>
              </a:rPr>
              <a:t/>
            </a:r>
            <a:br>
              <a:rPr dirty="0" sz="2400" lang="ru-RU" smtClean="0">
                <a:solidFill>
                  <a:srgbClr val="002060"/>
                </a:solidFill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повышении  устойчивости внимания, усидчивости, умении быстро переключаться с одной деятельности на другую, 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работоспособности;</a:t>
            </a:r>
            <a:b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4. Формируются предпосылки к  учебной деятельности: самоконтроля, самооценки.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dirty="0" sz="2400" lang="ru-RU" smtClean="0">
                <a:latin typeface="Times New Roman" pitchFamily="18" charset="0"/>
                <a:cs typeface="Times New Roman" pitchFamily="18" charset="0"/>
              </a:rPr>
            </a:br>
            <a:r>
              <a:rPr dirty="0" sz="2400" lang="ru-RU" smtClean="0"/>
              <a:t/>
            </a:r>
            <a:br>
              <a:rPr dirty="0" sz="2400" lang="ru-RU" smtClean="0"/>
            </a:br>
            <a:endParaRPr dirty="0" sz="2400"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94304" name="Диаграмма 1"/>
          <p:cNvGraphicFramePr>
            <a:graphicFrameLocks/>
          </p:cNvGraphicFramePr>
          <p:nvPr/>
        </p:nvGraphicFramePr>
        <p:xfrm>
          <a:off x="642910" y="1571612"/>
          <a:ext cx="8103075" cy="49881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048604" name="Скругленный прямоугольник 2"/>
          <p:cNvSpPr/>
          <p:nvPr/>
        </p:nvSpPr>
        <p:spPr>
          <a:xfrm>
            <a:off x="928662" y="285728"/>
            <a:ext cx="7929618" cy="1414466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sz="32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Результаты работы по развитию межполушарного взаимодействия у детей</a:t>
            </a:r>
            <a:endParaRPr b="1" dirty="0" sz="320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Скругленный прямоугольник 2"/>
          <p:cNvSpPr/>
          <p:nvPr/>
        </p:nvSpPr>
        <p:spPr>
          <a:xfrm>
            <a:off x="285720" y="785794"/>
            <a:ext cx="8429684" cy="5643602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sz="4400" i="1" lang="ru-RU" smtClean="0">
                <a:latin typeface="Times New Roman" pitchFamily="18" charset="0"/>
                <a:cs typeface="Times New Roman" pitchFamily="18" charset="0"/>
              </a:rPr>
              <a:t>Кейс дидактических пособий и игр</a:t>
            </a:r>
          </a:p>
          <a:p>
            <a:pPr algn="ctr"/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В «Кейс дидактических пособий для развития межполушарного взаимодействия» входят следующие дидактические разработки: 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«Раскраски с заданиями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»,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Зеркальный </a:t>
            </a:r>
            <a:r>
              <a:rPr dirty="0" sz="2400" lang="ru-RU" err="1" smtClean="0">
                <a:latin typeface="Times New Roman" pitchFamily="18" charset="0"/>
                <a:cs typeface="Times New Roman" pitchFamily="18" charset="0"/>
              </a:rPr>
              <a:t>гердероб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»,  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Межполушарные доски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»,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Лабиринты, балансиры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»,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Прозрачный мольберт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»,</a:t>
            </a:r>
            <a:r>
              <a:rPr b="1"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Нейродинамическая гимнастика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»,</a:t>
            </a:r>
            <a:endParaRPr dirty="0" sz="2400" lang="ru-RU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«Схемы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dirty="0" sz="2400" lang="ru-RU" err="1" smtClean="0">
                <a:latin typeface="Times New Roman" pitchFamily="18" charset="0"/>
                <a:cs typeface="Times New Roman" pitchFamily="18" charset="0"/>
              </a:rPr>
              <a:t>нейродорожки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»,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«Зеркальное рисование</a:t>
            </a:r>
            <a:r>
              <a:rPr dirty="0" sz="24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».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400" lang="ru-RU" smtClean="0">
                <a:latin typeface="Times New Roman" pitchFamily="18" charset="0"/>
                <a:cs typeface="Times New Roman" pitchFamily="18" charset="0"/>
              </a:rPr>
              <a:t>Дидактические пособия и игры направлены на развитие межполушарного взаимодействия путем выполнения разных движений левой и правой рукой одновременно.</a:t>
            </a:r>
            <a:endParaRPr dirty="0" sz="2400" lang="ru-RU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Скругленный прямоугольник 1"/>
          <p:cNvSpPr/>
          <p:nvPr/>
        </p:nvSpPr>
        <p:spPr>
          <a:xfrm>
            <a:off x="285720" y="1643050"/>
            <a:ext cx="3960440" cy="792088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sz="20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Психомоторный блок</a:t>
            </a:r>
          </a:p>
        </p:txBody>
      </p:sp>
      <p:sp>
        <p:nvSpPr>
          <p:cNvPr id="1048607" name="Скругленный прямоугольник 2"/>
          <p:cNvSpPr/>
          <p:nvPr/>
        </p:nvSpPr>
        <p:spPr>
          <a:xfrm>
            <a:off x="4429124" y="1643050"/>
            <a:ext cx="4248472" cy="792088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sz="20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Мануальный блок</a:t>
            </a:r>
          </a:p>
          <a:p>
            <a:pPr algn="ctr"/>
            <a:r>
              <a:rPr b="1" dirty="0" sz="20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(ручной)</a:t>
            </a:r>
            <a:endParaRPr b="1" dirty="0" sz="200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08" name="Скругленный прямоугольник 3"/>
          <p:cNvSpPr/>
          <p:nvPr/>
        </p:nvSpPr>
        <p:spPr>
          <a:xfrm>
            <a:off x="642910" y="2714620"/>
            <a:ext cx="2357454" cy="571504"/>
          </a:xfrm>
          <a:prstGeom prst="roundRect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dirty="0" lang="ru-RU" smtClean="0"/>
              <a:t>«</a:t>
            </a:r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Зеркальный гардероб</a:t>
            </a:r>
            <a:r>
              <a:rPr dirty="0" lang="ru-RU" smtClean="0"/>
              <a:t>»</a:t>
            </a:r>
            <a:endParaRPr dirty="0" lang="ru-RU"/>
          </a:p>
        </p:txBody>
      </p:sp>
      <p:sp>
        <p:nvSpPr>
          <p:cNvPr id="1048609" name="Скругленный прямоугольник 4"/>
          <p:cNvSpPr/>
          <p:nvPr/>
        </p:nvSpPr>
        <p:spPr>
          <a:xfrm>
            <a:off x="3643306" y="2786058"/>
            <a:ext cx="2223128" cy="571504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«Прозрачный мольберт»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0" name="Скругленный прямоугольник 5"/>
          <p:cNvSpPr/>
          <p:nvPr/>
        </p:nvSpPr>
        <p:spPr>
          <a:xfrm>
            <a:off x="571472" y="3429000"/>
            <a:ext cx="2500330" cy="642942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«Лабиринты, балансиры»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1" name="Скругленный прямоугольник 6"/>
          <p:cNvSpPr/>
          <p:nvPr/>
        </p:nvSpPr>
        <p:spPr>
          <a:xfrm>
            <a:off x="6572264" y="2786058"/>
            <a:ext cx="2357454" cy="569794"/>
          </a:xfrm>
          <a:prstGeom prst="roundRect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b="1" dirty="0" lang="ru-RU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Нейротренажеры</a:t>
            </a:r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2" name="Скругленный прямоугольник 7"/>
          <p:cNvSpPr/>
          <p:nvPr/>
        </p:nvSpPr>
        <p:spPr>
          <a:xfrm>
            <a:off x="3643306" y="3571876"/>
            <a:ext cx="2214578" cy="571504"/>
          </a:xfrm>
          <a:prstGeom prst="roundRect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«Межполушарные доски»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3" name="Скругленный прямоугольник 8"/>
          <p:cNvSpPr/>
          <p:nvPr/>
        </p:nvSpPr>
        <p:spPr>
          <a:xfrm>
            <a:off x="6572264" y="3571876"/>
            <a:ext cx="2342634" cy="571504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«Зеркальное рисование»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4" name="Скругленный прямоугольник 9"/>
          <p:cNvSpPr/>
          <p:nvPr/>
        </p:nvSpPr>
        <p:spPr>
          <a:xfrm>
            <a:off x="642910" y="4357694"/>
            <a:ext cx="2500330" cy="785818"/>
          </a:xfrm>
          <a:prstGeom prst="roundRect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«Раскраски с заданиями»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5" name="Скругленный прямоугольник 10"/>
          <p:cNvSpPr/>
          <p:nvPr/>
        </p:nvSpPr>
        <p:spPr>
          <a:xfrm>
            <a:off x="3571868" y="4429132"/>
            <a:ext cx="2232248" cy="785818"/>
          </a:xfrm>
          <a:prstGeom prst="roundRect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«Нейродинамическая гимнастика»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6" name="Скругленный прямоугольник 11"/>
          <p:cNvSpPr/>
          <p:nvPr/>
        </p:nvSpPr>
        <p:spPr>
          <a:xfrm>
            <a:off x="6572264" y="4500570"/>
            <a:ext cx="2304256" cy="792088"/>
          </a:xfrm>
          <a:prstGeom prst="roundRect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«Схемы, </a:t>
            </a:r>
            <a:r>
              <a:rPr b="1" dirty="0" lang="ru-RU" err="1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нейродорожки</a:t>
            </a:r>
            <a:r>
              <a:rPr b="1" dirty="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b="1" dirty="0" lang="ru-RU"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7" name="Скругленный прямоугольник 12"/>
          <p:cNvSpPr/>
          <p:nvPr/>
        </p:nvSpPr>
        <p:spPr>
          <a:xfrm>
            <a:off x="285720" y="428604"/>
            <a:ext cx="8429684" cy="914400"/>
          </a:xfrm>
          <a:prstGeom prst="roundRect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 rtlCol="0"/>
          <a:p>
            <a:pPr algn="ctr"/>
            <a:r>
              <a:rPr b="1" dirty="0" sz="3600" lang="ru-RU" smtClean="0"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Кейс дидактических пособий </a:t>
            </a:r>
            <a:endParaRPr b="1" dirty="0" sz="3600" lang="ru-RU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lastClr="000000" val="windowText"/>
      </a:dk1>
      <a:lt1>
        <a:sysClr lastClr="FFFFFF" val="window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dir="tl" rig="glow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algn="tl" flip="none" sx="65000" sy="65000" tx="0" ty="0"/>
        </a:blip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Муниципальное автономное дошкольное  образовательное учреждение детский сад №23 «Золотой ключик»  общеразвивающего вида с приоритетным осуществлением деятельности по художественно-эстетическому направлению  развития воспитанников</dc:title>
  <dc:creator>Алёна</dc:creator>
  <cp:lastModifiedBy>Алёна</cp:lastModifiedBy>
  <dcterms:created xsi:type="dcterms:W3CDTF">2021-11-14T02:17:04Z</dcterms:created>
  <dcterms:modified xsi:type="dcterms:W3CDTF">2025-01-27T15:12:46Z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c6e24fc5d33845b4b2808f7bcec23a35</vt:lpwstr>
  </property>
</Properties>
</file>