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87" r:id="rId3"/>
    <p:sldId id="288" r:id="rId4"/>
    <p:sldId id="291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92" r:id="rId13"/>
    <p:sldId id="264" r:id="rId14"/>
    <p:sldId id="265" r:id="rId15"/>
    <p:sldId id="266" r:id="rId16"/>
    <p:sldId id="267" r:id="rId17"/>
    <p:sldId id="268" r:id="rId18"/>
    <p:sldId id="269" r:id="rId19"/>
    <p:sldId id="294" r:id="rId20"/>
    <p:sldId id="270" r:id="rId21"/>
    <p:sldId id="271" r:id="rId22"/>
    <p:sldId id="272" r:id="rId23"/>
    <p:sldId id="273" r:id="rId24"/>
    <p:sldId id="274" r:id="rId25"/>
    <p:sldId id="275" r:id="rId26"/>
    <p:sldId id="290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95" r:id="rId3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F25AB-494C-4409-9A71-A9FB9CEA9603}" type="datetimeFigureOut">
              <a:rPr lang="ru-RU" smtClean="0"/>
              <a:pPr/>
              <a:t>11.01.2025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73EE44-0540-4770-B411-6036B3EA38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10" Type="http://schemas.openxmlformats.org/officeDocument/2006/relationships/image" Target="../media/image128.jpeg"/><Relationship Id="rId4" Type="http://schemas.openxmlformats.org/officeDocument/2006/relationships/image" Target="../media/image122.jpeg"/><Relationship Id="rId9" Type="http://schemas.openxmlformats.org/officeDocument/2006/relationships/image" Target="../media/image12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7526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В ожидании Нового 2025 года.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Старшая группа №11 «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Черёмушка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ru-RU" dirty="0" smtClean="0"/>
              <a:t>6 день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76400" y="9144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Поиграйте в игры: «Заморожу», «Снежки».</a:t>
            </a:r>
            <a:endParaRPr lang="ru-RU" sz="2400" dirty="0"/>
          </a:p>
        </p:txBody>
      </p:sp>
      <p:pic>
        <p:nvPicPr>
          <p:cNvPr id="5" name="Рисунок 4" descr="f268f2e3-325d-4906-a341-c9ee54f05d00.jpg"/>
          <p:cNvPicPr>
            <a:picLocks noChangeAspect="1"/>
          </p:cNvPicPr>
          <p:nvPr/>
        </p:nvPicPr>
        <p:blipFill>
          <a:blip r:embed="rId2" cstate="print"/>
          <a:srcRect l="3950" t="18421" r="9154" b="18421"/>
          <a:stretch>
            <a:fillRect/>
          </a:stretch>
        </p:blipFill>
        <p:spPr>
          <a:xfrm>
            <a:off x="304800" y="2590800"/>
            <a:ext cx="4889499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b85c324c-1175-445c-97d7-3816b57460d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1524000"/>
            <a:ext cx="157734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89cbc1a7-c30e-4c0e-9022-e555451a4481.jpg"/>
          <p:cNvPicPr>
            <a:picLocks noChangeAspect="1"/>
          </p:cNvPicPr>
          <p:nvPr/>
        </p:nvPicPr>
        <p:blipFill>
          <a:blip r:embed="rId4" cstate="print"/>
          <a:srcRect t="21053"/>
          <a:stretch>
            <a:fillRect/>
          </a:stretch>
        </p:blipFill>
        <p:spPr>
          <a:xfrm>
            <a:off x="6934200" y="3124200"/>
            <a:ext cx="1997964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ru-RU" dirty="0" smtClean="0"/>
              <a:t>7 </a:t>
            </a:r>
            <a:r>
              <a:rPr lang="ru-RU" dirty="0" smtClean="0"/>
              <a:t>день</a:t>
            </a:r>
            <a:endParaRPr lang="ru-RU" dirty="0"/>
          </a:p>
        </p:txBody>
      </p:sp>
      <p:pic>
        <p:nvPicPr>
          <p:cNvPr id="4" name="Рисунок 3" descr="9ff3ea23-729a-49a3-ba93-d59672dd65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762000"/>
            <a:ext cx="1828800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600" y="8382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Сделай украшение на ёлочку.</a:t>
            </a:r>
            <a:endParaRPr lang="ru-RU" sz="2400" dirty="0"/>
          </a:p>
        </p:txBody>
      </p:sp>
      <p:pic>
        <p:nvPicPr>
          <p:cNvPr id="7" name="Рисунок 6" descr="a5275247-d1ea-46e7-b531-36672086722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2209800"/>
            <a:ext cx="1752600" cy="2336800"/>
          </a:xfrm>
          <a:prstGeom prst="rect">
            <a:avLst/>
          </a:prstGeom>
        </p:spPr>
      </p:pic>
      <p:pic>
        <p:nvPicPr>
          <p:cNvPr id="8" name="Рисунок 7" descr="e35a025e-3d3e-4fca-8f6b-b5522b9d035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505200"/>
            <a:ext cx="1943100" cy="2590800"/>
          </a:xfrm>
          <a:prstGeom prst="rect">
            <a:avLst/>
          </a:prstGeom>
        </p:spPr>
      </p:pic>
      <p:pic>
        <p:nvPicPr>
          <p:cNvPr id="9" name="Рисунок 8" descr="e5483614-59ae-43a4-80eb-aec3e491567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381000"/>
            <a:ext cx="2233613" cy="3970868"/>
          </a:xfrm>
          <a:prstGeom prst="rect">
            <a:avLst/>
          </a:prstGeom>
        </p:spPr>
      </p:pic>
      <p:pic>
        <p:nvPicPr>
          <p:cNvPr id="10" name="Рисунок 9" descr="77e7248b-d8a8-41ce-81b2-54ec350f74c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3200400"/>
            <a:ext cx="1852613" cy="3293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8 день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62200" y="9144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Напишите письмо деду Морозу.</a:t>
            </a:r>
            <a:endParaRPr lang="ru-RU" sz="2400" dirty="0"/>
          </a:p>
        </p:txBody>
      </p:sp>
      <p:pic>
        <p:nvPicPr>
          <p:cNvPr id="5" name="Рисунок 4" descr="4bc36aa1-b4d2-4cf4-a9df-cdcc94cc385e.jpg"/>
          <p:cNvPicPr>
            <a:picLocks noChangeAspect="1"/>
          </p:cNvPicPr>
          <p:nvPr/>
        </p:nvPicPr>
        <p:blipFill>
          <a:blip r:embed="rId2"/>
          <a:srcRect b="18182"/>
          <a:stretch>
            <a:fillRect/>
          </a:stretch>
        </p:blipFill>
        <p:spPr>
          <a:xfrm>
            <a:off x="2590800" y="2286000"/>
            <a:ext cx="2590800" cy="3760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79a7285e-5633-4d13-a8ec-00d1481283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1981200"/>
            <a:ext cx="147447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23991371-56f5-434b-975d-e46cd9de9ed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457200"/>
            <a:ext cx="150876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e63d7b73-6fb8-4704-aa63-47f0752021ef.jpg"/>
          <p:cNvPicPr>
            <a:picLocks noChangeAspect="1"/>
          </p:cNvPicPr>
          <p:nvPr/>
        </p:nvPicPr>
        <p:blipFill>
          <a:blip r:embed="rId5"/>
          <a:srcRect t="17778" b="11111"/>
          <a:stretch>
            <a:fillRect/>
          </a:stretch>
        </p:blipFill>
        <p:spPr>
          <a:xfrm>
            <a:off x="7162800" y="3962400"/>
            <a:ext cx="1687711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eab1a983-ae15-4101-aa36-f3c0acbbe759.jpg"/>
          <p:cNvPicPr>
            <a:picLocks noChangeAspect="1"/>
          </p:cNvPicPr>
          <p:nvPr/>
        </p:nvPicPr>
        <p:blipFill>
          <a:blip r:embed="rId6"/>
          <a:srcRect t="8889"/>
          <a:stretch>
            <a:fillRect/>
          </a:stretch>
        </p:blipFill>
        <p:spPr>
          <a:xfrm>
            <a:off x="381000" y="1371600"/>
            <a:ext cx="2000250" cy="4049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ru-RU" dirty="0" smtClean="0"/>
              <a:t>9 день</a:t>
            </a:r>
            <a:endParaRPr lang="ru-RU" dirty="0"/>
          </a:p>
        </p:txBody>
      </p:sp>
      <p:pic>
        <p:nvPicPr>
          <p:cNvPr id="4" name="Рисунок 3" descr="22fa027e-c49d-4454-8e0d-04543177f2db.jpg"/>
          <p:cNvPicPr>
            <a:picLocks noChangeAspect="1"/>
          </p:cNvPicPr>
          <p:nvPr/>
        </p:nvPicPr>
        <p:blipFill>
          <a:blip r:embed="rId2"/>
          <a:srcRect l="8475" t="9040" b="5085"/>
          <a:stretch>
            <a:fillRect/>
          </a:stretch>
        </p:blipFill>
        <p:spPr>
          <a:xfrm>
            <a:off x="228600" y="1447800"/>
            <a:ext cx="41148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42d96e43-6985-4db1-80fb-bddcdf25d2b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810000"/>
            <a:ext cx="38608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bb5aaae5-45d7-4dce-bf29-bc327df9ba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05600" y="533400"/>
            <a:ext cx="222885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981200" y="8382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Нарисуйте зимний ночной пейзаж.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10 день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67000" y="9144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Сходите на экскурсию «Новогодние поделки».</a:t>
            </a:r>
            <a:endParaRPr lang="ru-RU" sz="2400" dirty="0"/>
          </a:p>
        </p:txBody>
      </p:sp>
      <p:pic>
        <p:nvPicPr>
          <p:cNvPr id="5" name="Рисунок 4" descr="4d38d3f8-816d-47a3-9253-b66a4b85e1c3.jpg"/>
          <p:cNvPicPr>
            <a:picLocks noChangeAspect="1"/>
          </p:cNvPicPr>
          <p:nvPr/>
        </p:nvPicPr>
        <p:blipFill>
          <a:blip r:embed="rId2"/>
          <a:srcRect t="22222"/>
          <a:stretch>
            <a:fillRect/>
          </a:stretch>
        </p:blipFill>
        <p:spPr>
          <a:xfrm>
            <a:off x="152400" y="1295400"/>
            <a:ext cx="2116183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75cf7f03-b5aa-4978-ae24-ea782744d87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2200" y="2133600"/>
            <a:ext cx="133731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534eac6f-e07a-40df-aa3f-c360edebc83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2819400"/>
            <a:ext cx="133731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27688143-2b5a-4bf2-98c1-d50d78c818d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00" y="1066800"/>
            <a:ext cx="1352550" cy="3005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a6d4d948-9762-4aa9-be94-4706a4839309.jpg"/>
          <p:cNvPicPr>
            <a:picLocks noChangeAspect="1"/>
          </p:cNvPicPr>
          <p:nvPr/>
        </p:nvPicPr>
        <p:blipFill>
          <a:blip r:embed="rId6"/>
          <a:srcRect t="31111"/>
          <a:stretch>
            <a:fillRect/>
          </a:stretch>
        </p:blipFill>
        <p:spPr>
          <a:xfrm>
            <a:off x="2438400" y="2590800"/>
            <a:ext cx="214036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11 день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67000" y="8382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Поиграйте в игры- </a:t>
            </a:r>
            <a:r>
              <a:rPr lang="ru-RU" sz="2400" dirty="0" err="1" smtClean="0"/>
              <a:t>кричалки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5" name="Рисунок 4" descr="6c2655cb-956a-4a85-b83a-ad886e9b03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657600"/>
            <a:ext cx="3961828" cy="2973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778d5f12-d844-424c-b6ca-afcd47c08d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3733800"/>
            <a:ext cx="3886201" cy="2916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9489a900d13c0e7f952349fe6eed6e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0"/>
            <a:ext cx="2438400" cy="3453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abf427992413655ff5731454456f39ff.jpg"/>
          <p:cNvPicPr>
            <a:picLocks noChangeAspect="1"/>
          </p:cNvPicPr>
          <p:nvPr/>
        </p:nvPicPr>
        <p:blipFill>
          <a:blip r:embed="rId5"/>
          <a:srcRect t="12222" b="8889"/>
          <a:stretch>
            <a:fillRect/>
          </a:stretch>
        </p:blipFill>
        <p:spPr>
          <a:xfrm>
            <a:off x="6553200" y="228600"/>
            <a:ext cx="2362200" cy="3312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ru-RU" dirty="0" smtClean="0"/>
              <a:t>12 день</a:t>
            </a:r>
            <a:endParaRPr lang="ru-RU" dirty="0"/>
          </a:p>
        </p:txBody>
      </p:sp>
      <p:pic>
        <p:nvPicPr>
          <p:cNvPr id="4" name="Содержимое 3" descr="43baf240-9f00-4451-97ac-41fcf8f8d3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600200"/>
            <a:ext cx="41910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86000" y="9144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Раскрасьте новогодние картинки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Рисунок 6" descr="da0eb5fd-eb13-49c2-89c6-6d4a3f2ec2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3505200"/>
            <a:ext cx="41656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13 день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67000" y="91440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Посмотри </a:t>
            </a:r>
            <a:r>
              <a:rPr lang="ru-RU" sz="2400" dirty="0" smtClean="0"/>
              <a:t>новогодний мультик «Дед Мороз и Серый волк».</a:t>
            </a:r>
            <a:endParaRPr lang="ru-RU" sz="2400" dirty="0"/>
          </a:p>
        </p:txBody>
      </p:sp>
      <p:pic>
        <p:nvPicPr>
          <p:cNvPr id="5" name="Рисунок 4" descr="3f787143-13ac-46b7-9139-20851b0de4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33600"/>
            <a:ext cx="477520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aKQMsVulhiWvurFQFltLE2m41UhVkhkJFZkWHTqDY7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3733800"/>
            <a:ext cx="3617892" cy="2720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14 день</a:t>
            </a:r>
            <a:endParaRPr lang="ru-RU" dirty="0"/>
          </a:p>
        </p:txBody>
      </p:sp>
      <p:pic>
        <p:nvPicPr>
          <p:cNvPr id="4" name="Рисунок 3" descr="2f80b9f3-e3d6-44f2-a84b-a9f8d89a67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04800"/>
            <a:ext cx="1981200" cy="264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2fb1a87c-a1cf-412d-855c-8b2a9cfcae78.jpg"/>
          <p:cNvPicPr>
            <a:picLocks noChangeAspect="1"/>
          </p:cNvPicPr>
          <p:nvPr/>
        </p:nvPicPr>
        <p:blipFill>
          <a:blip r:embed="rId3"/>
          <a:srcRect t="30000"/>
          <a:stretch>
            <a:fillRect/>
          </a:stretch>
        </p:blipFill>
        <p:spPr>
          <a:xfrm>
            <a:off x="381000" y="3581400"/>
            <a:ext cx="2286000" cy="2653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e6701b09-ec6a-486f-8166-0717244e8726.jpg"/>
          <p:cNvPicPr>
            <a:picLocks noChangeAspect="1"/>
          </p:cNvPicPr>
          <p:nvPr/>
        </p:nvPicPr>
        <p:blipFill>
          <a:blip r:embed="rId4"/>
          <a:srcRect l="15926" t="14546" r="33973" b="28889"/>
          <a:stretch>
            <a:fillRect/>
          </a:stretch>
        </p:blipFill>
        <p:spPr>
          <a:xfrm>
            <a:off x="6934200" y="3886200"/>
            <a:ext cx="1670958" cy="2515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0a2dfcf9-0dc7-45fe-be2c-8eae71aa3a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2819400"/>
            <a:ext cx="154305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819400" y="9144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Покатайся на лыжах, коньках или с горки.</a:t>
            </a:r>
            <a:endParaRPr lang="ru-RU" sz="2400" dirty="0"/>
          </a:p>
        </p:txBody>
      </p:sp>
      <p:pic>
        <p:nvPicPr>
          <p:cNvPr id="10" name="Рисунок 9" descr="4eda3689-dbad-4439-a92c-c0e8712389d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10400" y="228600"/>
            <a:ext cx="1649135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6585ef51-dec6-420d-a03e-0d946a977ba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57750" y="2133600"/>
            <a:ext cx="177165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15 день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14600" y="8382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Сходите на городскую Ёлку.</a:t>
            </a:r>
            <a:endParaRPr lang="ru-RU" sz="2400" dirty="0"/>
          </a:p>
        </p:txBody>
      </p:sp>
      <p:pic>
        <p:nvPicPr>
          <p:cNvPr id="5" name="Рисунок 4" descr="01db179f-cb63-4c99-8f83-604889a368d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457200"/>
            <a:ext cx="1600200" cy="2838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0b7b68b8-c84f-4ab9-b2bf-8c4a25db38c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1447800"/>
            <a:ext cx="17145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6e993f7c-5c31-4b89-8a6a-6817e7ad26e3.jpg"/>
          <p:cNvPicPr>
            <a:picLocks noChangeAspect="1"/>
          </p:cNvPicPr>
          <p:nvPr/>
        </p:nvPicPr>
        <p:blipFill>
          <a:blip r:embed="rId4"/>
          <a:srcRect l="4233"/>
          <a:stretch>
            <a:fillRect/>
          </a:stretch>
        </p:blipFill>
        <p:spPr>
          <a:xfrm>
            <a:off x="7239000" y="457200"/>
            <a:ext cx="1724025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5a135033-d794-4640-bbc1-b28a971fdf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0" y="1981200"/>
            <a:ext cx="20574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f7ab9dec-1827-48d4-95d9-254b7676239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8200" y="3962400"/>
            <a:ext cx="2057400" cy="2744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89378427-b3c6-47cc-9f21-b1d7e092423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2800" y="3810000"/>
            <a:ext cx="1589437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ba6db716-fff0-43fe-b955-351e62561b8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" y="3581400"/>
            <a:ext cx="1628299" cy="2888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Формирование временных представлений у дошкольников, использование игры, как способа организации образовательного процесса с дошкольниками. </a:t>
            </a:r>
            <a:r>
              <a:rPr lang="ru-RU" sz="2800" b="1" dirty="0" err="1" smtClean="0"/>
              <a:t>Адвент</a:t>
            </a:r>
            <a:r>
              <a:rPr lang="ru-RU" sz="2800" b="1" dirty="0" smtClean="0"/>
              <a:t>-</a:t>
            </a:r>
            <a:r>
              <a:rPr lang="ru-RU" sz="2800" dirty="0" smtClean="0"/>
              <a:t> календарь- это яркие эмоции и радость ожидания праздника.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16 день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83820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Прочитай те стихотворение Ивана Сурикова «Детство».</a:t>
            </a:r>
            <a:endParaRPr lang="ru-RU" sz="2400" dirty="0"/>
          </a:p>
        </p:txBody>
      </p:sp>
      <p:pic>
        <p:nvPicPr>
          <p:cNvPr id="5" name="Рисунок 4" descr="96b812db-8e16-4bc7-851a-7a1633a44301.jpg"/>
          <p:cNvPicPr>
            <a:picLocks noChangeAspect="1"/>
          </p:cNvPicPr>
          <p:nvPr/>
        </p:nvPicPr>
        <p:blipFill>
          <a:blip r:embed="rId2"/>
          <a:srcRect l="4706" t="3190" r="8235" b="35398"/>
          <a:stretch>
            <a:fillRect/>
          </a:stretch>
        </p:blipFill>
        <p:spPr>
          <a:xfrm>
            <a:off x="685800" y="1676400"/>
            <a:ext cx="3034861" cy="475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161a0ee46548007daee650a3eacd5f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676400"/>
            <a:ext cx="35052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ru-RU" dirty="0" smtClean="0"/>
              <a:t>17 день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8382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Нарядите ёлочку и украсьте группу.</a:t>
            </a:r>
            <a:endParaRPr lang="ru-RU" sz="2400" dirty="0"/>
          </a:p>
        </p:txBody>
      </p:sp>
      <p:pic>
        <p:nvPicPr>
          <p:cNvPr id="5" name="Рисунок 4" descr="75310c48-9141-40a8-acde-479b28e992a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1447800"/>
            <a:ext cx="157734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b5703114-2fac-438d-b7df-e29b7412d1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990600"/>
            <a:ext cx="126873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4e4b17e9-56c1-4c00-994f-98d260d20289.jpg"/>
          <p:cNvPicPr>
            <a:picLocks noChangeAspect="1"/>
          </p:cNvPicPr>
          <p:nvPr/>
        </p:nvPicPr>
        <p:blipFill>
          <a:blip r:embed="rId4" cstate="print"/>
          <a:srcRect l="10000" r="5556" b="20000"/>
          <a:stretch>
            <a:fillRect/>
          </a:stretch>
        </p:blipFill>
        <p:spPr>
          <a:xfrm>
            <a:off x="7239000" y="4648200"/>
            <a:ext cx="1600200" cy="2021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37ffa704-b791-490e-9df3-1c32d428c0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3600" y="1524000"/>
            <a:ext cx="2076450" cy="276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401dac4b-18c9-4df8-9110-37d548d6d602.jpg"/>
          <p:cNvPicPr>
            <a:picLocks noChangeAspect="1"/>
          </p:cNvPicPr>
          <p:nvPr/>
        </p:nvPicPr>
        <p:blipFill>
          <a:blip r:embed="rId6" cstate="print"/>
          <a:srcRect l="12963" r="17407"/>
          <a:stretch>
            <a:fillRect/>
          </a:stretch>
        </p:blipFill>
        <p:spPr>
          <a:xfrm>
            <a:off x="228600" y="3962400"/>
            <a:ext cx="1371600" cy="2626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59938c7d-9546-4bbb-a0ee-440b6d6e89af.jpg"/>
          <p:cNvPicPr>
            <a:picLocks noChangeAspect="1"/>
          </p:cNvPicPr>
          <p:nvPr/>
        </p:nvPicPr>
        <p:blipFill>
          <a:blip r:embed="rId7" cstate="print"/>
          <a:srcRect l="8519" t="11111" r="12963"/>
          <a:stretch>
            <a:fillRect/>
          </a:stretch>
        </p:blipFill>
        <p:spPr>
          <a:xfrm>
            <a:off x="3733800" y="3429000"/>
            <a:ext cx="1905000" cy="2875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18 день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48000" y="8382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Украсьте окна в группе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 descr="32959d29-93dd-4a58-92fa-5048f0096cc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4064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ab509678-5872-4e13-850b-de2f3d0d5cd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352800"/>
            <a:ext cx="434340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19 день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48000" y="7620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Отгадайте загадки из волшебного сундучка.</a:t>
            </a:r>
            <a:endParaRPr lang="ru-RU" sz="2400" dirty="0"/>
          </a:p>
        </p:txBody>
      </p:sp>
      <p:pic>
        <p:nvPicPr>
          <p:cNvPr id="5" name="Рисунок 4" descr="60a0d2f9-ca65-4838-8a9b-dcad4f1e6ffe.jpg"/>
          <p:cNvPicPr>
            <a:picLocks noChangeAspect="1"/>
          </p:cNvPicPr>
          <p:nvPr/>
        </p:nvPicPr>
        <p:blipFill>
          <a:blip r:embed="rId2"/>
          <a:srcRect l="5833" r="15000"/>
          <a:stretch>
            <a:fillRect/>
          </a:stretch>
        </p:blipFill>
        <p:spPr>
          <a:xfrm>
            <a:off x="228599" y="1752600"/>
            <a:ext cx="4230511" cy="2404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4a4c81d-5842-4bcf-a0e4-455482e7e04d.jpg"/>
          <p:cNvPicPr>
            <a:picLocks noChangeAspect="1"/>
          </p:cNvPicPr>
          <p:nvPr/>
        </p:nvPicPr>
        <p:blipFill>
          <a:blip r:embed="rId3"/>
          <a:srcRect l="5833" r="15833"/>
          <a:stretch>
            <a:fillRect/>
          </a:stretch>
        </p:blipFill>
        <p:spPr>
          <a:xfrm>
            <a:off x="4800600" y="1828800"/>
            <a:ext cx="3959578" cy="2274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333c93e3-6ca6-434f-89dc-135eb8a74a83.jpg"/>
          <p:cNvPicPr>
            <a:picLocks noChangeAspect="1"/>
          </p:cNvPicPr>
          <p:nvPr/>
        </p:nvPicPr>
        <p:blipFill>
          <a:blip r:embed="rId4"/>
          <a:srcRect l="4167" r="6667"/>
          <a:stretch>
            <a:fillRect/>
          </a:stretch>
        </p:blipFill>
        <p:spPr>
          <a:xfrm>
            <a:off x="1986844" y="4267200"/>
            <a:ext cx="4794956" cy="2419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ru-RU" dirty="0" smtClean="0"/>
              <a:t>20 день</a:t>
            </a:r>
            <a:endParaRPr lang="ru-RU" dirty="0"/>
          </a:p>
        </p:txBody>
      </p:sp>
      <p:pic>
        <p:nvPicPr>
          <p:cNvPr id="4" name="Рисунок 3" descr="6ff42794-8c66-46f8-9336-16b7d31ddfe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0"/>
            <a:ext cx="2203373" cy="3048000"/>
          </a:xfrm>
          <a:prstGeom prst="rect">
            <a:avLst/>
          </a:prstGeom>
        </p:spPr>
      </p:pic>
      <p:pic>
        <p:nvPicPr>
          <p:cNvPr id="5" name="Рисунок 4" descr="23f20948-89e4-4545-81d4-f5d35ddd200a.jpg"/>
          <p:cNvPicPr>
            <a:picLocks noChangeAspect="1"/>
          </p:cNvPicPr>
          <p:nvPr/>
        </p:nvPicPr>
        <p:blipFill>
          <a:blip r:embed="rId3"/>
          <a:srcRect l="12500" r="24167"/>
          <a:stretch>
            <a:fillRect/>
          </a:stretch>
        </p:blipFill>
        <p:spPr>
          <a:xfrm>
            <a:off x="6172200" y="1752600"/>
            <a:ext cx="2788355" cy="1981200"/>
          </a:xfrm>
          <a:prstGeom prst="rect">
            <a:avLst/>
          </a:prstGeom>
        </p:spPr>
      </p:pic>
      <p:pic>
        <p:nvPicPr>
          <p:cNvPr id="6" name="Рисунок 5" descr="59b20e60-3afd-47a6-b3e8-3f300a147fbd.jpg"/>
          <p:cNvPicPr>
            <a:picLocks noChangeAspect="1"/>
          </p:cNvPicPr>
          <p:nvPr/>
        </p:nvPicPr>
        <p:blipFill>
          <a:blip r:embed="rId4"/>
          <a:srcRect l="14167" t="11111" r="14167"/>
          <a:stretch>
            <a:fillRect/>
          </a:stretch>
        </p:blipFill>
        <p:spPr>
          <a:xfrm>
            <a:off x="2514600" y="1752600"/>
            <a:ext cx="3581400" cy="1998920"/>
          </a:xfrm>
          <a:prstGeom prst="rect">
            <a:avLst/>
          </a:prstGeom>
        </p:spPr>
      </p:pic>
      <p:pic>
        <p:nvPicPr>
          <p:cNvPr id="9" name="Рисунок 8" descr="65dc277c-26ed-4dc1-b8d1-b04988591f6c.jpg"/>
          <p:cNvPicPr>
            <a:picLocks noChangeAspect="1"/>
          </p:cNvPicPr>
          <p:nvPr/>
        </p:nvPicPr>
        <p:blipFill>
          <a:blip r:embed="rId5"/>
          <a:srcRect l="6667" r="31667"/>
          <a:stretch>
            <a:fillRect/>
          </a:stretch>
        </p:blipFill>
        <p:spPr>
          <a:xfrm>
            <a:off x="6324600" y="4419600"/>
            <a:ext cx="2647244" cy="19317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7800" y="9144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Поздравь новогоднюю Ёлочку с Денём рождения.</a:t>
            </a:r>
            <a:endParaRPr lang="ru-RU" sz="2400" dirty="0"/>
          </a:p>
        </p:txBody>
      </p:sp>
      <p:pic>
        <p:nvPicPr>
          <p:cNvPr id="13" name="Рисунок 12" descr="f11ea022-5309-40f5-aac9-23beea62db8b.jpg"/>
          <p:cNvPicPr>
            <a:picLocks noChangeAspect="1"/>
          </p:cNvPicPr>
          <p:nvPr/>
        </p:nvPicPr>
        <p:blipFill>
          <a:blip r:embed="rId6" cstate="print"/>
          <a:srcRect r="5833"/>
          <a:stretch>
            <a:fillRect/>
          </a:stretch>
        </p:blipFill>
        <p:spPr>
          <a:xfrm>
            <a:off x="2514600" y="4492428"/>
            <a:ext cx="3762020" cy="179778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21 день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48000" y="8382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Укрась дома ёлочку.</a:t>
            </a:r>
            <a:endParaRPr lang="ru-RU" sz="2400" dirty="0"/>
          </a:p>
        </p:txBody>
      </p:sp>
      <p:pic>
        <p:nvPicPr>
          <p:cNvPr id="5" name="Рисунок 4" descr="6587dc06-c2c0-49cb-8c3b-72886952f1f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1600200"/>
            <a:ext cx="280035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fd6a868a-e5a5-4b54-9ea8-ee86724b3dc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600200"/>
            <a:ext cx="2336706" cy="3544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22 день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00400" y="8382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Укрась дома окно.</a:t>
            </a:r>
            <a:endParaRPr lang="ru-RU" sz="2400" dirty="0"/>
          </a:p>
        </p:txBody>
      </p:sp>
      <p:pic>
        <p:nvPicPr>
          <p:cNvPr id="5" name="Рисунок 4" descr="1007f854-5dc2-44a6-8fcb-c708781ce16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524000"/>
            <a:ext cx="2085499" cy="3699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1202d262-7c51-414c-8556-c340d7c2835b.jpg"/>
          <p:cNvPicPr>
            <a:picLocks noChangeAspect="1"/>
          </p:cNvPicPr>
          <p:nvPr/>
        </p:nvPicPr>
        <p:blipFill>
          <a:blip r:embed="rId3"/>
          <a:srcRect r="13333"/>
          <a:stretch>
            <a:fillRect/>
          </a:stretch>
        </p:blipFill>
        <p:spPr>
          <a:xfrm>
            <a:off x="2514600" y="2819400"/>
            <a:ext cx="4038600" cy="2627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e091b2fe-3253-4dde-ac0f-ef807d201bb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0" y="381000"/>
            <a:ext cx="1776413" cy="3158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1e12061a-1d5e-40c9-82a6-b5737317bfb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3886200"/>
            <a:ext cx="2038350" cy="271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23 день</a:t>
            </a:r>
            <a:endParaRPr lang="ru-RU" dirty="0"/>
          </a:p>
        </p:txBody>
      </p:sp>
      <p:pic>
        <p:nvPicPr>
          <p:cNvPr id="4" name="Рисунок 3" descr="0b79708f-cc44-4ef7-aaec-a92d8d79554f.jpg"/>
          <p:cNvPicPr>
            <a:picLocks noChangeAspect="1"/>
          </p:cNvPicPr>
          <p:nvPr/>
        </p:nvPicPr>
        <p:blipFill>
          <a:blip r:embed="rId2"/>
          <a:srcRect t="26667" b="4444"/>
          <a:stretch>
            <a:fillRect/>
          </a:stretch>
        </p:blipFill>
        <p:spPr>
          <a:xfrm>
            <a:off x="838200" y="1828800"/>
            <a:ext cx="3048000" cy="4666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48906e08-a26e-4f34-9478-63a16c264471.jpg"/>
          <p:cNvPicPr>
            <a:picLocks noChangeAspect="1"/>
          </p:cNvPicPr>
          <p:nvPr/>
        </p:nvPicPr>
        <p:blipFill>
          <a:blip r:embed="rId3"/>
          <a:srcRect t="33333"/>
          <a:stretch>
            <a:fillRect/>
          </a:stretch>
        </p:blipFill>
        <p:spPr>
          <a:xfrm>
            <a:off x="4876800" y="1828800"/>
            <a:ext cx="3122295" cy="4625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86000" y="9144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Найдите валенок деда Мороза.</a:t>
            </a:r>
            <a:endParaRPr lang="ru-RU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24 день</a:t>
            </a:r>
            <a:endParaRPr lang="ru-RU" dirty="0"/>
          </a:p>
        </p:txBody>
      </p:sp>
      <p:pic>
        <p:nvPicPr>
          <p:cNvPr id="4" name="Рисунок 3" descr="2e0e6986-ea32-4cad-b953-b2b843061667.jpg"/>
          <p:cNvPicPr>
            <a:picLocks noChangeAspect="1"/>
          </p:cNvPicPr>
          <p:nvPr/>
        </p:nvPicPr>
        <p:blipFill>
          <a:blip r:embed="rId2"/>
          <a:srcRect t="25556" b="24444"/>
          <a:stretch>
            <a:fillRect/>
          </a:stretch>
        </p:blipFill>
        <p:spPr>
          <a:xfrm>
            <a:off x="6477000" y="1219200"/>
            <a:ext cx="24003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88fc97a7-64fb-4c91-b32a-e157661cf7ca.jpg"/>
          <p:cNvPicPr>
            <a:picLocks noChangeAspect="1"/>
          </p:cNvPicPr>
          <p:nvPr/>
        </p:nvPicPr>
        <p:blipFill>
          <a:blip r:embed="rId3"/>
          <a:srcRect t="12222" b="26667"/>
          <a:stretch>
            <a:fillRect/>
          </a:stretch>
        </p:blipFill>
        <p:spPr>
          <a:xfrm>
            <a:off x="3429000" y="2743200"/>
            <a:ext cx="2539665" cy="3448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eea8e4d-c53b-4c1c-8738-2d3f142b7c5f.jpg"/>
          <p:cNvPicPr>
            <a:picLocks noChangeAspect="1"/>
          </p:cNvPicPr>
          <p:nvPr/>
        </p:nvPicPr>
        <p:blipFill>
          <a:blip r:embed="rId4"/>
          <a:srcRect b="53548"/>
          <a:stretch>
            <a:fillRect/>
          </a:stretch>
        </p:blipFill>
        <p:spPr>
          <a:xfrm>
            <a:off x="381000" y="1524000"/>
            <a:ext cx="2667000" cy="2753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ef385ae4-2507-40f6-a7ce-1d7dda81197e.jpg"/>
          <p:cNvPicPr>
            <a:picLocks noChangeAspect="1"/>
          </p:cNvPicPr>
          <p:nvPr/>
        </p:nvPicPr>
        <p:blipFill>
          <a:blip r:embed="rId5"/>
          <a:srcRect b="55556"/>
          <a:stretch>
            <a:fillRect/>
          </a:stretch>
        </p:blipFill>
        <p:spPr>
          <a:xfrm>
            <a:off x="6324600" y="4034837"/>
            <a:ext cx="2628900" cy="2596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057400" y="8382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Сделайте деда Мороза из бумаги.</a:t>
            </a:r>
            <a:endParaRPr lang="ru-RU" sz="2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25 день</a:t>
            </a:r>
            <a:endParaRPr lang="ru-RU" dirty="0"/>
          </a:p>
        </p:txBody>
      </p:sp>
      <p:pic>
        <p:nvPicPr>
          <p:cNvPr id="4" name="Содержимое 3" descr="3da2702c-2e79-4c51-b810-748ed675fe9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29200" y="1447800"/>
            <a:ext cx="3251199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9b0af7da-668c-4b54-b629-d6b05fd474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447800"/>
            <a:ext cx="3302000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e43c231a-eb64-45a7-a7d7-36dc09d3f16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00" y="4038600"/>
            <a:ext cx="34544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743200" y="8382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Сделайте зимнюю зарядку.</a:t>
            </a:r>
            <a:endParaRPr lang="ru-RU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600" dirty="0" smtClean="0"/>
              <a:t>- расширить представления детей об общенародном празднике Новогодней елки;</a:t>
            </a:r>
          </a:p>
          <a:p>
            <a:pPr>
              <a:buNone/>
            </a:pPr>
            <a:r>
              <a:rPr lang="ru-RU" sz="3600" dirty="0" smtClean="0"/>
              <a:t>- знакомить с историей возникновения праздника, учить бережно относиться к праздничным народным традициям и обычаям;</a:t>
            </a:r>
          </a:p>
          <a:p>
            <a:pPr>
              <a:buNone/>
            </a:pPr>
            <a:r>
              <a:rPr lang="ru-RU" sz="3600" dirty="0" smtClean="0"/>
              <a:t>- развивать у дошкольников интеллектуальную инициативу, организаторские способности, приучать активно участвовать в подготовке к праздника;</a:t>
            </a:r>
          </a:p>
          <a:p>
            <a:pPr>
              <a:buNone/>
            </a:pPr>
            <a:r>
              <a:rPr lang="ru-RU" sz="3600" dirty="0" smtClean="0"/>
              <a:t>- способствовать развитию речевого общения, обогащению и расширению словаря;</a:t>
            </a:r>
          </a:p>
          <a:p>
            <a:pPr>
              <a:buNone/>
            </a:pPr>
            <a:r>
              <a:rPr lang="ru-RU" sz="3600" dirty="0" smtClean="0"/>
              <a:t>- воспитывать интерес к творчеству, любовь к ручному труду.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26 день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286000" y="8382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Сходите на </a:t>
            </a:r>
            <a:r>
              <a:rPr lang="ru-RU" sz="2400" dirty="0" smtClean="0"/>
              <a:t>Новогодний </a:t>
            </a:r>
            <a:r>
              <a:rPr lang="ru-RU" sz="2400" dirty="0" smtClean="0"/>
              <a:t>утренник.</a:t>
            </a:r>
            <a:endParaRPr lang="ru-RU" sz="2400" dirty="0"/>
          </a:p>
        </p:txBody>
      </p:sp>
      <p:pic>
        <p:nvPicPr>
          <p:cNvPr id="5" name="Рисунок 4" descr="26807145-a45c-47cc-b777-a3e7b0c3f6c3.jpg"/>
          <p:cNvPicPr>
            <a:picLocks noChangeAspect="1"/>
          </p:cNvPicPr>
          <p:nvPr/>
        </p:nvPicPr>
        <p:blipFill>
          <a:blip r:embed="rId2"/>
          <a:srcRect t="24444"/>
          <a:stretch>
            <a:fillRect/>
          </a:stretch>
        </p:blipFill>
        <p:spPr>
          <a:xfrm>
            <a:off x="152400" y="4114800"/>
            <a:ext cx="4491318" cy="2545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a111c958-28d5-405b-85c4-656a3d59ba03.jpg"/>
          <p:cNvPicPr>
            <a:picLocks noChangeAspect="1"/>
          </p:cNvPicPr>
          <p:nvPr/>
        </p:nvPicPr>
        <p:blipFill>
          <a:blip r:embed="rId3"/>
          <a:srcRect t="12222"/>
          <a:stretch>
            <a:fillRect/>
          </a:stretch>
        </p:blipFill>
        <p:spPr>
          <a:xfrm>
            <a:off x="4947213" y="4038600"/>
            <a:ext cx="3998089" cy="2632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5b1c0a8e-ae49-4f57-9a9d-900b0b866b7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1219200"/>
            <a:ext cx="1981200" cy="2638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471929de-5b85-433c-9a08-7921b1c9271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1295400"/>
            <a:ext cx="1945334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fe806f7c-539a-42ec-9939-8496c4ad19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43200" y="1333500"/>
            <a:ext cx="3581400" cy="26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ru-RU" dirty="0" smtClean="0"/>
              <a:t>27 день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828800" y="9144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Сделайте из </a:t>
            </a:r>
            <a:r>
              <a:rPr lang="ru-RU" sz="2400" dirty="0" smtClean="0"/>
              <a:t>бумаги символ года –Змейка.</a:t>
            </a:r>
            <a:endParaRPr lang="ru-RU" sz="2400" dirty="0"/>
          </a:p>
        </p:txBody>
      </p:sp>
      <p:pic>
        <p:nvPicPr>
          <p:cNvPr id="5" name="Рисунок 4" descr="6d72521e-d025-4cab-88b8-99e462dc51b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409700"/>
            <a:ext cx="33528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6db8a76b-f5a4-4e68-9450-cae8a69017e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562100" y="3695700"/>
            <a:ext cx="25146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fe5ff0fc-ee81-44d8-a3cb-94fe46c524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1828800"/>
            <a:ext cx="3733800" cy="280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28 день</a:t>
            </a:r>
            <a:endParaRPr lang="ru-RU" dirty="0"/>
          </a:p>
        </p:txBody>
      </p:sp>
      <p:pic>
        <p:nvPicPr>
          <p:cNvPr id="4" name="Рисунок 3" descr="97d01e36-4ee4-4f86-9b06-2bdbd43764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7000" y="3429000"/>
            <a:ext cx="2381250" cy="317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557adef3-92a9-4b4c-86ce-da3feb2c8c9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838200"/>
            <a:ext cx="2419350" cy="322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88258be-ca83-46a7-b936-5f7ab4d3db7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828800"/>
            <a:ext cx="3028950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124200" y="8382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Сделайте смешные новогодние маски.</a:t>
            </a:r>
            <a:endParaRPr lang="ru-RU" sz="2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29-31 день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62200" y="12192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Как я провёл новогодние каникулы.</a:t>
            </a:r>
            <a:endParaRPr lang="ru-RU" sz="2400" dirty="0"/>
          </a:p>
        </p:txBody>
      </p:sp>
      <p:pic>
        <p:nvPicPr>
          <p:cNvPr id="6" name="Рисунок 5" descr="4d7b4b14-f42f-4d25-a16e-328d4bb16c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1681996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7ca951bf-e2d4-4455-b60a-5697c70b1aeb.jpg"/>
          <p:cNvPicPr>
            <a:picLocks noChangeAspect="1"/>
          </p:cNvPicPr>
          <p:nvPr/>
        </p:nvPicPr>
        <p:blipFill>
          <a:blip r:embed="rId3"/>
          <a:srcRect t="23333" b="21111"/>
          <a:stretch>
            <a:fillRect/>
          </a:stretch>
        </p:blipFill>
        <p:spPr>
          <a:xfrm>
            <a:off x="228600" y="3810000"/>
            <a:ext cx="1733074" cy="2194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5dfe7fa2-9132-4521-8b62-cc7ed4084285.jpg"/>
          <p:cNvPicPr>
            <a:picLocks noChangeAspect="1"/>
          </p:cNvPicPr>
          <p:nvPr/>
        </p:nvPicPr>
        <p:blipFill>
          <a:blip r:embed="rId4" cstate="print"/>
          <a:srcRect b="19048"/>
          <a:stretch>
            <a:fillRect/>
          </a:stretch>
        </p:blipFill>
        <p:spPr>
          <a:xfrm>
            <a:off x="2133600" y="4191000"/>
            <a:ext cx="1623452" cy="2336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18d878e1-8062-4840-853a-683b15fc62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86600" y="1066800"/>
            <a:ext cx="1791915" cy="2387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78a795b5-4b43-437b-8546-add9dde3b76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4600" y="1752600"/>
            <a:ext cx="165735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b46930df-093f-4b7e-9f57-8067abcb007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53000" y="1752600"/>
            <a:ext cx="17145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a92e212c-adb9-4454-ace4-d9050a46026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10400" y="4038600"/>
            <a:ext cx="165735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f64c8499-2baf-41c4-a050-825d3aca977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4191000"/>
            <a:ext cx="18288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bf69d37-4e3d-4df7-ba2a-6d4afc830df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2819400"/>
            <a:ext cx="165735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153d2785-225f-4814-b554-351a5e52bf60.jpg"/>
          <p:cNvPicPr>
            <a:picLocks noChangeAspect="1"/>
          </p:cNvPicPr>
          <p:nvPr/>
        </p:nvPicPr>
        <p:blipFill>
          <a:blip r:embed="rId3"/>
          <a:srcRect t="16667" b="7143"/>
          <a:stretch>
            <a:fillRect/>
          </a:stretch>
        </p:blipFill>
        <p:spPr>
          <a:xfrm>
            <a:off x="3124200" y="152400"/>
            <a:ext cx="1743968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747398be-d5db-4644-844e-f9a58a5dfee1.jpg"/>
          <p:cNvPicPr>
            <a:picLocks noChangeAspect="1"/>
          </p:cNvPicPr>
          <p:nvPr/>
        </p:nvPicPr>
        <p:blipFill>
          <a:blip r:embed="rId4" cstate="print"/>
          <a:srcRect b="14343"/>
          <a:stretch>
            <a:fillRect/>
          </a:stretch>
        </p:blipFill>
        <p:spPr>
          <a:xfrm>
            <a:off x="5105400" y="457200"/>
            <a:ext cx="1401101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70666960-41d5-4d56-a073-a88d9744c25e.jpg"/>
          <p:cNvPicPr>
            <a:picLocks noChangeAspect="1"/>
          </p:cNvPicPr>
          <p:nvPr/>
        </p:nvPicPr>
        <p:blipFill>
          <a:blip r:embed="rId5"/>
          <a:srcRect t="20000"/>
          <a:stretch>
            <a:fillRect/>
          </a:stretch>
        </p:blipFill>
        <p:spPr>
          <a:xfrm>
            <a:off x="3962400" y="3429000"/>
            <a:ext cx="1875234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6694058-8589-49be-be58-bcbb03afdd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152400"/>
            <a:ext cx="1409700" cy="2506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42a44e5b-c549-4f3e-8830-f1f4e1420a2d.jpg"/>
          <p:cNvPicPr>
            <a:picLocks noChangeAspect="1"/>
          </p:cNvPicPr>
          <p:nvPr/>
        </p:nvPicPr>
        <p:blipFill>
          <a:blip r:embed="rId7"/>
          <a:srcRect l="15924" b="51111"/>
          <a:stretch>
            <a:fillRect/>
          </a:stretch>
        </p:blipFill>
        <p:spPr>
          <a:xfrm>
            <a:off x="6400800" y="3352800"/>
            <a:ext cx="2362200" cy="221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21a5e0ac-a664-4e74-8804-31bcd6b39def.jpg"/>
          <p:cNvPicPr>
            <a:picLocks noChangeAspect="1"/>
          </p:cNvPicPr>
          <p:nvPr/>
        </p:nvPicPr>
        <p:blipFill>
          <a:blip r:embed="rId8" cstate="print"/>
          <a:srcRect l="17500" t="11538"/>
          <a:stretch>
            <a:fillRect/>
          </a:stretch>
        </p:blipFill>
        <p:spPr>
          <a:xfrm>
            <a:off x="304800" y="304800"/>
            <a:ext cx="2590800" cy="1263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46bdf622-39ed-4631-a6a4-24f9f606182c.jpg"/>
          <p:cNvPicPr>
            <a:picLocks noChangeAspect="1"/>
          </p:cNvPicPr>
          <p:nvPr/>
        </p:nvPicPr>
        <p:blipFill>
          <a:blip r:embed="rId9" cstate="print"/>
          <a:srcRect r="26296" b="15556"/>
          <a:stretch>
            <a:fillRect/>
          </a:stretch>
        </p:blipFill>
        <p:spPr>
          <a:xfrm>
            <a:off x="328362" y="1828800"/>
            <a:ext cx="1446547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202edab0-b52c-430c-99ae-32befe2d9810.jpg"/>
          <p:cNvPicPr>
            <a:picLocks noChangeAspect="1"/>
          </p:cNvPicPr>
          <p:nvPr/>
        </p:nvPicPr>
        <p:blipFill>
          <a:blip r:embed="rId10" cstate="print"/>
          <a:srcRect t="22222" b="22222"/>
          <a:stretch>
            <a:fillRect/>
          </a:stretch>
        </p:blipFill>
        <p:spPr>
          <a:xfrm>
            <a:off x="228600" y="4495800"/>
            <a:ext cx="1564653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eebb96dd3af8b69b00220ef1824f02c.png"/>
          <p:cNvPicPr>
            <a:picLocks noChangeAspect="1"/>
          </p:cNvPicPr>
          <p:nvPr/>
        </p:nvPicPr>
        <p:blipFill>
          <a:blip r:embed="rId2"/>
          <a:srcRect r="5833"/>
          <a:stretch>
            <a:fillRect/>
          </a:stretch>
        </p:blipFill>
        <p:spPr>
          <a:xfrm>
            <a:off x="0" y="381000"/>
            <a:ext cx="9143999" cy="589562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Предварительная подготовка</a:t>
            </a:r>
            <a:endParaRPr lang="ru-RU" dirty="0"/>
          </a:p>
        </p:txBody>
      </p:sp>
      <p:pic>
        <p:nvPicPr>
          <p:cNvPr id="4" name="Рисунок 3" descr="05e07df3-8e5c-4c9a-963f-fb47f4f1d87d.jpg"/>
          <p:cNvPicPr>
            <a:picLocks noChangeAspect="1"/>
          </p:cNvPicPr>
          <p:nvPr/>
        </p:nvPicPr>
        <p:blipFill>
          <a:blip r:embed="rId2"/>
          <a:srcRect b="15254"/>
          <a:stretch>
            <a:fillRect/>
          </a:stretch>
        </p:blipFill>
        <p:spPr>
          <a:xfrm>
            <a:off x="1219200" y="1600200"/>
            <a:ext cx="2595524" cy="4887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a9b44c57-0856-4b1d-b5a4-f4d28b733c28.jpg"/>
          <p:cNvPicPr>
            <a:picLocks noChangeAspect="1"/>
          </p:cNvPicPr>
          <p:nvPr/>
        </p:nvPicPr>
        <p:blipFill>
          <a:blip r:embed="rId3" cstate="print"/>
          <a:srcRect l="24739" r="16506"/>
          <a:stretch>
            <a:fillRect/>
          </a:stretch>
        </p:blipFill>
        <p:spPr>
          <a:xfrm>
            <a:off x="5486400" y="1524000"/>
            <a:ext cx="2326047" cy="4902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1 день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9144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Прочитайте рассказ «Снеговик».</a:t>
            </a:r>
            <a:endParaRPr lang="ru-RU" sz="2400" dirty="0"/>
          </a:p>
        </p:txBody>
      </p:sp>
      <p:pic>
        <p:nvPicPr>
          <p:cNvPr id="6" name="Рисунок 5" descr="35d3a991-a4ae-45b8-83f1-7f2dd40768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3581400"/>
            <a:ext cx="4114800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Содержимое 3" descr="9d8a6fef-c4da-4e75-bbe1-fc1a6e735a3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1282700" y="469900"/>
            <a:ext cx="2514601" cy="447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snegovik-11-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0800" y="762000"/>
            <a:ext cx="2133604" cy="2441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2 день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9144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Сделай снеговика из бумаги.</a:t>
            </a:r>
            <a:endParaRPr lang="ru-RU" sz="2400" dirty="0"/>
          </a:p>
        </p:txBody>
      </p:sp>
      <p:pic>
        <p:nvPicPr>
          <p:cNvPr id="15" name="Рисунок 14" descr="0cbe63e8-8e90-4c19-8e82-e237cc826fb7.jpg"/>
          <p:cNvPicPr>
            <a:picLocks noChangeAspect="1"/>
          </p:cNvPicPr>
          <p:nvPr/>
        </p:nvPicPr>
        <p:blipFill>
          <a:blip r:embed="rId2"/>
          <a:srcRect t="28928" b="34308"/>
          <a:stretch>
            <a:fillRect/>
          </a:stretch>
        </p:blipFill>
        <p:spPr>
          <a:xfrm>
            <a:off x="304800" y="1447800"/>
            <a:ext cx="2518347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16e8739a-68d0-40a7-b470-98f2056f7994.jpg"/>
          <p:cNvPicPr>
            <a:picLocks noChangeAspect="1"/>
          </p:cNvPicPr>
          <p:nvPr/>
        </p:nvPicPr>
        <p:blipFill>
          <a:blip r:embed="rId3"/>
          <a:srcRect t="28889" b="33142"/>
          <a:stretch>
            <a:fillRect/>
          </a:stretch>
        </p:blipFill>
        <p:spPr>
          <a:xfrm>
            <a:off x="3276600" y="1447800"/>
            <a:ext cx="24384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c52c4c9e-9027-4ac0-8b8a-b39261b8e289.jpg"/>
          <p:cNvPicPr>
            <a:picLocks noChangeAspect="1"/>
          </p:cNvPicPr>
          <p:nvPr/>
        </p:nvPicPr>
        <p:blipFill>
          <a:blip r:embed="rId4"/>
          <a:srcRect t="2424" b="10303"/>
          <a:stretch>
            <a:fillRect/>
          </a:stretch>
        </p:blipFill>
        <p:spPr>
          <a:xfrm>
            <a:off x="1972733" y="3657600"/>
            <a:ext cx="4656667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ed7475c9-9996-469e-919e-6c782cf36740.jpg"/>
          <p:cNvPicPr>
            <a:picLocks noChangeAspect="1"/>
          </p:cNvPicPr>
          <p:nvPr/>
        </p:nvPicPr>
        <p:blipFill>
          <a:blip r:embed="rId5"/>
          <a:srcRect t="26667" b="35911"/>
          <a:stretch>
            <a:fillRect/>
          </a:stretch>
        </p:blipFill>
        <p:spPr>
          <a:xfrm>
            <a:off x="6172200" y="1447800"/>
            <a:ext cx="2474975" cy="205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pngtree-snowman-png-image_6894463.png"/>
          <p:cNvPicPr>
            <a:picLocks noChangeAspect="1"/>
          </p:cNvPicPr>
          <p:nvPr/>
        </p:nvPicPr>
        <p:blipFill>
          <a:blip r:embed="rId6" cstate="print"/>
          <a:srcRect l="11111" r="8333"/>
          <a:stretch>
            <a:fillRect/>
          </a:stretch>
        </p:blipFill>
        <p:spPr>
          <a:xfrm>
            <a:off x="7086600" y="4191000"/>
            <a:ext cx="1663698" cy="2065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3 день</a:t>
            </a:r>
            <a:endParaRPr lang="ru-RU" dirty="0"/>
          </a:p>
        </p:txBody>
      </p:sp>
      <p:pic>
        <p:nvPicPr>
          <p:cNvPr id="5" name="Рисунок 4" descr="2a917628-3ce5-4e69-a6d2-6ac62914f0a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81000"/>
            <a:ext cx="1699275" cy="3022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133600" y="9144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Сходите на представление в театр на сказку.</a:t>
            </a:r>
            <a:endParaRPr lang="ru-RU" sz="2400" dirty="0"/>
          </a:p>
        </p:txBody>
      </p:sp>
      <p:pic>
        <p:nvPicPr>
          <p:cNvPr id="8" name="Рисунок 7" descr="2ad87af0-ceb2-404d-8c5b-b88e5e9c2a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1676400"/>
            <a:ext cx="29464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0030c9b7-ea54-49c8-bed6-cb49a0a25da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3600" y="1676400"/>
            <a:ext cx="29464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504fd348-2403-4b4a-95e9-163ec4b89e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581400"/>
            <a:ext cx="1700275" cy="3024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2633e2f5-3850-48a3-badb-a4602c2e18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86200" y="3962400"/>
            <a:ext cx="3683000" cy="276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ru-RU" dirty="0" smtClean="0"/>
              <a:t>4 день</a:t>
            </a:r>
            <a:endParaRPr lang="ru-RU" dirty="0"/>
          </a:p>
        </p:txBody>
      </p:sp>
      <p:pic>
        <p:nvPicPr>
          <p:cNvPr id="4" name="Рисунок 3" descr="1b8c5434-8759-46e5-a89f-661bb6ffc077.jpg"/>
          <p:cNvPicPr>
            <a:picLocks noChangeAspect="1"/>
          </p:cNvPicPr>
          <p:nvPr/>
        </p:nvPicPr>
        <p:blipFill>
          <a:blip r:embed="rId2" cstate="print"/>
          <a:srcRect l="3333" t="23333"/>
          <a:stretch>
            <a:fillRect/>
          </a:stretch>
        </p:blipFill>
        <p:spPr>
          <a:xfrm>
            <a:off x="1295400" y="1905000"/>
            <a:ext cx="3352800" cy="1994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a4e3721d-ee0e-44e4-a78f-7b3ed3a8fc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4038600"/>
            <a:ext cx="33528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7139be0-b06b-44d5-b38f-2873fd41f422.jpg"/>
          <p:cNvPicPr>
            <a:picLocks noChangeAspect="1"/>
          </p:cNvPicPr>
          <p:nvPr/>
        </p:nvPicPr>
        <p:blipFill>
          <a:blip r:embed="rId4"/>
          <a:srcRect t="14444" b="17778"/>
          <a:stretch>
            <a:fillRect/>
          </a:stretch>
        </p:blipFill>
        <p:spPr>
          <a:xfrm>
            <a:off x="5257800" y="1752600"/>
            <a:ext cx="2933700" cy="4418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2800" y="9906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Поиграйте в игру.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/>
              <a:t>5 день</a:t>
            </a:r>
            <a:endParaRPr lang="ru-RU" dirty="0"/>
          </a:p>
        </p:txBody>
      </p:sp>
      <p:pic>
        <p:nvPicPr>
          <p:cNvPr id="4" name="Рисунок 3" descr="0ad52d57-9ec9-4dcf-bed2-9e89851d9e45.jpg"/>
          <p:cNvPicPr>
            <a:picLocks noChangeAspect="1"/>
          </p:cNvPicPr>
          <p:nvPr/>
        </p:nvPicPr>
        <p:blipFill>
          <a:blip r:embed="rId2" cstate="print"/>
          <a:srcRect t="28836"/>
          <a:stretch>
            <a:fillRect/>
          </a:stretch>
        </p:blipFill>
        <p:spPr>
          <a:xfrm>
            <a:off x="3505200" y="1905000"/>
            <a:ext cx="2259330" cy="3572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8a772169-a160-4f59-b208-5134f52333be.jpg"/>
          <p:cNvPicPr>
            <a:picLocks noChangeAspect="1"/>
          </p:cNvPicPr>
          <p:nvPr/>
        </p:nvPicPr>
        <p:blipFill>
          <a:blip r:embed="rId3" cstate="print"/>
          <a:srcRect t="31064"/>
          <a:stretch>
            <a:fillRect/>
          </a:stretch>
        </p:blipFill>
        <p:spPr>
          <a:xfrm>
            <a:off x="6705600" y="228600"/>
            <a:ext cx="2092325" cy="3205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b24f1d30-4d7e-4027-a128-74bb72e5f613.jpg"/>
          <p:cNvPicPr>
            <a:picLocks noChangeAspect="1"/>
          </p:cNvPicPr>
          <p:nvPr/>
        </p:nvPicPr>
        <p:blipFill>
          <a:blip r:embed="rId4"/>
          <a:srcRect t="28333" b="6667"/>
          <a:stretch>
            <a:fillRect/>
          </a:stretch>
        </p:blipFill>
        <p:spPr>
          <a:xfrm>
            <a:off x="6096000" y="3581400"/>
            <a:ext cx="2127738" cy="307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28600" y="8382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Станцуйте танец </a:t>
            </a:r>
            <a:r>
              <a:rPr lang="ru-RU" sz="2400" dirty="0" smtClean="0"/>
              <a:t>и </a:t>
            </a:r>
            <a:r>
              <a:rPr lang="ru-RU" sz="2400" dirty="0" smtClean="0"/>
              <a:t>спойте песню </a:t>
            </a:r>
            <a:r>
              <a:rPr lang="ru-RU" sz="2400" dirty="0" smtClean="0"/>
              <a:t>про новый год.</a:t>
            </a:r>
            <a:endParaRPr lang="ru-RU" sz="2400" dirty="0"/>
          </a:p>
        </p:txBody>
      </p:sp>
      <p:pic>
        <p:nvPicPr>
          <p:cNvPr id="5" name="Рисунок 4" descr="3be0ef63-e3eb-4e75-a0c2-98e8bc675e7e.jpg"/>
          <p:cNvPicPr>
            <a:picLocks noChangeAspect="1"/>
          </p:cNvPicPr>
          <p:nvPr/>
        </p:nvPicPr>
        <p:blipFill>
          <a:blip r:embed="rId5" cstate="print"/>
          <a:srcRect l="22633" b="4762"/>
          <a:stretch>
            <a:fillRect/>
          </a:stretch>
        </p:blipFill>
        <p:spPr>
          <a:xfrm>
            <a:off x="457200" y="1447800"/>
            <a:ext cx="2819400" cy="2604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d147cf28-14e1-49eb-9427-b5423c3866d9.jpg"/>
          <p:cNvPicPr>
            <a:picLocks noChangeAspect="1"/>
          </p:cNvPicPr>
          <p:nvPr/>
        </p:nvPicPr>
        <p:blipFill>
          <a:blip r:embed="rId6" cstate="print"/>
          <a:srcRect r="3119" b="3967"/>
          <a:stretch>
            <a:fillRect/>
          </a:stretch>
        </p:blipFill>
        <p:spPr>
          <a:xfrm>
            <a:off x="304800" y="4419600"/>
            <a:ext cx="2895600" cy="2154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329</Words>
  <PresentationFormat>Экран (4:3)</PresentationFormat>
  <Paragraphs>68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Office Theme</vt:lpstr>
      <vt:lpstr>В ожидании Нового 2025 года. Старшая группа №11 «Черёмушка»</vt:lpstr>
      <vt:lpstr>Цель:</vt:lpstr>
      <vt:lpstr>Задачи:</vt:lpstr>
      <vt:lpstr>Предварительная подготовка</vt:lpstr>
      <vt:lpstr>1 день</vt:lpstr>
      <vt:lpstr>2 день</vt:lpstr>
      <vt:lpstr>3 день</vt:lpstr>
      <vt:lpstr>4 день</vt:lpstr>
      <vt:lpstr>5 день</vt:lpstr>
      <vt:lpstr>6 день</vt:lpstr>
      <vt:lpstr>7 день</vt:lpstr>
      <vt:lpstr>8 день</vt:lpstr>
      <vt:lpstr>9 день</vt:lpstr>
      <vt:lpstr>10 день</vt:lpstr>
      <vt:lpstr>11 день</vt:lpstr>
      <vt:lpstr>12 день</vt:lpstr>
      <vt:lpstr>13 день</vt:lpstr>
      <vt:lpstr>14 день</vt:lpstr>
      <vt:lpstr>15 день</vt:lpstr>
      <vt:lpstr>16 день</vt:lpstr>
      <vt:lpstr>17 день</vt:lpstr>
      <vt:lpstr>18 день</vt:lpstr>
      <vt:lpstr>19 день</vt:lpstr>
      <vt:lpstr>20 день</vt:lpstr>
      <vt:lpstr>21 день</vt:lpstr>
      <vt:lpstr>22 день</vt:lpstr>
      <vt:lpstr>23 день</vt:lpstr>
      <vt:lpstr>24 день</vt:lpstr>
      <vt:lpstr>25 день</vt:lpstr>
      <vt:lpstr>26 день</vt:lpstr>
      <vt:lpstr>27 день</vt:lpstr>
      <vt:lpstr>28 день</vt:lpstr>
      <vt:lpstr>29-31 день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ожидании Нового 2025 года. Старшая группа №11 «Черёмушка»</dc:title>
  <dc:creator>Forester</dc:creator>
  <cp:lastModifiedBy>Forester</cp:lastModifiedBy>
  <cp:revision>73</cp:revision>
  <dcterms:created xsi:type="dcterms:W3CDTF">2024-12-22T04:04:51Z</dcterms:created>
  <dcterms:modified xsi:type="dcterms:W3CDTF">2025-01-11T09:37:05Z</dcterms:modified>
</cp:coreProperties>
</file>