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8" r:id="rId2"/>
  </p:sldMasterIdLst>
  <p:notesMasterIdLst>
    <p:notesMasterId r:id="rId34"/>
  </p:notesMasterIdLst>
  <p:sldIdLst>
    <p:sldId id="306" r:id="rId3"/>
    <p:sldId id="280" r:id="rId4"/>
    <p:sldId id="279" r:id="rId5"/>
    <p:sldId id="278" r:id="rId6"/>
    <p:sldId id="277" r:id="rId7"/>
    <p:sldId id="276" r:id="rId8"/>
    <p:sldId id="275" r:id="rId9"/>
    <p:sldId id="281" r:id="rId10"/>
    <p:sldId id="282" r:id="rId11"/>
    <p:sldId id="298" r:id="rId12"/>
    <p:sldId id="283" r:id="rId13"/>
    <p:sldId id="284" r:id="rId14"/>
    <p:sldId id="305" r:id="rId15"/>
    <p:sldId id="300" r:id="rId16"/>
    <p:sldId id="304" r:id="rId17"/>
    <p:sldId id="285" r:id="rId18"/>
    <p:sldId id="297" r:id="rId19"/>
    <p:sldId id="299" r:id="rId20"/>
    <p:sldId id="302" r:id="rId21"/>
    <p:sldId id="301" r:id="rId22"/>
    <p:sldId id="303" r:id="rId23"/>
    <p:sldId id="288" r:id="rId24"/>
    <p:sldId id="295" r:id="rId25"/>
    <p:sldId id="296" r:id="rId26"/>
    <p:sldId id="289" r:id="rId27"/>
    <p:sldId id="292" r:id="rId28"/>
    <p:sldId id="293" r:id="rId29"/>
    <p:sldId id="290" r:id="rId30"/>
    <p:sldId id="257" r:id="rId31"/>
    <p:sldId id="286" r:id="rId32"/>
    <p:sldId id="29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0" autoAdjust="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6DB3C-E0C7-4C5B-A8DA-1B8E78DDC53C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9CF45-4595-423A-83CD-82E9F123C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8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9CF45-4595-423A-83CD-82E9F123C43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5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9CF45-4595-423A-83CD-82E9F123C43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7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1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57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19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2672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0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04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76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2A4B4-E070-435C-9B85-6989C3DD17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151533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F3B9A-E9B1-4368-8E9A-53E0C4DEBC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1710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86B94-A4C4-43F4-887C-FDAD8379EE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57572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42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88625-CA4F-4FDD-AB36-2AC8366063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181526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1B57B-E4A6-490A-BA76-455FD2CB8F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2965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1DAC3-DCD3-4039-9296-1ABA0306D9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968173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A6EC1-38BC-43B5-AF70-6C1B200A9D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3305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48C60-C127-4415-95FE-6195E7DECE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54395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F6A4A-9F0D-447D-B5A4-C46ED1B896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3533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6B5A3-5F1E-4599-9677-298C55A79E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922193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79048-5158-450A-9DD9-456058125C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03403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2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4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0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5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8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908B0-23D7-4268-823B-99BFC80BE565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6C2DE61-2E96-4D36-9EE2-26B5D4768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2CF7F3-5443-4C78-91E2-64887001FD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183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png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213" y="624110"/>
            <a:ext cx="104154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Georgia" panose="02040502050405020303" pitchFamily="18" charset="0"/>
              </a:rPr>
              <a:t>Виртуальная экскурсия.</a:t>
            </a:r>
            <a:br>
              <a:rPr lang="ru-RU" b="1" i="1" dirty="0">
                <a:latin typeface="Georgia" panose="02040502050405020303" pitchFamily="18" charset="0"/>
              </a:rPr>
            </a:br>
            <a:r>
              <a:rPr lang="ru-RU" b="1" i="1" dirty="0">
                <a:latin typeface="Georgia" panose="02040502050405020303" pitchFamily="18" charset="0"/>
              </a:rPr>
              <a:t>Захарово – поэтическая колыбель </a:t>
            </a:r>
            <a:br>
              <a:rPr lang="ru-RU" b="1" i="1" dirty="0">
                <a:latin typeface="Georgia" panose="02040502050405020303" pitchFamily="18" charset="0"/>
              </a:rPr>
            </a:br>
            <a:r>
              <a:rPr lang="ru-RU" b="1" i="1" dirty="0">
                <a:latin typeface="Georgia" panose="02040502050405020303" pitchFamily="18" charset="0"/>
              </a:rPr>
              <a:t>А.С. Пушкина.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9212" y="2729752"/>
            <a:ext cx="10415400" cy="3181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latin typeface="Georgia" panose="02040502050405020303" pitchFamily="18" charset="0"/>
              </a:rPr>
              <a:t>Государственное бюджетное общеобразовательное учреждение</a:t>
            </a:r>
          </a:p>
          <a:p>
            <a:pPr marL="0" indent="0" algn="ctr">
              <a:buNone/>
            </a:pPr>
            <a:r>
              <a:rPr lang="ru-RU" sz="2400" b="1" i="1" dirty="0">
                <a:latin typeface="Georgia" panose="02040502050405020303" pitchFamily="18" charset="0"/>
              </a:rPr>
              <a:t> Школа </a:t>
            </a:r>
            <a:r>
              <a:rPr lang="ru-RU" sz="2400" b="1" i="1" dirty="0" smtClean="0">
                <a:latin typeface="Georgia" panose="02040502050405020303" pitchFamily="18" charset="0"/>
              </a:rPr>
              <a:t>№</a:t>
            </a:r>
            <a:r>
              <a:rPr lang="ru-RU" sz="2400" b="1" i="1" dirty="0" smtClean="0">
                <a:latin typeface="Georgia" panose="02040502050405020303" pitchFamily="18" charset="0"/>
              </a:rPr>
              <a:t>2009</a:t>
            </a:r>
            <a:r>
              <a:rPr lang="ru-RU" sz="2400" b="1" i="1" dirty="0" smtClean="0">
                <a:latin typeface="Georgia" panose="02040502050405020303" pitchFamily="18" charset="0"/>
              </a:rPr>
              <a:t> </a:t>
            </a:r>
            <a:r>
              <a:rPr lang="ru-RU" sz="2400" b="1" i="1" dirty="0">
                <a:latin typeface="Georgia" panose="02040502050405020303" pitchFamily="18" charset="0"/>
              </a:rPr>
              <a:t>города Москвы</a:t>
            </a:r>
          </a:p>
          <a:p>
            <a:pPr marL="0" indent="0" algn="ctr">
              <a:buNone/>
            </a:pPr>
            <a:endParaRPr lang="ru-RU" sz="2400" b="1" i="1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2400" b="1" i="1" dirty="0">
                <a:latin typeface="Georgia" panose="02040502050405020303" pitchFamily="18" charset="0"/>
              </a:rPr>
              <a:t>Учитель русского языка и литературы</a:t>
            </a:r>
          </a:p>
          <a:p>
            <a:pPr marL="0" indent="0" algn="ctr">
              <a:buNone/>
            </a:pPr>
            <a:r>
              <a:rPr lang="ru-RU" sz="2400" b="1" i="1" dirty="0">
                <a:latin typeface="Georgia" panose="02040502050405020303" pitchFamily="18" charset="0"/>
              </a:rPr>
              <a:t>Тодорова Ирина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455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566" y="112542"/>
            <a:ext cx="10691446" cy="151931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архитектурно-художественный ансамбль 16-19 веков.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7287" y="1308296"/>
            <a:ext cx="5967648" cy="5275384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данное название встречается в документах XVI века. При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Иване Грозном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последней станцией перед Москвой по Большой Смоленской дороге. Тогда село называлось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Никольское-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видимо, в честь существовавшей здесь деревянной церкви (не сохранилась).Усадьба расположена в посёлке Большие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берегу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реки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Вязёмка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Одинцовском районе Московской области, в 30 км от Москвы, на краю нынешнего Можайского шоссе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бывш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Большой Смоленской дороги). Усадьба входит в комплекс Государственного историко-литературного музея-заповедника А. С. Пушкина.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34935" y="1114935"/>
            <a:ext cx="4132633" cy="30994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283" y="4214409"/>
            <a:ext cx="4699717" cy="26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1" y="5747656"/>
            <a:ext cx="12114214" cy="769257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/>
              <a:t>Неизвестный художник. Большие Вяземы. Вид имения князей Голицыных. </a:t>
            </a:r>
            <a:br>
              <a:rPr lang="ru-RU" sz="1800" b="1" i="1" dirty="0"/>
            </a:br>
            <a:r>
              <a:rPr lang="ru-RU" sz="1800" b="1" i="1" dirty="0"/>
              <a:t>Акварель. 1840-е годы.</a:t>
            </a:r>
            <a:endParaRPr lang="ru-RU" sz="1800" b="1" dirty="0"/>
          </a:p>
        </p:txBody>
      </p:sp>
      <p:pic>
        <p:nvPicPr>
          <p:cNvPr id="14338" name="Picture 2" descr="Неизвестный художник. Большие Вяземы. Вид имения князей Голицыных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1812"/>
          <a:stretch>
            <a:fillRect/>
          </a:stretch>
        </p:blipFill>
        <p:spPr bwMode="auto">
          <a:xfrm>
            <a:off x="-60039" y="0"/>
            <a:ext cx="12252039" cy="53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1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" name="Rectangle 1640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149" name="Group 14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1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2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4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5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405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9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0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62" name="Group 16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63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5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6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7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8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9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0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0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0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0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0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410" name="Rectangle 1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6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77" name="Rectangle 1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https://upload.wikimedia.org/wikipedia/commons/5/54/Boris_Godunov_by_anonim_%2817th_c.%2C_GIM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8984" y="88247"/>
            <a:ext cx="3245652" cy="401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ds02.infourok.ru/uploads/ex/1355/00028454-5b06ffdf/hello_html_m127b71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60050" y="1087700"/>
            <a:ext cx="2740983" cy="360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art-alex.ru/wp-content/uploads/2016/02/%D0%9B%D0%B6%D0%B5%D0%B4%D0%BC%D0%B8%D1%82%D1%80%D0%B8%D0%B9-I.jpe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0537" y="4342648"/>
            <a:ext cx="3360173" cy="22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24" y="228600"/>
            <a:ext cx="4761089" cy="1060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100" b="1" i="1" dirty="0" err="1"/>
              <a:t>Преданья</a:t>
            </a:r>
            <a:r>
              <a:rPr lang="en-US" sz="3100" b="1" i="1" dirty="0"/>
              <a:t> </a:t>
            </a:r>
            <a:r>
              <a:rPr lang="en-US" sz="3100" b="1" i="1" dirty="0" err="1"/>
              <a:t>старины</a:t>
            </a:r>
            <a:r>
              <a:rPr lang="en-US" sz="3100" b="1" i="1" dirty="0"/>
              <a:t> </a:t>
            </a:r>
            <a:r>
              <a:rPr lang="en-US" sz="3100" b="1" i="1" dirty="0" err="1"/>
              <a:t>глубокой</a:t>
            </a:r>
            <a:r>
              <a:rPr lang="en-US" sz="3100" b="1" i="1" dirty="0"/>
              <a:t>…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6932" y="1317937"/>
            <a:ext cx="4797271" cy="490070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i="1" dirty="0" err="1">
                <a:latin typeface="Georgia" panose="02040502050405020303" pitchFamily="18" charset="0"/>
              </a:rPr>
              <a:t>Село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Большие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Вяземы</a:t>
            </a:r>
            <a:r>
              <a:rPr lang="en-US" b="1" i="1" dirty="0">
                <a:latin typeface="Georgia" panose="02040502050405020303" pitchFamily="18" charset="0"/>
              </a:rPr>
              <a:t> с </a:t>
            </a:r>
            <a:r>
              <a:rPr lang="en-US" b="1" i="1" dirty="0" err="1">
                <a:latin typeface="Georgia" panose="02040502050405020303" pitchFamily="18" charset="0"/>
              </a:rPr>
              <a:t>конца</a:t>
            </a:r>
            <a:r>
              <a:rPr lang="en-US" b="1" i="1" dirty="0">
                <a:latin typeface="Georgia" panose="02040502050405020303" pitchFamily="18" charset="0"/>
              </a:rPr>
              <a:t> XVI </a:t>
            </a:r>
            <a:r>
              <a:rPr lang="en-US" b="1" i="1" dirty="0" err="1">
                <a:latin typeface="Georgia" panose="02040502050405020303" pitchFamily="18" charset="0"/>
              </a:rPr>
              <a:t>века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принадлежало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боярину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Борису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Годунову</a:t>
            </a:r>
            <a:r>
              <a:rPr lang="en-US" b="1" i="1" dirty="0">
                <a:latin typeface="Georgia" panose="02040502050405020303" pitchFamily="18" charset="0"/>
              </a:rPr>
              <a:t>, </a:t>
            </a:r>
            <a:r>
              <a:rPr lang="en-US" b="1" i="1" dirty="0" err="1">
                <a:latin typeface="Georgia" panose="02040502050405020303" pitchFamily="18" charset="0"/>
              </a:rPr>
              <a:t>впоследствии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русскому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царю</a:t>
            </a:r>
            <a:r>
              <a:rPr lang="en-US" b="1" i="1" dirty="0">
                <a:latin typeface="Georgia" panose="02040502050405020303" pitchFamily="18" charset="0"/>
              </a:rPr>
              <a:t>. </a:t>
            </a:r>
            <a:r>
              <a:rPr lang="en-US" b="1" i="1" dirty="0" err="1">
                <a:latin typeface="Georgia" panose="02040502050405020303" pitchFamily="18" charset="0"/>
              </a:rPr>
              <a:t>При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нем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были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выстроены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деревянный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дворец</a:t>
            </a:r>
            <a:r>
              <a:rPr lang="en-US" b="1" i="1" dirty="0">
                <a:latin typeface="Georgia" panose="02040502050405020303" pitchFamily="18" charset="0"/>
              </a:rPr>
              <a:t>, </a:t>
            </a:r>
            <a:r>
              <a:rPr lang="en-US" b="1" i="1" dirty="0" err="1">
                <a:latin typeface="Georgia" panose="02040502050405020303" pitchFamily="18" charset="0"/>
              </a:rPr>
              <a:t>великолепная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церковь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со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звонницей</a:t>
            </a:r>
            <a:r>
              <a:rPr lang="en-US" b="1" i="1" dirty="0">
                <a:latin typeface="Georgia" panose="02040502050405020303" pitchFamily="18" charset="0"/>
              </a:rPr>
              <a:t>, </a:t>
            </a:r>
            <a:r>
              <a:rPr lang="en-US" b="1" i="1" dirty="0" err="1">
                <a:latin typeface="Georgia" panose="02040502050405020303" pitchFamily="18" charset="0"/>
              </a:rPr>
              <a:t>несколько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служебных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строений</a:t>
            </a:r>
            <a:r>
              <a:rPr lang="en-US" b="1" i="1" dirty="0">
                <a:latin typeface="Georgia" panose="02040502050405020303" pitchFamily="18" charset="0"/>
              </a:rPr>
              <a:t>. </a:t>
            </a:r>
            <a:r>
              <a:rPr lang="en-US" b="1" i="1" dirty="0" err="1">
                <a:latin typeface="Georgia" panose="02040502050405020303" pitchFamily="18" charset="0"/>
              </a:rPr>
              <a:t>Усадьбу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окружали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земляной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вал</a:t>
            </a:r>
            <a:r>
              <a:rPr lang="en-US" b="1" i="1" dirty="0">
                <a:latin typeface="Georgia" panose="02040502050405020303" pitchFamily="18" charset="0"/>
              </a:rPr>
              <a:t> и </a:t>
            </a:r>
            <a:r>
              <a:rPr lang="en-US" b="1" i="1" dirty="0" err="1">
                <a:latin typeface="Georgia" panose="02040502050405020303" pitchFamily="18" charset="0"/>
              </a:rPr>
              <a:t>ров</a:t>
            </a:r>
            <a:r>
              <a:rPr lang="en-US" b="1" i="1" dirty="0">
                <a:latin typeface="Georgia" panose="02040502050405020303" pitchFamily="18" charset="0"/>
              </a:rPr>
              <a:t>, </a:t>
            </a:r>
            <a:r>
              <a:rPr lang="en-US" b="1" i="1" dirty="0" err="1">
                <a:latin typeface="Georgia" panose="02040502050405020303" pitchFamily="18" charset="0"/>
              </a:rPr>
              <a:t>наполненный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водой</a:t>
            </a:r>
            <a:r>
              <a:rPr lang="en-US" b="1" i="1" dirty="0">
                <a:latin typeface="Georgia" panose="02040502050405020303" pitchFamily="18" charset="0"/>
              </a:rPr>
              <a:t>. </a:t>
            </a:r>
            <a:r>
              <a:rPr lang="en-US" b="1" i="1" dirty="0" err="1">
                <a:latin typeface="Georgia" panose="02040502050405020303" pitchFamily="18" charset="0"/>
              </a:rPr>
              <a:t>От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тех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времен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до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нас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дошли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остатки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рва</a:t>
            </a:r>
            <a:r>
              <a:rPr lang="en-US" b="1" i="1" dirty="0">
                <a:latin typeface="Georgia" panose="02040502050405020303" pitchFamily="18" charset="0"/>
              </a:rPr>
              <a:t> и </a:t>
            </a:r>
            <a:r>
              <a:rPr lang="en-US" b="1" i="1" dirty="0" err="1">
                <a:latin typeface="Georgia" panose="02040502050405020303" pitchFamily="18" charset="0"/>
              </a:rPr>
              <a:t>церковный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ансамбль</a:t>
            </a:r>
            <a:r>
              <a:rPr lang="en-US" b="1" i="1" dirty="0"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b="1" i="1" dirty="0">
                <a:latin typeface="Georgia" panose="02040502050405020303" pitchFamily="18" charset="0"/>
              </a:rPr>
              <a:t>В </a:t>
            </a:r>
            <a:r>
              <a:rPr lang="en-US" b="1" i="1" dirty="0" err="1">
                <a:latin typeface="Georgia" panose="02040502050405020303" pitchFamily="18" charset="0"/>
              </a:rPr>
              <a:t>начале</a:t>
            </a:r>
            <a:r>
              <a:rPr lang="en-US" b="1" i="1" dirty="0">
                <a:latin typeface="Georgia" panose="02040502050405020303" pitchFamily="18" charset="0"/>
              </a:rPr>
              <a:t> XVII </a:t>
            </a:r>
            <a:r>
              <a:rPr lang="en-US" b="1" i="1" dirty="0" err="1">
                <a:latin typeface="Georgia" panose="02040502050405020303" pitchFamily="18" charset="0"/>
              </a:rPr>
              <a:t>века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Большие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Вяземы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оказались</a:t>
            </a:r>
            <a:r>
              <a:rPr lang="en-US" b="1" i="1" dirty="0">
                <a:latin typeface="Georgia" panose="02040502050405020303" pitchFamily="18" charset="0"/>
              </a:rPr>
              <a:t> в </a:t>
            </a:r>
            <a:r>
              <a:rPr lang="en-US" b="1" i="1" dirty="0" err="1">
                <a:latin typeface="Georgia" panose="02040502050405020303" pitchFamily="18" charset="0"/>
              </a:rPr>
              <a:t>центре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событий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Смутного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времени</a:t>
            </a:r>
            <a:r>
              <a:rPr lang="en-US" b="1" i="1" dirty="0">
                <a:latin typeface="Georgia" panose="02040502050405020303" pitchFamily="18" charset="0"/>
              </a:rPr>
              <a:t> и </a:t>
            </a:r>
            <a:r>
              <a:rPr lang="en-US" b="1" i="1" dirty="0" err="1">
                <a:latin typeface="Georgia" panose="02040502050405020303" pitchFamily="18" charset="0"/>
              </a:rPr>
              <a:t>польской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интервенции</a:t>
            </a:r>
            <a:r>
              <a:rPr lang="en-US" b="1" i="1" dirty="0">
                <a:latin typeface="Georgia" panose="02040502050405020303" pitchFamily="18" charset="0"/>
              </a:rPr>
              <a:t>. </a:t>
            </a:r>
            <a:r>
              <a:rPr lang="en-US" b="1" i="1" dirty="0" err="1">
                <a:latin typeface="Georgia" panose="02040502050405020303" pitchFamily="18" charset="0"/>
              </a:rPr>
              <a:t>Самозванец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Лжедмитрий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 I </a:t>
            </a:r>
            <a:r>
              <a:rPr lang="en-US" b="1" i="1" dirty="0" err="1">
                <a:latin typeface="Georgia" panose="02040502050405020303" pitchFamily="18" charset="0"/>
              </a:rPr>
              <a:t>устраивал</a:t>
            </a:r>
            <a:r>
              <a:rPr lang="en-US" b="1" i="1" dirty="0">
                <a:latin typeface="Georgia" panose="02040502050405020303" pitchFamily="18" charset="0"/>
              </a:rPr>
              <a:t> в </a:t>
            </a:r>
            <a:r>
              <a:rPr lang="en-US" b="1" i="1" dirty="0" err="1">
                <a:latin typeface="Georgia" panose="02040502050405020303" pitchFamily="18" charset="0"/>
              </a:rPr>
              <a:t>селе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потешные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бои</a:t>
            </a:r>
            <a:r>
              <a:rPr lang="en-US" b="1" i="1" dirty="0">
                <a:latin typeface="Georgia" panose="02040502050405020303" pitchFamily="18" charset="0"/>
              </a:rPr>
              <a:t>, а </a:t>
            </a:r>
            <a:r>
              <a:rPr lang="en-US" b="1" i="1" dirty="0" err="1">
                <a:latin typeface="Georgia" panose="02040502050405020303" pitchFamily="18" charset="0"/>
              </a:rPr>
              <a:t>претендентка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на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русский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престол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Марина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Мнишек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останавливалась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на</a:t>
            </a:r>
            <a:r>
              <a:rPr lang="en-US" b="1" i="1" dirty="0">
                <a:latin typeface="Georgia" panose="02040502050405020303" pitchFamily="18" charset="0"/>
              </a:rPr>
              <a:t> </a:t>
            </a:r>
            <a:r>
              <a:rPr lang="en-US" b="1" i="1" dirty="0" err="1">
                <a:latin typeface="Georgia" panose="02040502050405020303" pitchFamily="18" charset="0"/>
              </a:rPr>
              <a:t>пути</a:t>
            </a:r>
            <a:r>
              <a:rPr lang="en-US" b="1" i="1" dirty="0">
                <a:latin typeface="Georgia" panose="02040502050405020303" pitchFamily="18" charset="0"/>
              </a:rPr>
              <a:t> в </a:t>
            </a:r>
            <a:r>
              <a:rPr lang="en-US" b="1" i="1" dirty="0" err="1">
                <a:latin typeface="Georgia" panose="02040502050405020303" pitchFamily="18" charset="0"/>
              </a:rPr>
              <a:t>Москву</a:t>
            </a:r>
            <a:r>
              <a:rPr lang="en-US" b="1" i="1" dirty="0"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95066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423" y="645106"/>
            <a:ext cx="6953577" cy="516303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9224" y="479686"/>
            <a:ext cx="4462421" cy="62690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700" dirty="0"/>
              <a:t>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бесспорное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трагедию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Годунов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сценой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корчме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Гришка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Отрепьев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расспрашивает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дороге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Литву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перечисляет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Захарьево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Хлопино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Хлюпино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соседстве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Вяземами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29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0758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9114"/>
          <a:stretch/>
        </p:blipFill>
        <p:spPr>
          <a:xfrm>
            <a:off x="8221978" y="2375095"/>
            <a:ext cx="3962402" cy="2254042"/>
          </a:xfrm>
          <a:prstGeom prst="rect">
            <a:avLst/>
          </a:prstGeom>
        </p:spPr>
      </p:pic>
      <p:pic>
        <p:nvPicPr>
          <p:cNvPr id="6" name="Picture 6" descr="http://www.1812panorama.ru/i/borodino_02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b="41359"/>
          <a:stretch/>
        </p:blipFill>
        <p:spPr bwMode="auto">
          <a:xfrm>
            <a:off x="8229598" y="4594782"/>
            <a:ext cx="3962402" cy="22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funlib.ru/cimg/2014/101603/002215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2" r="-2" b="39820"/>
          <a:stretch/>
        </p:blipFill>
        <p:spPr bwMode="auto">
          <a:xfrm>
            <a:off x="8221978" y="38351"/>
            <a:ext cx="3962402" cy="23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31405" y="2254053"/>
            <a:ext cx="3959352" cy="2766"/>
          </a:xfrm>
          <a:prstGeom prst="line">
            <a:avLst/>
          </a:prstGeom>
          <a:ln w="50800" cap="sq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31405" y="4594782"/>
            <a:ext cx="3959352" cy="2766"/>
          </a:xfrm>
          <a:prstGeom prst="line">
            <a:avLst/>
          </a:prstGeom>
          <a:ln w="50800" cap="sq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500" b="1" i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Вязёмах бывали генералы и маршалы, которыми гордятся и в России, и во Франции</a:t>
            </a:r>
            <a:r>
              <a:rPr lang="ru-RU" sz="2500">
                <a:solidFill>
                  <a:srgbClr val="FEFFFF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6" y="1822552"/>
            <a:ext cx="7145867" cy="408867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Бородинского сражения в </a:t>
            </a:r>
            <a:r>
              <a:rPr lang="ru-RU" sz="2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Вязёмах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своим штабом останавливался главнокомандующий русской армией </a:t>
            </a:r>
            <a:r>
              <a:rPr lang="ru-RU" sz="2400" b="1" u="sng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Илларионович Кутузов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Вязёмах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получения известия о том, что войскам подкрепления не будет, он задумал сдать Москву без генерального сражения. А через несколько часов после того, как Кутузов со свитой покинул усадьбу, дворец занял император Франции </a:t>
            </a:r>
            <a:r>
              <a:rPr lang="ru-RU" sz="2400" b="1" u="sng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здесь он провёл </a:t>
            </a:r>
            <a:r>
              <a:rPr lang="ru-RU" sz="2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ночь.После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Бородинского сражения в Большие </a:t>
            </a:r>
            <a:r>
              <a:rPr lang="ru-RU" sz="2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доставили смертельно раненного генерала </a:t>
            </a:r>
            <a:r>
              <a:rPr lang="ru-RU" sz="2400" b="1" u="sng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Багратиона,</a:t>
            </a:r>
            <a:r>
              <a:rPr lang="ru-RU" sz="2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князю оказывали медицинскую помощь. </a:t>
            </a:r>
          </a:p>
        </p:txBody>
      </p:sp>
    </p:spTree>
    <p:extLst>
      <p:ext uri="{BB962C8B-B14F-4D97-AF65-F5344CB8AC3E}">
        <p14:creationId xmlns:p14="http://schemas.microsoft.com/office/powerpoint/2010/main" val="428332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амятный знак в честь остановки русской и французских армий в августе 1812 года в Вязем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6820"/>
            <a:ext cx="7527199" cy="5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49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1536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15369" name="Group 7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2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5370" name="Group 8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5371" name="Rectangle 9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72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5373" name="Rectangle 9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374" name="Group 9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5375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5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6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7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8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0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1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2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13" name="Group 1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114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0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1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2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3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4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5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26" name="Rectangle 1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7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5362" name="Picture 2" descr="http://cdn.fishki.net/upload/post/201506/09/1560495/petr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5308"/>
          <a:stretch/>
        </p:blipFill>
        <p:spPr bwMode="auto">
          <a:xfrm>
            <a:off x="20" y="10"/>
            <a:ext cx="2725091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tsarselo.ru/images/photos/81989dbbe170a0a7e599ce6438b01c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r="6" b="6"/>
          <a:stretch/>
        </p:blipFill>
        <p:spPr bwMode="auto">
          <a:xfrm>
            <a:off x="20" y="3429000"/>
            <a:ext cx="271758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8" name="Straight Connector 127"/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2733254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6667" y="1221672"/>
            <a:ext cx="6847944" cy="46895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В </a:t>
            </a:r>
            <a:r>
              <a:rPr lang="en-US" sz="2400" dirty="0">
                <a:solidFill>
                  <a:srgbClr val="C00000"/>
                </a:solidFill>
                <a:latin typeface="Georgia" panose="02040502050405020303" pitchFamily="18" charset="0"/>
              </a:rPr>
              <a:t>1694 </a:t>
            </a:r>
            <a:r>
              <a:rPr lang="en-US" sz="2400" dirty="0" err="1">
                <a:latin typeface="Georgia" panose="02040502050405020303" pitchFamily="18" charset="0"/>
              </a:rPr>
              <a:t>году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благодаря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Петру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Первому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усадьба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становится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собственностью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Бориса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Голицына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en-US" sz="2400" dirty="0">
                <a:latin typeface="Georgia" panose="02040502050405020303" pitchFamily="18" charset="0"/>
              </a:rPr>
              <a:t>и с </a:t>
            </a:r>
            <a:r>
              <a:rPr lang="en-US" sz="2400" dirty="0" err="1">
                <a:latin typeface="Georgia" panose="02040502050405020303" pitchFamily="18" charset="0"/>
              </a:rPr>
              <a:t>тех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пор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Большие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Вяземы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навсегда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связаны</a:t>
            </a:r>
            <a:r>
              <a:rPr lang="en-US" sz="2400" dirty="0">
                <a:latin typeface="Georgia" panose="02040502050405020303" pitchFamily="18" charset="0"/>
              </a:rPr>
              <a:t> с </a:t>
            </a:r>
            <a:r>
              <a:rPr lang="en-US" sz="2400" dirty="0" err="1">
                <a:latin typeface="Georgia" panose="02040502050405020303" pitchFamily="18" charset="0"/>
              </a:rPr>
              <a:t>родом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Голицыных</a:t>
            </a:r>
            <a:r>
              <a:rPr lang="en-US" sz="2400" dirty="0">
                <a:latin typeface="Georgia" panose="02040502050405020303" pitchFamily="18" charset="0"/>
              </a:rPr>
              <a:t>.. </a:t>
            </a:r>
            <a:r>
              <a:rPr lang="en-US" sz="2400" b="1" i="1" dirty="0" err="1">
                <a:latin typeface="Georgia" panose="02040502050405020303" pitchFamily="18" charset="0"/>
              </a:rPr>
              <a:t>Сам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же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Петр</a:t>
            </a:r>
            <a:r>
              <a:rPr lang="en-US" sz="2400" b="1" i="1" dirty="0">
                <a:latin typeface="Georgia" panose="02040502050405020303" pitchFamily="18" charset="0"/>
              </a:rPr>
              <a:t> I </a:t>
            </a:r>
            <a:r>
              <a:rPr lang="en-US" sz="2400" b="1" i="1" dirty="0" err="1">
                <a:latin typeface="Georgia" panose="02040502050405020303" pitchFamily="18" charset="0"/>
              </a:rPr>
              <a:t>всего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два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раза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приезжал</a:t>
            </a:r>
            <a:r>
              <a:rPr lang="en-US" sz="2400" b="1" i="1" dirty="0">
                <a:latin typeface="Georgia" panose="02040502050405020303" pitchFamily="18" charset="0"/>
              </a:rPr>
              <a:t> в </a:t>
            </a:r>
            <a:r>
              <a:rPr lang="en-US" sz="2400" b="1" i="1" dirty="0" err="1">
                <a:latin typeface="Georgia" panose="02040502050405020303" pitchFamily="18" charset="0"/>
              </a:rPr>
              <a:t>Большие</a:t>
            </a:r>
            <a:r>
              <a:rPr lang="en-US" sz="2400" b="1" i="1" dirty="0"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latin typeface="Georgia" panose="02040502050405020303" pitchFamily="18" charset="0"/>
              </a:rPr>
              <a:t>Вяземы</a:t>
            </a:r>
            <a:r>
              <a:rPr lang="en-US" sz="2400" b="1" i="1" dirty="0">
                <a:latin typeface="Georgia" panose="02040502050405020303" pitchFamily="18" charset="0"/>
              </a:rPr>
              <a:t> – в 1701 и 1705 </a:t>
            </a:r>
            <a:r>
              <a:rPr lang="en-US" sz="2400" b="1" i="1" dirty="0" err="1">
                <a:latin typeface="Georgia" panose="02040502050405020303" pitchFamily="18" charset="0"/>
              </a:rPr>
              <a:t>годах</a:t>
            </a:r>
            <a:r>
              <a:rPr lang="en-US" sz="2400" b="1" i="1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8996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9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7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2" name="Group 8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83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5" name="Rectangle 9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074" name="Picture 2" descr="https://upload.wikimedia.org/wikipedia/commons/5/57/Golitsyn_Boris_Vladimirovich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8110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0867" y="228600"/>
            <a:ext cx="5583743" cy="6343002"/>
          </a:xfrm>
        </p:spPr>
        <p:txBody>
          <a:bodyPr>
            <a:normAutofit/>
          </a:bodyPr>
          <a:lstStyle/>
          <a:p>
            <a:r>
              <a:rPr lang="ru-RU" sz="3600" b="1" dirty="0"/>
              <a:t>Усадебный дом построил «мая первого дня 1784 года»  правнук князя  Бориса Голицына , отставной полковник Николай Михайлович Голицын.</a:t>
            </a:r>
          </a:p>
        </p:txBody>
      </p:sp>
    </p:spTree>
    <p:extLst>
      <p:ext uri="{BB962C8B-B14F-4D97-AF65-F5344CB8AC3E}">
        <p14:creationId xmlns:p14="http://schemas.microsoft.com/office/powerpoint/2010/main" val="93181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489" y="98474"/>
            <a:ext cx="82999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нарекли </a:t>
            </a:r>
            <a:r>
              <a:rPr lang="ru-R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голицынский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дворец -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"Дом Пиковой дамы".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Прототипом героини пушкинской повести была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княгиня Н. П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Голицына -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властная женщина, пользовавшаяся исключительным влиянием при дворе, дожившая почти до столетнего возраста. Пушкин писал в 1834 году:</a:t>
            </a: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 дворе нашли сходство между старой графиней и княгиней Натальей Петровной и, кажется, не сердятся."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666" y="0"/>
            <a:ext cx="4080334" cy="5134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4" y="2391807"/>
            <a:ext cx="6741423" cy="44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71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69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2" name="Group 8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3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5" name="Rectangle 9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7" name="Rectangle 9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8" name="Group 9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9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1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8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11" name="Group 1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12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0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1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2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3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24" name="Rectangle 1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5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411" r="4825" b="2"/>
          <a:stretch/>
        </p:blipFill>
        <p:spPr>
          <a:xfrm>
            <a:off x="-2650" y="10"/>
            <a:ext cx="4646985" cy="3428990"/>
          </a:xfrm>
          <a:prstGeom prst="rect">
            <a:avLst/>
          </a:prstGeom>
        </p:spPr>
      </p:pic>
      <p:pic>
        <p:nvPicPr>
          <p:cNvPr id="6146" name="Picture 2" descr="Усадьба Большие Вязёмы - музей-заповедник А.С. Пушкина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3979" b="2"/>
          <a:stretch/>
        </p:blipFill>
        <p:spPr bwMode="auto">
          <a:xfrm>
            <a:off x="-1552" y="3429000"/>
            <a:ext cx="46469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6" name="Straight Connector 125"/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55713" y="1533378"/>
            <a:ext cx="5348898" cy="4377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романе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Онегин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Захарово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прототипом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имению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Лариных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имения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Онегина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04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112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6" name="Group 8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7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8" name="Picture 4" descr="https://www.smileplanet.ru/upload/resize_cache/hl-photo/16c/7fe/720_400_1/usadba_zaharovo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3" r="16500" b="2"/>
          <a:stretch/>
        </p:blipFill>
        <p:spPr bwMode="auto">
          <a:xfrm>
            <a:off x="-17944" y="10"/>
            <a:ext cx="3505418" cy="40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1972" r="-1" b="8607"/>
          <a:stretch/>
        </p:blipFill>
        <p:spPr>
          <a:xfrm>
            <a:off x="-17947" y="4127173"/>
            <a:ext cx="6127668" cy="2730827"/>
          </a:xfrm>
          <a:prstGeom prst="rect">
            <a:avLst/>
          </a:prstGeom>
        </p:spPr>
      </p:pic>
      <p:pic>
        <p:nvPicPr>
          <p:cNvPr id="11270" name="Picture 6" descr="http://www.weather7forecast.com/TI/p-4-376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r="9769" b="2"/>
          <a:stretch/>
        </p:blipFill>
        <p:spPr bwMode="auto">
          <a:xfrm>
            <a:off x="3487473" y="10"/>
            <a:ext cx="2627101" cy="24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c.pics.livejournal.com/jul_karina/68937510/257268/257268_9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r="4" b="4"/>
          <a:stretch/>
        </p:blipFill>
        <p:spPr bwMode="auto">
          <a:xfrm>
            <a:off x="3496515" y="2454788"/>
            <a:ext cx="2627100" cy="16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6514" y="-26714"/>
            <a:ext cx="0" cy="411480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5" name="Straight Connector 10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8532" y="2454788"/>
            <a:ext cx="2651760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96" name="Group 10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05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6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7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8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0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1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2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3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4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5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6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17" name="Group 11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1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cxnSp>
        <p:nvCxnSpPr>
          <p:cNvPr id="130" name="Straight Connector 1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37968" y="4107629"/>
            <a:ext cx="6225966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2" name="Freeform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8392" y="228599"/>
            <a:ext cx="5743608" cy="497435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Захарово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поэтическая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ru-RU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</a:t>
            </a:r>
            <a:br>
              <a:rPr lang="ru-RU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26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744" y="1406769"/>
            <a:ext cx="63486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Большими 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Вязёмами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связана и история любви Александра Сергеевича к Наталье Гончаровой. Именно здесь, в усадьбе, на одном из балов, устроенном князем Голицыным, Пушкин впервые увидел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Наталью Николаевну Гончарову.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474" y="0"/>
            <a:ext cx="5107526" cy="3405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75" y="3422153"/>
            <a:ext cx="5107526" cy="33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10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4852" y="1"/>
            <a:ext cx="7120328" cy="680556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восточной стены вяземской церкви похоронен младший брат Пушкина, умерший в шестилетнем возрасте. Над его могилой скромный памятник-- колонна из серого камня, пересеченная кубом. На гранях куба надписи косым почерком: «Под сим камнем покоится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Сергеевич Пушкин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И с другой стороны: «Родился 1801 марта 26, скончался 1807 июля 30 дня». Много лет спустя, в 1830 году, Пушкин в набросках автобиографии упоминает «смерть Николая» в числе событий, оставивших в его памяти глубокий след. Позднее Пушкин рассказывал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Нащокину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они с братом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ссорились, играли; и, когда малютка заболел, Пушкину стало его жаль, он подошел к кроватке с участием; больной братец, чтобы подразнить его, показал ему язык и вскоре затем умер.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615004" y="109370"/>
            <a:ext cx="4464130" cy="66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6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komanda-k.ru/sites/default/files/4103172341%20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3" y="4186240"/>
            <a:ext cx="6379309" cy="24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tour-classica.ru/assets/catalog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91" y="16703"/>
            <a:ext cx="5530249" cy="35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img-fotki.yandex.ru/get/3709/50252557.2ba/0_be5c9_cae6ba8c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33" y="3598797"/>
            <a:ext cx="4963389" cy="33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to-world-travel.ru/img/2015/042423/51535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9" y="137729"/>
            <a:ext cx="5505639" cy="37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Усадьба Большие Вязёмы - музей-заповедник А.С. Пушки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245" b="-2"/>
          <a:stretch/>
        </p:blipFill>
        <p:spPr bwMode="auto">
          <a:xfrm>
            <a:off x="4405383" y="478302"/>
            <a:ext cx="774704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224" y="379828"/>
            <a:ext cx="3650278" cy="559297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А.С. Пушкина в Вяземах находится рядом с небольшим подмосковным городом Голицыно. Чтобы добраться до усадьбы  Большие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Вязёмы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можно доехать на электричке с Белорусского вокзала до станции Голицыно, а затем на автобусе до самого музея  или 20 минут прогуляться пешком.</a:t>
            </a:r>
          </a:p>
        </p:txBody>
      </p:sp>
    </p:spTree>
    <p:extLst>
      <p:ext uri="{BB962C8B-B14F-4D97-AF65-F5344CB8AC3E}">
        <p14:creationId xmlns:p14="http://schemas.microsoft.com/office/powerpoint/2010/main" val="3701358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Усадьба Большие Вязёмы - музей-заповедник А.С. Пушкина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садьба Большие Вязёмы - музей-заповедник А.С. Пушкина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" y="9537"/>
            <a:ext cx="6532380" cy="6848463"/>
          </a:xfrm>
          <a:prstGeom prst="rect">
            <a:avLst/>
          </a:prstGeom>
        </p:spPr>
      </p:pic>
      <p:sp>
        <p:nvSpPr>
          <p:cNvPr id="6" name="AutoShape 8" descr="Усадьба Большие Вязёмы - музей-заповедник А.С. Пушкина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91" y="0"/>
            <a:ext cx="5593760" cy="3733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283" y="3672392"/>
            <a:ext cx="4247477" cy="318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5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fs00.infourok.ru/images/doc/227/39326/6/img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" b="-1"/>
          <a:stretch/>
        </p:blipFill>
        <p:spPr bwMode="auto">
          <a:xfrm>
            <a:off x="4539357" y="105827"/>
            <a:ext cx="7666533" cy="57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24" y="228600"/>
            <a:ext cx="3650279" cy="9930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2500" b="1" i="1" dirty="0" err="1">
                <a:latin typeface="Georgia" panose="02040502050405020303" pitchFamily="18" charset="0"/>
              </a:rPr>
              <a:t>Первые</a:t>
            </a:r>
            <a:r>
              <a:rPr lang="en-US" sz="2500" b="1" i="1" dirty="0">
                <a:latin typeface="Georgia" panose="02040502050405020303" pitchFamily="18" charset="0"/>
              </a:rPr>
              <a:t> </a:t>
            </a:r>
            <a:r>
              <a:rPr lang="en-US" sz="2500" b="1" i="1" dirty="0" err="1">
                <a:latin typeface="Georgia" panose="02040502050405020303" pitchFamily="18" charset="0"/>
              </a:rPr>
              <a:t>творческие</a:t>
            </a:r>
            <a:r>
              <a:rPr lang="en-US" sz="2500" b="1" i="1" dirty="0">
                <a:latin typeface="Georgia" panose="02040502050405020303" pitchFamily="18" charset="0"/>
              </a:rPr>
              <a:t> </a:t>
            </a:r>
            <a:r>
              <a:rPr lang="en-US" sz="2500" b="1" i="1" dirty="0" err="1">
                <a:latin typeface="Georgia" panose="02040502050405020303" pitchFamily="18" charset="0"/>
              </a:rPr>
              <a:t>опыты</a:t>
            </a:r>
            <a:r>
              <a:rPr lang="en-US" sz="2500" b="1" i="1" dirty="0">
                <a:latin typeface="Georgia" panose="02040502050405020303" pitchFamily="18" charset="0"/>
              </a:rPr>
              <a:t> </a:t>
            </a:r>
            <a:r>
              <a:rPr lang="en-US" sz="2500" b="1" i="1" dirty="0" err="1">
                <a:latin typeface="Georgia" panose="02040502050405020303" pitchFamily="18" charset="0"/>
              </a:rPr>
              <a:t>Пушкина</a:t>
            </a:r>
            <a:r>
              <a:rPr lang="en-US" sz="2500" b="1" i="1" dirty="0">
                <a:latin typeface="Georgia" panose="02040502050405020303" pitchFamily="18" charset="0"/>
              </a:rPr>
              <a:t> в </a:t>
            </a:r>
            <a:r>
              <a:rPr lang="en-US" sz="2500" b="1" i="1" dirty="0" err="1">
                <a:latin typeface="Georgia" panose="02040502050405020303" pitchFamily="18" charset="0"/>
              </a:rPr>
              <a:t>Захарове</a:t>
            </a:r>
            <a:endParaRPr lang="en-US" sz="2500" b="1" i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376" y="1289196"/>
            <a:ext cx="4236127" cy="524069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>
                <a:latin typeface="Georgia" panose="02040502050405020303" pitchFamily="18" charset="0"/>
              </a:rPr>
              <a:t>Cказки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предания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былины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которые</a:t>
            </a:r>
            <a:r>
              <a:rPr lang="en-US" sz="2400" dirty="0">
                <a:latin typeface="Georgia" panose="02040502050405020303" pitchFamily="18" charset="0"/>
              </a:rPr>
              <a:t> с </a:t>
            </a:r>
            <a:r>
              <a:rPr lang="en-US" sz="2400" dirty="0" err="1">
                <a:latin typeface="Georgia" panose="02040502050405020303" pitchFamily="18" charset="0"/>
              </a:rPr>
              <a:t>упоением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слушал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юный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поэт</a:t>
            </a:r>
            <a:r>
              <a:rPr lang="en-US" sz="2400" dirty="0">
                <a:latin typeface="Georgia" panose="02040502050405020303" pitchFamily="18" charset="0"/>
              </a:rPr>
              <a:t> в </a:t>
            </a:r>
            <a:r>
              <a:rPr lang="en-US" sz="2400" dirty="0" err="1">
                <a:latin typeface="Georgia" panose="02040502050405020303" pitchFamily="18" charset="0"/>
              </a:rPr>
              <a:t>изложении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Арины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Родионовны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впоследствии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нашли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яркий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отзвук</a:t>
            </a:r>
            <a:r>
              <a:rPr lang="en-US" sz="2400" dirty="0">
                <a:latin typeface="Georgia" panose="02040502050405020303" pitchFamily="18" charset="0"/>
              </a:rPr>
              <a:t> в </a:t>
            </a:r>
            <a:r>
              <a:rPr lang="en-US" sz="2400" dirty="0" err="1">
                <a:latin typeface="Georgia" panose="02040502050405020303" pitchFamily="18" charset="0"/>
              </a:rPr>
              <a:t>произведениях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Пушкина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ставших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жемчужинами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русской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поэзии</a:t>
            </a:r>
            <a:r>
              <a:rPr lang="en-US" sz="2400" dirty="0">
                <a:latin typeface="Georgia" panose="02040502050405020303" pitchFamily="18" charset="0"/>
              </a:rPr>
              <a:t>. </a:t>
            </a:r>
            <a:r>
              <a:rPr lang="en-US" sz="2400" dirty="0" err="1">
                <a:latin typeface="Georgia" panose="02040502050405020303" pitchFamily="18" charset="0"/>
              </a:rPr>
              <a:t>Предполагается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что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именно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здесь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наслушавшись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няниных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сказок</a:t>
            </a:r>
            <a:r>
              <a:rPr lang="en-US" sz="2400" dirty="0">
                <a:latin typeface="Georgia" panose="02040502050405020303" pitchFamily="18" charset="0"/>
              </a:rPr>
              <a:t> «О </a:t>
            </a:r>
            <a:r>
              <a:rPr lang="en-US" sz="2400" dirty="0" err="1">
                <a:latin typeface="Georgia" panose="02040502050405020303" pitchFamily="18" charset="0"/>
              </a:rPr>
              <a:t>подвигах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Бовы</a:t>
            </a:r>
            <a:r>
              <a:rPr lang="en-US" sz="2400" dirty="0">
                <a:latin typeface="Georgia" panose="02040502050405020303" pitchFamily="18" charset="0"/>
              </a:rPr>
              <a:t>», </a:t>
            </a:r>
            <a:r>
              <a:rPr lang="en-US" sz="2400" dirty="0" err="1">
                <a:latin typeface="Georgia" panose="02040502050405020303" pitchFamily="18" charset="0"/>
              </a:rPr>
              <a:t>Пушкин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начал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не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дошедшую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до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нас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поэму</a:t>
            </a:r>
            <a:r>
              <a:rPr lang="en-US" sz="2400" dirty="0">
                <a:latin typeface="Georgia" panose="02040502050405020303" pitchFamily="18" charset="0"/>
              </a:rPr>
              <a:t> о </a:t>
            </a:r>
            <a:r>
              <a:rPr lang="en-US" sz="2400" dirty="0" err="1">
                <a:latin typeface="Georgia" panose="02040502050405020303" pitchFamily="18" charset="0"/>
              </a:rPr>
              <a:t>Бове-королевиче</a:t>
            </a:r>
            <a:r>
              <a:rPr lang="en-US" sz="2400" dirty="0">
                <a:latin typeface="Georgia" panose="02040502050405020303" pitchFamily="18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3089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 descr="Рисунок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70" y="453004"/>
            <a:ext cx="4199286" cy="604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fa4a05119e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83" y="131426"/>
            <a:ext cx="32289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ttp://900igr.net/up/datai/140214/0007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580365"/>
            <a:ext cx="4589973" cy="61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265" y="0"/>
            <a:ext cx="6400800" cy="2729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latin typeface="Georgia" panose="02040502050405020303" pitchFamily="18" charset="0"/>
              </a:rPr>
              <a:t>Жизнь </a:t>
            </a:r>
            <a:r>
              <a:rPr lang="ru-RU" sz="27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Арины Родионовны</a:t>
            </a:r>
            <a:r>
              <a:rPr lang="ru-RU" sz="2700" b="1" i="1" dirty="0">
                <a:latin typeface="Georgia" panose="02040502050405020303" pitchFamily="18" charset="0"/>
              </a:rPr>
              <a:t>, любимой няни </a:t>
            </a:r>
            <a:br>
              <a:rPr lang="ru-RU" sz="2700" b="1" i="1" dirty="0">
                <a:latin typeface="Georgia" panose="02040502050405020303" pitchFamily="18" charset="0"/>
              </a:rPr>
            </a:br>
            <a:r>
              <a:rPr lang="ru-RU" sz="2700" b="1" i="1" dirty="0">
                <a:latin typeface="Georgia" panose="02040502050405020303" pitchFamily="18" charset="0"/>
              </a:rPr>
              <a:t>А. С. Пушкина, и ее прямого потомства тесно связана с селом </a:t>
            </a:r>
            <a:r>
              <a:rPr lang="ru-RU" sz="27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Захарово</a:t>
            </a:r>
            <a:r>
              <a:rPr lang="ru-RU" sz="2700" b="1" i="1" dirty="0">
                <a:latin typeface="Georgia" panose="02040502050405020303" pitchFamily="18" charset="0"/>
              </a:rPr>
              <a:t>. </a:t>
            </a:r>
            <a:br>
              <a:rPr lang="ru-RU" sz="2700" b="1" i="1" dirty="0">
                <a:latin typeface="Georgia" panose="02040502050405020303" pitchFamily="18" charset="0"/>
              </a:rPr>
            </a:br>
            <a:r>
              <a:rPr lang="ru-RU" sz="2700" b="1" dirty="0">
                <a:latin typeface="Georgia" panose="02040502050405020303" pitchFamily="18" charset="0"/>
              </a:rPr>
              <a:t>Купив в 1804 году подмосковное имение, Мария Алексеевна перевозит туда Арину Родионовну вместе с ее детьми. Во время пребывания семьи Пушкиных в Захарове преданная и нежная няня неотлучно находилась с любимыми внуками своей хозяйки. Еще до 1900 года неподалеку от господского дома сохранялся теплый домик, сложенный из бревен. В нем, по свидетельству старожилов, и жила няня поэта. </a:t>
            </a:r>
            <a:br>
              <a:rPr lang="ru-RU" sz="2700" b="1" dirty="0">
                <a:latin typeface="Georgia" panose="02040502050405020303" pitchFamily="18" charset="0"/>
              </a:rPr>
            </a:br>
            <a:r>
              <a:rPr lang="ru-RU" sz="2700" b="1" dirty="0">
                <a:latin typeface="Georgia" panose="02040502050405020303" pitchFamily="18" charset="0"/>
              </a:rPr>
              <a:t/>
            </a:r>
            <a:br>
              <a:rPr lang="ru-RU" sz="2700" b="1" dirty="0">
                <a:latin typeface="Georgia" panose="02040502050405020303" pitchFamily="18" charset="0"/>
              </a:rPr>
            </a:br>
            <a:r>
              <a:rPr lang="ru-RU" b="1" i="1" dirty="0">
                <a:latin typeface="Georgia" panose="02040502050405020303" pitchFamily="18" charset="0"/>
              </a:rPr>
              <a:t/>
            </a:r>
            <a:br>
              <a:rPr lang="ru-RU" b="1" i="1" dirty="0">
                <a:latin typeface="Georgia" panose="02040502050405020303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20128" cy="3724920"/>
          </a:xfrm>
          <a:prstGeom prst="rect">
            <a:avLst/>
          </a:prstGeom>
        </p:spPr>
      </p:pic>
      <p:pic>
        <p:nvPicPr>
          <p:cNvPr id="36866" name="Picture 2" descr="http://litsait.ru/images/photos/medium/fd491e40cb3fb548161f21c7bb1dee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" y="3837404"/>
            <a:ext cx="4615961" cy="29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69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Рисунок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7" y="839687"/>
            <a:ext cx="4339772" cy="585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Рисунок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"/>
            <a:ext cx="3822700" cy="77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fa4a05119e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76250"/>
            <a:ext cx="32289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04934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 descr="http://img-fotki.yandex.ru/get/9329/142401178.21/0_103eac_3d119260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5457" b="-2"/>
          <a:stretch/>
        </p:blipFill>
        <p:spPr bwMode="auto">
          <a:xfrm>
            <a:off x="4619543" y="640080"/>
            <a:ext cx="6953577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/>
          <p:cNvSpPr>
            <a:spLocks noGrp="1"/>
          </p:cNvSpPr>
          <p:nvPr>
            <p:ph idx="1"/>
          </p:nvPr>
        </p:nvSpPr>
        <p:spPr>
          <a:xfrm>
            <a:off x="182880" y="640080"/>
            <a:ext cx="4192172" cy="592742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1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Любовь и привязанность к Захарову Пушкин хранил всю жизнь.</a:t>
            </a:r>
          </a:p>
          <a:p>
            <a:pPr marL="0" indent="0" algn="ctr">
              <a:buNone/>
            </a:pPr>
            <a:r>
              <a:rPr lang="ru-RU" sz="3300" b="1" dirty="0">
                <a:latin typeface="Georgia" panose="02040502050405020303" pitchFamily="18" charset="0"/>
              </a:rPr>
              <a:t>Мне видится мое селенье,</a:t>
            </a:r>
            <a:br>
              <a:rPr lang="ru-RU" sz="3300" b="1" dirty="0">
                <a:latin typeface="Georgia" panose="02040502050405020303" pitchFamily="18" charset="0"/>
              </a:rPr>
            </a:br>
            <a:r>
              <a:rPr lang="ru-RU" sz="3300" b="1" dirty="0">
                <a:latin typeface="Georgia" panose="02040502050405020303" pitchFamily="18" charset="0"/>
              </a:rPr>
              <a:t>Мое Захарово; оно</a:t>
            </a:r>
            <a:br>
              <a:rPr lang="ru-RU" sz="3300" b="1" dirty="0">
                <a:latin typeface="Georgia" panose="02040502050405020303" pitchFamily="18" charset="0"/>
              </a:rPr>
            </a:br>
            <a:r>
              <a:rPr lang="ru-RU" sz="3300" b="1" dirty="0">
                <a:latin typeface="Georgia" panose="02040502050405020303" pitchFamily="18" charset="0"/>
              </a:rPr>
              <a:t>С заборами в реке волнистой,</a:t>
            </a:r>
            <a:br>
              <a:rPr lang="ru-RU" sz="3300" b="1" dirty="0">
                <a:latin typeface="Georgia" panose="02040502050405020303" pitchFamily="18" charset="0"/>
              </a:rPr>
            </a:br>
            <a:r>
              <a:rPr lang="ru-RU" sz="3300" b="1" dirty="0">
                <a:latin typeface="Georgia" panose="02040502050405020303" pitchFamily="18" charset="0"/>
              </a:rPr>
              <a:t>С мостом и рощею тенистой</a:t>
            </a:r>
            <a:br>
              <a:rPr lang="ru-RU" sz="3300" b="1" dirty="0">
                <a:latin typeface="Georgia" panose="02040502050405020303" pitchFamily="18" charset="0"/>
              </a:rPr>
            </a:br>
            <a:r>
              <a:rPr lang="ru-RU" sz="3300" b="1" dirty="0">
                <a:latin typeface="Georgia" panose="02040502050405020303" pitchFamily="18" charset="0"/>
              </a:rPr>
              <a:t>Зерцалом вод отражено.</a:t>
            </a:r>
          </a:p>
          <a:p>
            <a:pPr marL="0" indent="0" algn="ctr">
              <a:buNone/>
            </a:pP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На холме домик мой: с балкона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      Могу сойти в веселый сад,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        Где вместе Флора и </a:t>
            </a:r>
            <a:r>
              <a:rPr lang="ru-RU" sz="33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Помона</a:t>
            </a: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    Цветы с плодами мне дарят,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     Где старых кленов темный ряд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    Возносится до небосклона,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         И глухо </a:t>
            </a:r>
            <a:r>
              <a:rPr lang="ru-RU" sz="33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тополы</a:t>
            </a: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 шумят…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    </a:t>
            </a:r>
          </a:p>
          <a:p>
            <a:pPr marL="0" indent="0" algn="ctr">
              <a:buNone/>
            </a:pP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 </a:t>
            </a:r>
            <a:r>
              <a:rPr lang="ru-RU" sz="33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А.С.Пушкин</a:t>
            </a: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  <a:t>Из "Послания к  Юдину".</a:t>
            </a:r>
            <a:br>
              <a:rPr lang="ru-RU" sz="33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Georgia" panose="02040502050405020303" pitchFamily="18" charset="0"/>
              </a:rPr>
              <a:t/>
            </a:r>
            <a:br>
              <a:rPr lang="ru-RU" sz="3300" b="1" dirty="0">
                <a:latin typeface="Georgia" panose="02040502050405020303" pitchFamily="18" charset="0"/>
              </a:rPr>
            </a:br>
            <a:endParaRPr lang="ru-RU" sz="33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1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819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8199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200" name="Group 8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3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201" name="Rectangle 9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02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7" name="Rectangle 9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Freeform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70" y="-1"/>
            <a:ext cx="4857656" cy="606961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1804 году Захарово приобрела Мария Алексеевна Ганнибал, бабушка поэта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Семья Пушкиных впервые приехала сюда весной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1805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и с той поры постоянно, вплоть до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1810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отдыхала в этих местах. У бабушки гостили старшая сестра Александра Сергеевича —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Ольга,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брат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" name="Picture 4" descr="http://telegrafua.com/photos/bank_23228_505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581" y="0"/>
            <a:ext cx="3671577" cy="46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lounb.ru/calendar/images/2015/yanvar/31-gannib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5" y="2575043"/>
            <a:ext cx="3379401" cy="40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58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komanda-k.ru/sites/default/files/Bol_Boldino_Pushkin%20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mg-fotki.yandex.ru/get/9555/142401178.20/0_10244a_6fec1d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94" y="62411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1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mg-fotki.yandex.ru/get/9480/142401178.20/0_103e9e_38274b2b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6865"/>
            <a:ext cx="5567800" cy="37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img-fotki.yandex.ru/get/9253/142401178.20/0_103e9f_787dcd3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984" y="116865"/>
            <a:ext cx="2370681" cy="316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://img-fotki.yandex.ru/get/4902/142401178.20/0_103ea0_dbead480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1" y="4051495"/>
            <a:ext cx="3931410" cy="26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://img-fotki.yandex.ru/get/6714/142401178.21/0_103ea5_b87a0735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76" y="295001"/>
            <a:ext cx="3017176" cy="201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http://img-fotki.yandex.ru/get/9509/142401178.21/0_103ea6_fc9f31b2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89" y="2560320"/>
            <a:ext cx="5330262" cy="35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http://img-fotki.yandex.ru/get/9480/142401178.20/0_103ea3_ca0b8aeb_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20" y="2606846"/>
            <a:ext cx="5868572" cy="39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114" y="5861050"/>
            <a:ext cx="9356499" cy="568778"/>
          </a:xfrm>
        </p:spPr>
        <p:txBody>
          <a:bodyPr>
            <a:normAutofit/>
          </a:bodyPr>
          <a:lstStyle/>
          <a:p>
            <a:r>
              <a:rPr lang="ru-RU" b="1" i="1" dirty="0"/>
              <a:t>И. Белоусов. Захарово. Вид на усадьбу М. А. Ганнибал. 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И. Белоусов. Захарово. Вид на усадьбу М. А. Ганнибал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 b="7053"/>
          <a:stretch>
            <a:fillRect/>
          </a:stretch>
        </p:blipFill>
        <p:spPr bwMode="auto">
          <a:xfrm>
            <a:off x="0" y="603102"/>
            <a:ext cx="12192000" cy="52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3" name="Group 19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9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6" name="Group 20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07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9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0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1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4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5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6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7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8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19" name="Rectangle 2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0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9220" name="Picture 4" descr="http://ixbt.photo/photo/427206/18189VziUvZ9gDS/314510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 bwMode="auto">
          <a:xfrm>
            <a:off x="-2650" y="10"/>
            <a:ext cx="464698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c.pics.livejournal.com/jul_karina/68937510/257268/257268_9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2" b="2"/>
          <a:stretch/>
        </p:blipFill>
        <p:spPr bwMode="auto">
          <a:xfrm>
            <a:off x="-1552" y="3429000"/>
            <a:ext cx="46469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1" name="Straight Connector 220"/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3171" y="228600"/>
            <a:ext cx="5764366" cy="63430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 </a:t>
            </a:r>
            <a:r>
              <a:rPr lang="ru-RU" sz="2400" b="1" dirty="0">
                <a:latin typeface="Georgia" panose="02040502050405020303" pitchFamily="18" charset="0"/>
              </a:rPr>
              <a:t>Усадьбу окружал тенистый парк, а неподалеку от въездных ворот росла березовая роща, где «стоял прежде стол со скамьями кругом. Здесь в хорошие летние дни Ганнибалы обедали и пили чай. Маленький Пушкин любил эту рощицу и даже, говорят, желал быть в ней похоронен». В глухих уголках усадебного парка мальчик сражался с крапивой и бурьяном, воображая себя сказочным богатырем.</a:t>
            </a:r>
          </a:p>
        </p:txBody>
      </p:sp>
    </p:spTree>
    <p:extLst>
      <p:ext uri="{BB962C8B-B14F-4D97-AF65-F5344CB8AC3E}">
        <p14:creationId xmlns:p14="http://schemas.microsoft.com/office/powerpoint/2010/main" val="2079270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24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203" name="Group 20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6" name="Group 21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17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8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9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0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1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2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3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4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5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6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7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8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29" name="Rectangle 2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0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31" name="Rectangle 2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http://miraman.ru/uploads/20160229/horov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5063" y="197218"/>
            <a:ext cx="3793296" cy="34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img3.postila.ru/storage/10368000/10363439/d933a012653f510a16019800177cf9b9.gif"/>
          <p:cNvPicPr>
            <a:picLocks noChangeAspect="1" noChangeArrowheads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8742" y="307226"/>
            <a:ext cx="4053258" cy="43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homofestivus.ru/wp-content/uploads/1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7332" y="3768408"/>
            <a:ext cx="3679981" cy="30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422" y="131894"/>
            <a:ext cx="3908081" cy="41411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Село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Захарово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05245" y="714376"/>
            <a:ext cx="4094258" cy="517847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первых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биографов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С.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богатая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раздавались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песни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устраивались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имел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словам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путем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раннему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сближению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обычаями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познакомился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жизнью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обычаями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лапту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кубари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ходулях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учили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деревенские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потешные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мальчишки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скажет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спустя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26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8" name="Group 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3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3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4" descr="http://to-world-travel.ru/img/2015/042518/560814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r="23983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954348" y="388858"/>
            <a:ext cx="6237652" cy="60683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Алексеевна Ганнибал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первая истинная воспитательница мальчика. По словам сестры поэта, бабушка была «ума светлого и, по своему времени, образованного». У нее Пушкин учился русской грамоте и живому образному русскому языку. Ее рассказы об отдельных эпизодах истории их древнего дворянского рода, о «преданьях простонародной старины» будили юное воображение поэта: 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от бабушки московской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толки слушать о родне…</a:t>
            </a:r>
          </a:p>
        </p:txBody>
      </p:sp>
    </p:spTree>
    <p:extLst>
      <p:ext uri="{BB962C8B-B14F-4D97-AF65-F5344CB8AC3E}">
        <p14:creationId xmlns:p14="http://schemas.microsoft.com/office/powerpoint/2010/main" val="277452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29828" y="508000"/>
            <a:ext cx="5631543" cy="5367811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первых набросках автобиографии, в числе важнейших воспоминаний детства, Пушкин отмечал «охоту к чтению»: похоже, что эту страсть он развил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Захарове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Родных и близких удивили резкие перемены в характере мальчика. После семи лет неловкий и молчаливый увалень стал непоседливым и остроумным шалуном. Как знать, может, не последнюю роль в этом перевоплощении сыграли новые, пробудившиеся здесь впечатления и поэтические интересы.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716384" y="1679023"/>
            <a:ext cx="2956170" cy="1788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fb.ru/misc/i/gallery/19064/3779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7" y="-1"/>
            <a:ext cx="2707145" cy="35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mtdata.ru/u5/photo88BE/20445412991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80" y="0"/>
            <a:ext cx="2541663" cy="34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diafilmy.su/uploads/posts/2013-11/1383413316_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" y="3482393"/>
            <a:ext cx="4504923" cy="337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7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1" name="Group 4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42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4" name="Group 5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5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7" name="Rectangle 6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r="-4" b="1610"/>
          <a:stretch/>
        </p:blipFill>
        <p:spPr>
          <a:xfrm>
            <a:off x="-2650" y="10"/>
            <a:ext cx="4646985" cy="3428990"/>
          </a:xfrm>
          <a:prstGeom prst="rect">
            <a:avLst/>
          </a:prstGeom>
        </p:spPr>
      </p:pic>
      <p:pic>
        <p:nvPicPr>
          <p:cNvPr id="9" name="Picture 6" descr="http://komanda-k.ru/sites/default/files/4103172341%20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 r="-4" b="-4"/>
          <a:stretch/>
        </p:blipFill>
        <p:spPr bwMode="auto">
          <a:xfrm>
            <a:off x="-1552" y="3429000"/>
            <a:ext cx="46469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Straight Connector 68"/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1"/>
              <a:t>Большие Вязёмы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38191" y="1221671"/>
            <a:ext cx="5066419" cy="537866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бытом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поэзией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дополнились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преданиями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старины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с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ними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познакомился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соседних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Вяземах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сохранились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напоминающие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«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живыми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свидетелями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прошлого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встречался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сюда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соседнего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74657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DAFAF5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AFCF9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DAFAF5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AFCF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4061</TotalTime>
  <Words>1047</Words>
  <Application>Microsoft Office PowerPoint</Application>
  <PresentationFormat>Широкоэкранный</PresentationFormat>
  <Paragraphs>46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Century Gothic</vt:lpstr>
      <vt:lpstr>Georgia</vt:lpstr>
      <vt:lpstr>Times New Roman</vt:lpstr>
      <vt:lpstr>Wingdings 3</vt:lpstr>
      <vt:lpstr>Легкий дым</vt:lpstr>
      <vt:lpstr>Оформление по умолчанию</vt:lpstr>
      <vt:lpstr>Виртуальная экскурсия. Захарово – поэтическая колыбель  А.С. Пушкина.</vt:lpstr>
      <vt:lpstr>Захарово – поэтическая колыбель  А.С. Пушкина </vt:lpstr>
      <vt:lpstr>Презентация PowerPoint</vt:lpstr>
      <vt:lpstr>И. Белоусов. Захарово. Вид на усадьбу М. А. Ганнибал. </vt:lpstr>
      <vt:lpstr>Презентация PowerPoint</vt:lpstr>
      <vt:lpstr>Село Захарово</vt:lpstr>
      <vt:lpstr>Презентация PowerPoint</vt:lpstr>
      <vt:lpstr>Презентация PowerPoint</vt:lpstr>
      <vt:lpstr>Большие Вязёмы</vt:lpstr>
      <vt:lpstr>Усадьба Вязёмы – архитектурно-художественный ансамбль 16-19 веков.</vt:lpstr>
      <vt:lpstr>Неизвестный художник. Большие Вяземы. Вид имения князей Голицыных.  Акварель. 1840-е годы.</vt:lpstr>
      <vt:lpstr>Преданья старины глубокой…</vt:lpstr>
      <vt:lpstr>Презентация PowerPoint</vt:lpstr>
      <vt:lpstr>В Вязёмах бывали генералы и маршалы, которыми гордятся и в России, и во Франции.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творческие опыты Пушкина в Захарове</vt:lpstr>
      <vt:lpstr>Презентация PowerPoint</vt:lpstr>
      <vt:lpstr>Жизнь Арины Родионовны, любимой няни  А. С. Пушкина, и ее прямого потомства тесно связана с селом Захарово.  Купив в 1804 году подмосковное имение, Мария Алексеевна перевозит туда Арину Родионовну вместе с ее детьми. Во время пребывания семьи Пушкиных в Захарове преданная и нежная няня неотлучно находилась с любимыми внуками своей хозяйки. Еще до 1900 года неподалеку от господского дома сохранялся теплый домик, сложенный из бревен. В нем, по свидетельству старожилов, и жила няня поэта. 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Дмитрий Тодоров</cp:lastModifiedBy>
  <cp:revision>69</cp:revision>
  <dcterms:created xsi:type="dcterms:W3CDTF">2016-11-14T19:18:27Z</dcterms:created>
  <dcterms:modified xsi:type="dcterms:W3CDTF">2025-01-18T12:13:02Z</dcterms:modified>
</cp:coreProperties>
</file>